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2" r:id="rId24"/>
    <p:sldId id="283" r:id="rId25"/>
    <p:sldId id="281" r:id="rId26"/>
    <p:sldId id="27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53"/>
  </p:normalViewPr>
  <p:slideViewPr>
    <p:cSldViewPr snapToGrid="0" snapToObjects="1">
      <p:cViewPr varScale="1">
        <p:scale>
          <a:sx n="54" d="100"/>
          <a:sy n="54" d="100"/>
        </p:scale>
        <p:origin x="3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D5F2-35E9-CA40-A51F-0CE6973AA9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DEA08B-43EA-3347-AAB6-12C7428B7C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291C95-BEC8-744F-8376-64BD0A19C032}"/>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5" name="Footer Placeholder 4">
            <a:extLst>
              <a:ext uri="{FF2B5EF4-FFF2-40B4-BE49-F238E27FC236}">
                <a16:creationId xmlns:a16="http://schemas.microsoft.com/office/drawing/2014/main" id="{09980AB0-0EF7-FD4F-BF94-5532ED41CD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180080-1E02-134B-9DB4-C5479D0A5838}"/>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1533761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98563-E908-864B-9B08-4076A39AD4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5C5470-908E-AB4E-AEB1-99CD608A62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43AF8E-F169-EB4D-8B32-CC30D62530D6}"/>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5" name="Footer Placeholder 4">
            <a:extLst>
              <a:ext uri="{FF2B5EF4-FFF2-40B4-BE49-F238E27FC236}">
                <a16:creationId xmlns:a16="http://schemas.microsoft.com/office/drawing/2014/main" id="{B83813CA-F6A4-874D-8ECB-E83A9EC982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94ECF8-BA6F-A748-9C11-47EC4ECACC17}"/>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2814210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060643-063E-DD45-84FC-78F2362087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4984E1-65B5-FE40-BFEC-5EDA787BD5E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5F154-E87C-E74B-ADA2-65536BB236A8}"/>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5" name="Footer Placeholder 4">
            <a:extLst>
              <a:ext uri="{FF2B5EF4-FFF2-40B4-BE49-F238E27FC236}">
                <a16:creationId xmlns:a16="http://schemas.microsoft.com/office/drawing/2014/main" id="{418A98C8-9FC2-3943-9E78-E28A5606C8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F94C1B-6CE5-C940-B82B-D205A9A6F7CE}"/>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43505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B6B64-204C-9843-B6D9-6B2E684DF5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60968A-E4D6-6F4A-A058-30A23247754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D0731-E9FA-C84D-8EEE-6714F9B66107}"/>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5" name="Footer Placeholder 4">
            <a:extLst>
              <a:ext uri="{FF2B5EF4-FFF2-40B4-BE49-F238E27FC236}">
                <a16:creationId xmlns:a16="http://schemas.microsoft.com/office/drawing/2014/main" id="{B7A424BB-1D33-0649-9BAC-D26D44AB31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EBA08D-9AB9-EB40-AF22-BA9C3F50CDD3}"/>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3645623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AD5D0-FEB2-1447-8865-CE9F34F7BE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815459-10DD-814B-AFB9-2FA9FA91CB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72BEE7B-C8C6-484C-A4EF-A710C349835F}"/>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5" name="Footer Placeholder 4">
            <a:extLst>
              <a:ext uri="{FF2B5EF4-FFF2-40B4-BE49-F238E27FC236}">
                <a16:creationId xmlns:a16="http://schemas.microsoft.com/office/drawing/2014/main" id="{8CD2D95C-BC97-FB45-BF78-8A6818AD86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5E0CE-044D-974B-91B7-9DED48732147}"/>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47664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1FE3E-05E7-6A4B-81C8-7E70EFDC4B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63B44C-930E-BE43-94C6-B9B7AADD2EA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D15E4D-2827-7441-A0B8-300690ECD1B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BCB5AE-E848-4A46-BAC7-6FEA31C0FBDD}"/>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6" name="Footer Placeholder 5">
            <a:extLst>
              <a:ext uri="{FF2B5EF4-FFF2-40B4-BE49-F238E27FC236}">
                <a16:creationId xmlns:a16="http://schemas.microsoft.com/office/drawing/2014/main" id="{BB2A69B4-F088-104C-9B7B-098791E639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852BBE-53EC-A648-9C32-F0E98142BEEF}"/>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4272613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148E0-8B80-7B44-95E5-DE8251A154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D71235-DCB9-5942-9DD0-AF7BB3C06E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F41D13-5347-E941-877A-99058A8B36F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39E344-1A7E-8540-B1EA-E4AE5B54C0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350491-FF42-5943-B1A4-88323BE0BE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BDFC65-88F0-FE4C-BBA3-5FC573B59871}"/>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8" name="Footer Placeholder 7">
            <a:extLst>
              <a:ext uri="{FF2B5EF4-FFF2-40B4-BE49-F238E27FC236}">
                <a16:creationId xmlns:a16="http://schemas.microsoft.com/office/drawing/2014/main" id="{046053D8-E74A-354D-B936-E3749F53DD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61C5D4-6326-224F-9873-86BF3882692E}"/>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672194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0D99F-C2C0-1A4F-8D43-AF4599FAA0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7CDA11-A51D-3443-98C0-59280E01756F}"/>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4" name="Footer Placeholder 3">
            <a:extLst>
              <a:ext uri="{FF2B5EF4-FFF2-40B4-BE49-F238E27FC236}">
                <a16:creationId xmlns:a16="http://schemas.microsoft.com/office/drawing/2014/main" id="{A41D3173-C063-CA42-AE4C-911B535A9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EF8BB7-3EA3-3841-BAB4-F23409828422}"/>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2715902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16CA0A-8559-DA41-ACA4-79234BE5E698}"/>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3" name="Footer Placeholder 2">
            <a:extLst>
              <a:ext uri="{FF2B5EF4-FFF2-40B4-BE49-F238E27FC236}">
                <a16:creationId xmlns:a16="http://schemas.microsoft.com/office/drawing/2014/main" id="{F828ED78-CDF9-C842-AB18-390E8F2F67C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B54FDD-FF4F-5247-AA1B-CB62B49D53B6}"/>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1575310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82AE9-0061-E943-ACD3-4C53C257CC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7662F0-94CA-C642-BB5F-6B7CE0BBC8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D05560-EC1C-8141-90A4-B419C20630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A51386-9A43-3A43-B8B7-D18606FF3D0F}"/>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6" name="Footer Placeholder 5">
            <a:extLst>
              <a:ext uri="{FF2B5EF4-FFF2-40B4-BE49-F238E27FC236}">
                <a16:creationId xmlns:a16="http://schemas.microsoft.com/office/drawing/2014/main" id="{99A32DF2-F956-4F46-A1FE-C3C70A885B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7D77E1-9D5D-234E-BFDE-00C6CDF49C14}"/>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123830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886CA-B9DB-CC46-817D-E01C463072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7E5C66-99C7-1649-B942-25F018475E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6DBAAC-7E45-074E-89DE-26EE1724AD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10A2AB-7C02-5246-B3B6-112DDF2617AB}"/>
              </a:ext>
            </a:extLst>
          </p:cNvPr>
          <p:cNvSpPr>
            <a:spLocks noGrp="1"/>
          </p:cNvSpPr>
          <p:nvPr>
            <p:ph type="dt" sz="half" idx="10"/>
          </p:nvPr>
        </p:nvSpPr>
        <p:spPr/>
        <p:txBody>
          <a:bodyPr/>
          <a:lstStyle/>
          <a:p>
            <a:fld id="{F6AD120D-B69C-BE4C-85FE-84269550ACE2}" type="datetimeFigureOut">
              <a:rPr lang="en-US" smtClean="0"/>
              <a:t>5/14/2018</a:t>
            </a:fld>
            <a:endParaRPr lang="en-US"/>
          </a:p>
        </p:txBody>
      </p:sp>
      <p:sp>
        <p:nvSpPr>
          <p:cNvPr id="6" name="Footer Placeholder 5">
            <a:extLst>
              <a:ext uri="{FF2B5EF4-FFF2-40B4-BE49-F238E27FC236}">
                <a16:creationId xmlns:a16="http://schemas.microsoft.com/office/drawing/2014/main" id="{227696D0-A77D-F848-96B7-FCEC2D07AA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6D1FAA-BDDE-014A-A9CC-E063B74725D5}"/>
              </a:ext>
            </a:extLst>
          </p:cNvPr>
          <p:cNvSpPr>
            <a:spLocks noGrp="1"/>
          </p:cNvSpPr>
          <p:nvPr>
            <p:ph type="sldNum" sz="quarter" idx="12"/>
          </p:nvPr>
        </p:nvSpPr>
        <p:spPr/>
        <p:txBody>
          <a:bodyPr/>
          <a:lstStyle/>
          <a:p>
            <a:fld id="{8A585BD2-6582-3C42-BF9C-3067A7DCAEF7}" type="slidenum">
              <a:rPr lang="en-US" smtClean="0"/>
              <a:t>‹#›</a:t>
            </a:fld>
            <a:endParaRPr lang="en-US"/>
          </a:p>
        </p:txBody>
      </p:sp>
    </p:spTree>
    <p:extLst>
      <p:ext uri="{BB962C8B-B14F-4D97-AF65-F5344CB8AC3E}">
        <p14:creationId xmlns:p14="http://schemas.microsoft.com/office/powerpoint/2010/main" val="2789852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CE99F6-81FF-304B-9529-1832819347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D34292-88C5-E84E-8A5D-872C1B6534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3146E3-1276-754D-ACE8-0DC0D52A8A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D120D-B69C-BE4C-85FE-84269550ACE2}" type="datetimeFigureOut">
              <a:rPr lang="en-US" smtClean="0"/>
              <a:t>5/14/2018</a:t>
            </a:fld>
            <a:endParaRPr lang="en-US"/>
          </a:p>
        </p:txBody>
      </p:sp>
      <p:sp>
        <p:nvSpPr>
          <p:cNvPr id="5" name="Footer Placeholder 4">
            <a:extLst>
              <a:ext uri="{FF2B5EF4-FFF2-40B4-BE49-F238E27FC236}">
                <a16:creationId xmlns:a16="http://schemas.microsoft.com/office/drawing/2014/main" id="{DB09D53C-552B-4343-B134-8853E4D12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2A6BE6-B362-5548-A827-E8F057DEDC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585BD2-6582-3C42-BF9C-3067A7DCAEF7}" type="slidenum">
              <a:rPr lang="en-US" smtClean="0"/>
              <a:t>‹#›</a:t>
            </a:fld>
            <a:endParaRPr lang="en-US"/>
          </a:p>
        </p:txBody>
      </p:sp>
    </p:spTree>
    <p:extLst>
      <p:ext uri="{BB962C8B-B14F-4D97-AF65-F5344CB8AC3E}">
        <p14:creationId xmlns:p14="http://schemas.microsoft.com/office/powerpoint/2010/main" val="7538234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D39F7-3F5F-644C-9EB4-6D8742B552FF}"/>
              </a:ext>
            </a:extLst>
          </p:cNvPr>
          <p:cNvSpPr>
            <a:spLocks noGrp="1"/>
          </p:cNvSpPr>
          <p:nvPr>
            <p:ph type="ctrTitle"/>
          </p:nvPr>
        </p:nvSpPr>
        <p:spPr>
          <a:xfrm>
            <a:off x="185737" y="1122363"/>
            <a:ext cx="11615737" cy="1849437"/>
          </a:xfrm>
        </p:spPr>
        <p:txBody>
          <a:bodyPr>
            <a:normAutofit fontScale="90000"/>
          </a:bodyPr>
          <a:lstStyle/>
          <a:p>
            <a:pPr>
              <a:lnSpc>
                <a:spcPct val="100000"/>
              </a:lnSpc>
            </a:pPr>
            <a:r>
              <a:rPr lang="en-US" b="1" dirty="0">
                <a:effectLst>
                  <a:outerShdw blurRad="50800" dist="38100" dir="2700000" algn="tl" rotWithShape="0">
                    <a:schemeClr val="tx1">
                      <a:alpha val="40000"/>
                    </a:schemeClr>
                  </a:outerShdw>
                </a:effectLst>
                <a:latin typeface="Bell MT" panose="02020503060305020303" pitchFamily="18" charset="77"/>
                <a:cs typeface="Big Caslon Medium" panose="02000603090000020003" pitchFamily="2" charset="-79"/>
              </a:rPr>
              <a:t>The History of Louisiana Trust Law from 1882 to 2018 … and Beyond</a:t>
            </a:r>
          </a:p>
        </p:txBody>
      </p:sp>
      <p:sp>
        <p:nvSpPr>
          <p:cNvPr id="3" name="Subtitle 2">
            <a:extLst>
              <a:ext uri="{FF2B5EF4-FFF2-40B4-BE49-F238E27FC236}">
                <a16:creationId xmlns:a16="http://schemas.microsoft.com/office/drawing/2014/main" id="{9136E03C-3EEF-9B47-A3B5-55121EA59DC3}"/>
              </a:ext>
            </a:extLst>
          </p:cNvPr>
          <p:cNvSpPr>
            <a:spLocks noGrp="1"/>
          </p:cNvSpPr>
          <p:nvPr>
            <p:ph type="subTitle" idx="1"/>
          </p:nvPr>
        </p:nvSpPr>
        <p:spPr>
          <a:xfrm>
            <a:off x="1524000" y="4430718"/>
            <a:ext cx="9144000" cy="1655762"/>
          </a:xfrm>
        </p:spPr>
        <p:txBody>
          <a:bodyPr>
            <a:normAutofit/>
          </a:bodyPr>
          <a:lstStyle/>
          <a:p>
            <a:pPr>
              <a:lnSpc>
                <a:spcPct val="100000"/>
              </a:lnSpc>
              <a:spcBef>
                <a:spcPts val="0"/>
              </a:spcBef>
            </a:pPr>
            <a:r>
              <a:rPr lang="en-US" sz="2800" b="1" dirty="0">
                <a:latin typeface="Calisto MT" panose="02040603050505030304" pitchFamily="18" charset="77"/>
              </a:rPr>
              <a:t>Ronald J. Scalise Jr.</a:t>
            </a:r>
          </a:p>
          <a:p>
            <a:pPr>
              <a:lnSpc>
                <a:spcPct val="100000"/>
              </a:lnSpc>
              <a:spcBef>
                <a:spcPts val="0"/>
              </a:spcBef>
            </a:pPr>
            <a:r>
              <a:rPr lang="en-US" sz="2800" dirty="0">
                <a:latin typeface="Calisto MT" panose="02040603050505030304" pitchFamily="18" charset="77"/>
              </a:rPr>
              <a:t>A.D. Freeman Professor of Civil Law</a:t>
            </a:r>
          </a:p>
          <a:p>
            <a:pPr>
              <a:lnSpc>
                <a:spcPct val="100000"/>
              </a:lnSpc>
              <a:spcBef>
                <a:spcPts val="0"/>
              </a:spcBef>
            </a:pPr>
            <a:r>
              <a:rPr lang="en-US" sz="2800" dirty="0">
                <a:latin typeface="Calisto MT" panose="02040603050505030304" pitchFamily="18" charset="77"/>
              </a:rPr>
              <a:t>Tulane Law School</a:t>
            </a:r>
          </a:p>
          <a:p>
            <a:pPr>
              <a:lnSpc>
                <a:spcPct val="100000"/>
              </a:lnSpc>
              <a:spcBef>
                <a:spcPts val="0"/>
              </a:spcBef>
            </a:pPr>
            <a:endParaRPr lang="en-US" sz="2800" dirty="0">
              <a:latin typeface="Calisto MT" panose="02040603050505030304" pitchFamily="18" charset="77"/>
            </a:endParaRPr>
          </a:p>
        </p:txBody>
      </p:sp>
      <p:cxnSp>
        <p:nvCxnSpPr>
          <p:cNvPr id="6" name="Straight Connector 5">
            <a:extLst>
              <a:ext uri="{FF2B5EF4-FFF2-40B4-BE49-F238E27FC236}">
                <a16:creationId xmlns:a16="http://schemas.microsoft.com/office/drawing/2014/main" id="{2134310C-2310-A741-95D3-F8E6C6C30040}"/>
              </a:ext>
            </a:extLst>
          </p:cNvPr>
          <p:cNvCxnSpPr>
            <a:cxnSpLocks/>
          </p:cNvCxnSpPr>
          <p:nvPr/>
        </p:nvCxnSpPr>
        <p:spPr>
          <a:xfrm>
            <a:off x="-19059" y="214306"/>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F56E230-4F96-3049-9396-6A46D0050EEE}"/>
              </a:ext>
            </a:extLst>
          </p:cNvPr>
          <p:cNvCxnSpPr>
            <a:cxnSpLocks/>
          </p:cNvCxnSpPr>
          <p:nvPr/>
        </p:nvCxnSpPr>
        <p:spPr>
          <a:xfrm>
            <a:off x="-19059" y="366706"/>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08672C-F7F0-2C4A-A748-01C192EFAA5C}"/>
              </a:ext>
            </a:extLst>
          </p:cNvPr>
          <p:cNvCxnSpPr>
            <a:cxnSpLocks/>
          </p:cNvCxnSpPr>
          <p:nvPr/>
        </p:nvCxnSpPr>
        <p:spPr>
          <a:xfrm>
            <a:off x="-9539" y="523874"/>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BF3AA5B-3A90-D747-8453-9517922A9AB7}"/>
              </a:ext>
            </a:extLst>
          </p:cNvPr>
          <p:cNvCxnSpPr>
            <a:cxnSpLocks/>
          </p:cNvCxnSpPr>
          <p:nvPr/>
        </p:nvCxnSpPr>
        <p:spPr>
          <a:xfrm>
            <a:off x="-9534" y="6338885"/>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79FE94B-8E75-B14D-8BDF-5629E117B219}"/>
              </a:ext>
            </a:extLst>
          </p:cNvPr>
          <p:cNvCxnSpPr>
            <a:cxnSpLocks/>
          </p:cNvCxnSpPr>
          <p:nvPr/>
        </p:nvCxnSpPr>
        <p:spPr>
          <a:xfrm>
            <a:off x="-9534" y="6491285"/>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5E24EFE-2BB8-8942-A9B4-8E13C858EE84}"/>
              </a:ext>
            </a:extLst>
          </p:cNvPr>
          <p:cNvCxnSpPr>
            <a:cxnSpLocks/>
          </p:cNvCxnSpPr>
          <p:nvPr/>
        </p:nvCxnSpPr>
        <p:spPr>
          <a:xfrm>
            <a:off x="-14" y="6648453"/>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2515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DBF8F2-3F5A-C44B-AAAB-8A374CFE17F1}"/>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1882 – 1920</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3419C4D-28D6-284F-B441-78CDD2FF295C}"/>
              </a:ext>
            </a:extLst>
          </p:cNvPr>
          <p:cNvSpPr txBox="1"/>
          <p:nvPr/>
        </p:nvSpPr>
        <p:spPr>
          <a:xfrm>
            <a:off x="338129" y="1114422"/>
            <a:ext cx="10001250" cy="523220"/>
          </a:xfrm>
          <a:prstGeom prst="rect">
            <a:avLst/>
          </a:prstGeom>
          <a:noFill/>
        </p:spPr>
        <p:txBody>
          <a:bodyPr wrap="square" rtlCol="0">
            <a:spAutoFit/>
          </a:bodyPr>
          <a:lstStyle/>
          <a:p>
            <a:r>
              <a:rPr lang="en-US" sz="2800" b="1" i="1" u="sng" dirty="0">
                <a:latin typeface="Calisto MT" panose="02040603050505030304" pitchFamily="18" charset="77"/>
              </a:rPr>
              <a:t>Succession of </a:t>
            </a:r>
            <a:r>
              <a:rPr lang="en-US" sz="2800" b="1" i="1" u="sng" dirty="0" err="1">
                <a:latin typeface="Calisto MT" panose="02040603050505030304" pitchFamily="18" charset="77"/>
              </a:rPr>
              <a:t>Kernan</a:t>
            </a:r>
            <a:r>
              <a:rPr lang="en-US" sz="2800" b="1" u="sng" dirty="0">
                <a:latin typeface="Calisto MT" panose="02040603050505030304" pitchFamily="18" charset="77"/>
              </a:rPr>
              <a:t>, 52 La. Ann. 48 (1899)</a:t>
            </a:r>
            <a:endParaRPr lang="en-US" sz="2800" b="1" i="1" u="sng" dirty="0">
              <a:latin typeface="Calisto MT" panose="02040603050505030304" pitchFamily="18" charset="77"/>
            </a:endParaRPr>
          </a:p>
        </p:txBody>
      </p:sp>
      <p:sp>
        <p:nvSpPr>
          <p:cNvPr id="6" name="TextBox 5">
            <a:extLst>
              <a:ext uri="{FF2B5EF4-FFF2-40B4-BE49-F238E27FC236}">
                <a16:creationId xmlns:a16="http://schemas.microsoft.com/office/drawing/2014/main" id="{8B78E8B8-FCCA-B640-98FF-187A59754232}"/>
              </a:ext>
            </a:extLst>
          </p:cNvPr>
          <p:cNvSpPr txBox="1"/>
          <p:nvPr/>
        </p:nvSpPr>
        <p:spPr>
          <a:xfrm>
            <a:off x="338129" y="1637645"/>
            <a:ext cx="11430000" cy="4750018"/>
          </a:xfrm>
          <a:prstGeom prst="rect">
            <a:avLst/>
          </a:prstGeom>
          <a:noFill/>
        </p:spPr>
        <p:txBody>
          <a:bodyPr wrap="square" rtlCol="0">
            <a:spAutoFit/>
          </a:bodyPr>
          <a:lstStyle/>
          <a:p>
            <a:pPr algn="just">
              <a:spcAft>
                <a:spcPts val="800"/>
              </a:spcAft>
            </a:pPr>
            <a:r>
              <a:rPr lang="en-US" sz="2800" u="sng" dirty="0">
                <a:latin typeface="Times New Roman" panose="02020603050405020304" pitchFamily="18" charset="0"/>
                <a:ea typeface="Cambria" panose="02040503050406030204" pitchFamily="18" charset="0"/>
                <a:cs typeface="Times New Roman" panose="02020603050405020304" pitchFamily="18" charset="0"/>
              </a:rPr>
              <a:t>Facts</a:t>
            </a:r>
            <a:r>
              <a:rPr lang="en-US" sz="2800" dirty="0">
                <a:latin typeface="Times New Roman" panose="02020603050405020304" pitchFamily="18" charset="0"/>
                <a:ea typeface="Cambria" panose="02040503050406030204" pitchFamily="18" charset="0"/>
                <a:cs typeface="Times New Roman" panose="02020603050405020304" pitchFamily="18" charset="0"/>
              </a:rPr>
              <a:t>: Donation to Archbishop of New Orleans to set up an “asylum or home for the poor of both sexes … similar, so far as possible, to that of St. Michael’s, in the city of Rome, Italy.</a:t>
            </a:r>
          </a:p>
          <a:p>
            <a:pPr algn="just">
              <a:spcAft>
                <a:spcPts val="800"/>
              </a:spcAft>
            </a:pPr>
            <a:endParaRPr lang="en-US" sz="2800" dirty="0">
              <a:latin typeface="Times New Roman" panose="02020603050405020304" pitchFamily="18" charset="0"/>
              <a:ea typeface="Cambria" panose="02040503050406030204" pitchFamily="18" charset="0"/>
              <a:cs typeface="Times New Roman" panose="02020603050405020304" pitchFamily="18" charset="0"/>
            </a:endParaRPr>
          </a:p>
          <a:p>
            <a:pPr algn="just">
              <a:spcAft>
                <a:spcPts val="800"/>
              </a:spcAft>
            </a:pPr>
            <a:r>
              <a:rPr lang="en-US" sz="2800" u="sng" dirty="0">
                <a:latin typeface="Times New Roman" panose="02020603050405020304" pitchFamily="18" charset="0"/>
                <a:ea typeface="Cambria" panose="02040503050406030204" pitchFamily="18" charset="0"/>
                <a:cs typeface="Times New Roman" panose="02020603050405020304" pitchFamily="18" charset="0"/>
              </a:rPr>
              <a:t>Rationale</a:t>
            </a:r>
            <a:r>
              <a:rPr lang="en-US" sz="2800" dirty="0">
                <a:latin typeface="Times New Roman" panose="02020603050405020304" pitchFamily="18" charset="0"/>
                <a:ea typeface="Cambria" panose="02040503050406030204" pitchFamily="18" charset="0"/>
                <a:cs typeface="Times New Roman" panose="02020603050405020304" pitchFamily="18" charset="0"/>
              </a:rPr>
              <a:t>: “In our view, there is no escape from the conclusion that, because of the destination of the property and its revenues forever to the maintenance of the charitable institution, we have the trust estate, and the title only for the purposes of that trust, vested in the legatees.”  </a:t>
            </a:r>
          </a:p>
          <a:p>
            <a:pPr algn="just">
              <a:spcAft>
                <a:spcPts val="800"/>
              </a:spcAft>
            </a:pPr>
            <a:endParaRPr lang="en-US" sz="2800" dirty="0">
              <a:effectLst/>
              <a:latin typeface="Times New Roman" panose="02020603050405020304" pitchFamily="18" charset="0"/>
              <a:ea typeface="Cambria" panose="02040503050406030204" pitchFamily="18" charset="0"/>
              <a:cs typeface="Times New Roman" panose="02020603050405020304" pitchFamily="18" charset="0"/>
            </a:endParaRPr>
          </a:p>
          <a:p>
            <a:pPr algn="just">
              <a:spcAft>
                <a:spcPts val="800"/>
              </a:spcAft>
            </a:pPr>
            <a:r>
              <a:rPr lang="en-US" sz="2400" u="sng" dirty="0">
                <a:effectLst/>
                <a:latin typeface="Cambria" panose="02040503050406030204" pitchFamily="18" charset="0"/>
                <a:ea typeface="Cambria" panose="02040503050406030204" pitchFamily="18" charset="0"/>
                <a:cs typeface="Times New Roman" panose="02020603050405020304" pitchFamily="18" charset="0"/>
              </a:rPr>
              <a:t>Holding</a:t>
            </a:r>
            <a:r>
              <a:rPr lang="en-US" sz="2400" dirty="0">
                <a:effectLst/>
                <a:latin typeface="Cambria" panose="02040503050406030204" pitchFamily="18" charset="0"/>
                <a:ea typeface="Cambria" panose="02040503050406030204" pitchFamily="18" charset="0"/>
                <a:cs typeface="Times New Roman" panose="02020603050405020304" pitchFamily="18" charset="0"/>
              </a:rPr>
              <a:t>: Unenforceable disposition </a:t>
            </a:r>
          </a:p>
        </p:txBody>
      </p:sp>
    </p:spTree>
    <p:extLst>
      <p:ext uri="{BB962C8B-B14F-4D97-AF65-F5344CB8AC3E}">
        <p14:creationId xmlns:p14="http://schemas.microsoft.com/office/powerpoint/2010/main" val="236451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12B760A-103B-8746-8F7A-728213D47519}"/>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1882 – 1920</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F89E5A1-A203-7541-811D-F908C208254D}"/>
              </a:ext>
            </a:extLst>
          </p:cNvPr>
          <p:cNvSpPr txBox="1"/>
          <p:nvPr/>
        </p:nvSpPr>
        <p:spPr>
          <a:xfrm>
            <a:off x="338129" y="1114422"/>
            <a:ext cx="10001250" cy="523220"/>
          </a:xfrm>
          <a:prstGeom prst="rect">
            <a:avLst/>
          </a:prstGeom>
          <a:noFill/>
        </p:spPr>
        <p:txBody>
          <a:bodyPr wrap="square" rtlCol="0">
            <a:spAutoFit/>
          </a:bodyPr>
          <a:lstStyle/>
          <a:p>
            <a:r>
              <a:rPr lang="en-US" sz="2800" b="1" i="1" u="sng" dirty="0">
                <a:latin typeface="Calisto MT" panose="02040603050505030304" pitchFamily="18" charset="77"/>
              </a:rPr>
              <a:t>Succession of McCloskey </a:t>
            </a:r>
            <a:r>
              <a:rPr lang="en-US" sz="2800" b="1" u="sng" dirty="0">
                <a:latin typeface="Calisto MT" panose="02040603050505030304" pitchFamily="18" charset="77"/>
              </a:rPr>
              <a:t>(1900)</a:t>
            </a:r>
            <a:endParaRPr lang="en-US" sz="2800" b="1" i="1" u="sng" dirty="0">
              <a:latin typeface="Calisto MT" panose="02040603050505030304" pitchFamily="18" charset="77"/>
            </a:endParaRPr>
          </a:p>
        </p:txBody>
      </p:sp>
      <p:sp>
        <p:nvSpPr>
          <p:cNvPr id="7" name="TextBox 6">
            <a:extLst>
              <a:ext uri="{FF2B5EF4-FFF2-40B4-BE49-F238E27FC236}">
                <a16:creationId xmlns:a16="http://schemas.microsoft.com/office/drawing/2014/main" id="{45A5B3BF-576C-474E-837E-7FE65F2C15C3}"/>
              </a:ext>
            </a:extLst>
          </p:cNvPr>
          <p:cNvSpPr txBox="1"/>
          <p:nvPr/>
        </p:nvSpPr>
        <p:spPr>
          <a:xfrm>
            <a:off x="347652" y="2590613"/>
            <a:ext cx="10001250" cy="523220"/>
          </a:xfrm>
          <a:prstGeom prst="rect">
            <a:avLst/>
          </a:prstGeom>
          <a:noFill/>
        </p:spPr>
        <p:txBody>
          <a:bodyPr wrap="square" rtlCol="0">
            <a:spAutoFit/>
          </a:bodyPr>
          <a:lstStyle/>
          <a:p>
            <a:r>
              <a:rPr lang="en-US" sz="2800" b="1" u="sng" dirty="0">
                <a:latin typeface="Calisto MT" panose="02040603050505030304" pitchFamily="18" charset="77"/>
              </a:rPr>
              <a:t>La. Civ. Code art. 1573 (1870)</a:t>
            </a:r>
          </a:p>
        </p:txBody>
      </p:sp>
      <p:sp>
        <p:nvSpPr>
          <p:cNvPr id="8" name="TextBox 7">
            <a:extLst>
              <a:ext uri="{FF2B5EF4-FFF2-40B4-BE49-F238E27FC236}">
                <a16:creationId xmlns:a16="http://schemas.microsoft.com/office/drawing/2014/main" id="{D77B491D-77D9-F34C-B93E-9BF313FB61E0}"/>
              </a:ext>
            </a:extLst>
          </p:cNvPr>
          <p:cNvSpPr txBox="1"/>
          <p:nvPr/>
        </p:nvSpPr>
        <p:spPr>
          <a:xfrm>
            <a:off x="347652" y="4038608"/>
            <a:ext cx="10001250" cy="523220"/>
          </a:xfrm>
          <a:prstGeom prst="rect">
            <a:avLst/>
          </a:prstGeom>
          <a:noFill/>
        </p:spPr>
        <p:txBody>
          <a:bodyPr wrap="square" rtlCol="0">
            <a:spAutoFit/>
          </a:bodyPr>
          <a:lstStyle/>
          <a:p>
            <a:r>
              <a:rPr lang="en-US" sz="2800" b="1" u="sng" dirty="0">
                <a:latin typeface="Calisto MT" panose="02040603050505030304" pitchFamily="18" charset="77"/>
              </a:rPr>
              <a:t>La. Act 72 of 1918</a:t>
            </a:r>
          </a:p>
        </p:txBody>
      </p:sp>
      <p:sp>
        <p:nvSpPr>
          <p:cNvPr id="10" name="TextBox 9">
            <a:extLst>
              <a:ext uri="{FF2B5EF4-FFF2-40B4-BE49-F238E27FC236}">
                <a16:creationId xmlns:a16="http://schemas.microsoft.com/office/drawing/2014/main" id="{92537B83-986F-874F-BA5E-391E7F7E209F}"/>
              </a:ext>
            </a:extLst>
          </p:cNvPr>
          <p:cNvSpPr txBox="1"/>
          <p:nvPr/>
        </p:nvSpPr>
        <p:spPr>
          <a:xfrm>
            <a:off x="338125" y="1637645"/>
            <a:ext cx="11430000" cy="892552"/>
          </a:xfrm>
          <a:prstGeom prst="rect">
            <a:avLst/>
          </a:prstGeom>
          <a:noFill/>
        </p:spPr>
        <p:txBody>
          <a:bodyPr wrap="square" rtlCol="0">
            <a:spAutoFit/>
          </a:bodyPr>
          <a:lstStyle/>
          <a:p>
            <a:pPr marR="0" algn="just">
              <a:spcBef>
                <a:spcPts val="0"/>
              </a:spcBef>
            </a:pPr>
            <a:r>
              <a:rPr lang="en-US" sz="2600" dirty="0">
                <a:latin typeface="Times New Roman" panose="02020603050405020304" pitchFamily="18" charset="0"/>
                <a:ea typeface="Cambria" panose="02040503050406030204" pitchFamily="18" charset="0"/>
                <a:cs typeface="Times New Roman" panose="02020603050405020304" pitchFamily="18" charset="0"/>
              </a:rPr>
              <a:t>Donation “in trust to pay and apply any surplus … for such charitable purposes as they in their discretion shall think fit.”  </a:t>
            </a:r>
            <a:endParaRPr lang="en-US" sz="26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5C729293-AFA3-794A-9538-D82938902BA6}"/>
              </a:ext>
            </a:extLst>
          </p:cNvPr>
          <p:cNvSpPr txBox="1"/>
          <p:nvPr/>
        </p:nvSpPr>
        <p:spPr>
          <a:xfrm>
            <a:off x="333359" y="4561834"/>
            <a:ext cx="11430000" cy="2092881"/>
          </a:xfrm>
          <a:prstGeom prst="rect">
            <a:avLst/>
          </a:prstGeom>
          <a:noFill/>
        </p:spPr>
        <p:txBody>
          <a:bodyPr wrap="square" rtlCol="0">
            <a:spAutoFit/>
          </a:bodyPr>
          <a:lstStyle/>
          <a:p>
            <a:pPr marR="0" algn="just">
              <a:spcBef>
                <a:spcPts val="0"/>
              </a:spcBef>
            </a:pPr>
            <a:r>
              <a:rPr lang="en-US" sz="2600" dirty="0">
                <a:latin typeface="Times New Roman" panose="02020603050405020304" pitchFamily="18" charset="0"/>
                <a:ea typeface="Cambria" panose="02040503050406030204" pitchFamily="18" charset="0"/>
                <a:cs typeface="Times New Roman" panose="02020603050405020304" pitchFamily="18" charset="0"/>
              </a:rPr>
              <a:t>It shall be “…lawful for anyone to make a donation … to a trustee … for educational, charitable or literary purposes generally, without designating the particular purpose to be fostered or aided, and in such cases to permit the trustee … to appoint, create, or change, from time to time and as often as they may deem wise, the beneficiary of such trust estate or any part thereof.”</a:t>
            </a:r>
            <a:endParaRPr lang="en-US" sz="26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AD0C4B1E-9F37-6C46-B926-BBD6EC62CAA0}"/>
              </a:ext>
            </a:extLst>
          </p:cNvPr>
          <p:cNvSpPr txBox="1"/>
          <p:nvPr/>
        </p:nvSpPr>
        <p:spPr>
          <a:xfrm>
            <a:off x="347647" y="3133071"/>
            <a:ext cx="11430000" cy="919291"/>
          </a:xfrm>
          <a:prstGeom prst="rect">
            <a:avLst/>
          </a:prstGeom>
          <a:noFill/>
        </p:spPr>
        <p:txBody>
          <a:bodyPr wrap="square" rtlCol="0">
            <a:spAutoFit/>
          </a:bodyPr>
          <a:lstStyle/>
          <a:p>
            <a:pPr algn="just">
              <a:lnSpc>
                <a:spcPct val="107000"/>
              </a:lnSpc>
              <a:spcAft>
                <a:spcPts val="800"/>
              </a:spcAft>
            </a:pPr>
            <a:r>
              <a:rPr lang="en-US" sz="2600" dirty="0">
                <a:latin typeface="Times New Roman" panose="02020603050405020304" pitchFamily="18" charset="0"/>
                <a:ea typeface="Cambria" panose="02040503050406030204" pitchFamily="18" charset="0"/>
                <a:cs typeface="Times New Roman" panose="02020603050405020304" pitchFamily="18" charset="0"/>
              </a:rPr>
              <a:t>Prohibits the “willing by testament, by the intervention of a commissary or attorney in fact.”  </a:t>
            </a:r>
            <a:r>
              <a:rPr lang="en-US" sz="2600" i="1" dirty="0">
                <a:latin typeface="Times New Roman" panose="02020603050405020304" pitchFamily="18" charset="0"/>
                <a:ea typeface="Cambria" panose="02040503050406030204" pitchFamily="18" charset="0"/>
                <a:cs typeface="Times New Roman" panose="02020603050405020304" pitchFamily="18" charset="0"/>
              </a:rPr>
              <a:t>See also</a:t>
            </a:r>
            <a:r>
              <a:rPr lang="en-US" sz="2600" dirty="0">
                <a:latin typeface="Times New Roman" panose="02020603050405020304" pitchFamily="18" charset="0"/>
                <a:ea typeface="Cambria" panose="02040503050406030204" pitchFamily="18" charset="0"/>
                <a:cs typeface="Times New Roman" panose="02020603050405020304" pitchFamily="18" charset="0"/>
              </a:rPr>
              <a:t> La. Civ. Code art. 1571 (2018).</a:t>
            </a:r>
            <a:endParaRPr lang="en-US" sz="26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78117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2000"/>
                                        <p:tgtEl>
                                          <p:spTgt spid="10"/>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par>
                          <p:cTn id="11" fill="hold">
                            <p:stCondLst>
                              <p:cond delay="2000"/>
                            </p:stCondLst>
                            <p:childTnLst>
                              <p:par>
                                <p:cTn id="12" presetID="22" presetClass="entr" presetSubtype="8"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left)">
                                      <p:cBhvr>
                                        <p:cTn id="14" dur="2000"/>
                                        <p:tgtEl>
                                          <p:spTgt spid="12"/>
                                        </p:tgtEl>
                                      </p:cBhvr>
                                    </p:animEffect>
                                  </p:childTnLst>
                                </p:cTn>
                              </p:par>
                            </p:childTnLst>
                          </p:cTn>
                        </p:par>
                        <p:par>
                          <p:cTn id="15" fill="hold">
                            <p:stCondLst>
                              <p:cond delay="4000"/>
                            </p:stCondLst>
                            <p:childTnLst>
                              <p:par>
                                <p:cTn id="16" presetID="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par>
                          <p:cTn id="18" fill="hold">
                            <p:stCondLst>
                              <p:cond delay="4000"/>
                            </p:stCondLst>
                            <p:childTnLst>
                              <p:par>
                                <p:cTn id="19" presetID="22" presetClass="entr" presetSubtype="8"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FE6D35-2981-154C-8AE2-17ECFBDC0A09}"/>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1920 – 1938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F778377-F0F9-C44F-A09E-0EABBDCADB52}"/>
              </a:ext>
            </a:extLst>
          </p:cNvPr>
          <p:cNvSpPr txBox="1"/>
          <p:nvPr/>
        </p:nvSpPr>
        <p:spPr>
          <a:xfrm>
            <a:off x="338129" y="1114422"/>
            <a:ext cx="10001250" cy="523220"/>
          </a:xfrm>
          <a:prstGeom prst="rect">
            <a:avLst/>
          </a:prstGeom>
          <a:noFill/>
        </p:spPr>
        <p:txBody>
          <a:bodyPr wrap="square" rtlCol="0">
            <a:spAutoFit/>
          </a:bodyPr>
          <a:lstStyle/>
          <a:p>
            <a:r>
              <a:rPr lang="en-US" sz="2800" b="1" u="sng" dirty="0">
                <a:latin typeface="Calisto MT" panose="02040603050505030304" pitchFamily="18" charset="77"/>
              </a:rPr>
              <a:t>La. Act 107 of 1920:  First Authorization of Private Trusts</a:t>
            </a:r>
          </a:p>
        </p:txBody>
      </p:sp>
      <p:sp>
        <p:nvSpPr>
          <p:cNvPr id="7" name="TextBox 6">
            <a:extLst>
              <a:ext uri="{FF2B5EF4-FFF2-40B4-BE49-F238E27FC236}">
                <a16:creationId xmlns:a16="http://schemas.microsoft.com/office/drawing/2014/main" id="{7A4A751E-7BF7-844B-AF49-56FB8FF8D61C}"/>
              </a:ext>
            </a:extLst>
          </p:cNvPr>
          <p:cNvSpPr txBox="1"/>
          <p:nvPr/>
        </p:nvSpPr>
        <p:spPr>
          <a:xfrm>
            <a:off x="338129" y="1637641"/>
            <a:ext cx="11594041" cy="3795911"/>
          </a:xfrm>
          <a:prstGeom prst="rect">
            <a:avLst/>
          </a:prstGeom>
          <a:noFill/>
        </p:spPr>
        <p:txBody>
          <a:bodyPr wrap="square" rtlCol="0">
            <a:spAutoFit/>
          </a:bodyPr>
          <a:lstStyle/>
          <a:p>
            <a:pPr marL="460375" lvl="1" indent="-446088" algn="just">
              <a:spcAft>
                <a:spcPts val="500"/>
              </a:spcAft>
              <a:buFont typeface="SegoeUISymbol"/>
              <a:buChar char="⚜"/>
            </a:pPr>
            <a:r>
              <a:rPr lang="en-US" sz="2800" dirty="0">
                <a:latin typeface="Calisto MT" panose="02040603050505030304" pitchFamily="18" charset="77"/>
              </a:rPr>
              <a:t>3 ½ pages long</a:t>
            </a:r>
          </a:p>
          <a:p>
            <a:pPr marL="460375" lvl="1" indent="-446088" algn="just">
              <a:spcAft>
                <a:spcPts val="500"/>
              </a:spcAft>
              <a:buClr>
                <a:schemeClr val="tx1">
                  <a:lumMod val="95000"/>
                  <a:lumOff val="5000"/>
                </a:schemeClr>
              </a:buClr>
              <a:buFont typeface="SegoeUISymbol"/>
              <a:buChar char="⚜"/>
            </a:pPr>
            <a:r>
              <a:rPr lang="en-US" sz="2800" dirty="0">
                <a:latin typeface="Calisto MT" panose="02040603050505030304" pitchFamily="18" charset="77"/>
              </a:rPr>
              <a:t>The concepts of settlor, trustee, and beneficiary are “not well defined”</a:t>
            </a:r>
          </a:p>
          <a:p>
            <a:pPr marL="460375" lvl="1" indent="-446088" algn="just">
              <a:spcAft>
                <a:spcPts val="500"/>
              </a:spcAft>
              <a:buClr>
                <a:schemeClr val="tx1">
                  <a:lumMod val="95000"/>
                  <a:lumOff val="5000"/>
                </a:schemeClr>
              </a:buClr>
              <a:buFont typeface="SegoeUISymbol"/>
              <a:buChar char="⚜"/>
            </a:pPr>
            <a:r>
              <a:rPr lang="en-US" sz="2800" dirty="0">
                <a:latin typeface="Calisto MT" panose="02040603050505030304" pitchFamily="18" charset="77"/>
              </a:rPr>
              <a:t>Duration of trusts “. . . shall not exceed ten years after the death of the donor . . .” </a:t>
            </a:r>
          </a:p>
          <a:p>
            <a:pPr marL="460375" lvl="1" indent="-446088" algn="just">
              <a:spcAft>
                <a:spcPts val="500"/>
              </a:spcAft>
              <a:buClr>
                <a:schemeClr val="tx1">
                  <a:lumMod val="95000"/>
                  <a:lumOff val="5000"/>
                </a:schemeClr>
              </a:buClr>
              <a:buFont typeface="SegoeUISymbol"/>
              <a:buChar char="⚜"/>
            </a:pPr>
            <a:r>
              <a:rPr lang="en-US" sz="2800" dirty="0">
                <a:latin typeface="Calisto MT" panose="02040603050505030304" pitchFamily="18" charset="77"/>
              </a:rPr>
              <a:t>Powers and duties of trustees:  They “shall administer the property entrusted to them in conformity with the directions contained in the act of donations.”</a:t>
            </a:r>
          </a:p>
          <a:p>
            <a:pPr marL="460375" lvl="1" indent="-446088" algn="just">
              <a:spcAft>
                <a:spcPts val="500"/>
              </a:spcAft>
              <a:buClr>
                <a:schemeClr val="tx1">
                  <a:lumMod val="95000"/>
                  <a:lumOff val="5000"/>
                </a:schemeClr>
              </a:buClr>
              <a:buFont typeface="SegoeUISymbol"/>
              <a:buChar char="⚜"/>
            </a:pPr>
            <a:r>
              <a:rPr lang="en-US" sz="2800" dirty="0">
                <a:latin typeface="Calisto MT" panose="02040603050505030304" pitchFamily="18" charset="77"/>
              </a:rPr>
              <a:t>La. Act 107 of 1920 – repealed in 1935</a:t>
            </a:r>
          </a:p>
        </p:txBody>
      </p:sp>
    </p:spTree>
    <p:extLst>
      <p:ext uri="{BB962C8B-B14F-4D97-AF65-F5344CB8AC3E}">
        <p14:creationId xmlns:p14="http://schemas.microsoft.com/office/powerpoint/2010/main" val="215458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1D0E965-4894-5B47-BD18-B31B1EA0E5FA}"/>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1938 – 1964</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F713C84-F857-B349-B97C-9C38CA88BBEA}"/>
              </a:ext>
            </a:extLst>
          </p:cNvPr>
          <p:cNvSpPr txBox="1"/>
          <p:nvPr/>
        </p:nvSpPr>
        <p:spPr>
          <a:xfrm>
            <a:off x="338129" y="1114422"/>
            <a:ext cx="11591934" cy="523220"/>
          </a:xfrm>
          <a:prstGeom prst="rect">
            <a:avLst/>
          </a:prstGeom>
          <a:noFill/>
        </p:spPr>
        <p:txBody>
          <a:bodyPr wrap="square" rtlCol="0">
            <a:spAutoFit/>
          </a:bodyPr>
          <a:lstStyle/>
          <a:p>
            <a:r>
              <a:rPr lang="en-US" sz="2800" b="1" u="sng" dirty="0">
                <a:latin typeface="Calisto MT" panose="02040603050505030304" pitchFamily="18" charset="77"/>
              </a:rPr>
              <a:t>Trusts Estates Act of 1938:  A More Ambitious Enactment of Trust Law</a:t>
            </a:r>
          </a:p>
        </p:txBody>
      </p:sp>
      <p:sp>
        <p:nvSpPr>
          <p:cNvPr id="6" name="TextBox 5">
            <a:extLst>
              <a:ext uri="{FF2B5EF4-FFF2-40B4-BE49-F238E27FC236}">
                <a16:creationId xmlns:a16="http://schemas.microsoft.com/office/drawing/2014/main" id="{2AA199C2-4C50-B541-98AC-75D3EA65DA64}"/>
              </a:ext>
            </a:extLst>
          </p:cNvPr>
          <p:cNvSpPr txBox="1"/>
          <p:nvPr/>
        </p:nvSpPr>
        <p:spPr>
          <a:xfrm>
            <a:off x="338129" y="1637641"/>
            <a:ext cx="11591934" cy="5088573"/>
          </a:xfrm>
          <a:prstGeom prst="rect">
            <a:avLst/>
          </a:prstGeom>
          <a:noFill/>
        </p:spPr>
        <p:txBody>
          <a:bodyPr wrap="square" rtlCol="0">
            <a:spAutoFit/>
          </a:bodyPr>
          <a:lstStyle/>
          <a:p>
            <a:pPr marL="460375" lvl="1" indent="-446088" algn="just">
              <a:spcAft>
                <a:spcPts val="500"/>
              </a:spcAft>
              <a:buFont typeface="SegoeUISymbol"/>
              <a:buChar char="⚜"/>
            </a:pPr>
            <a:r>
              <a:rPr lang="en-US" sz="2800" dirty="0">
                <a:effectLst/>
                <a:latin typeface="Calisto MT" panose="02040603050505030304" pitchFamily="18" charset="77"/>
                <a:ea typeface="Cambria" panose="02040503050406030204" pitchFamily="18" charset="0"/>
                <a:cs typeface="Times New Roman" panose="02020603050405020304" pitchFamily="18" charset="0"/>
              </a:rPr>
              <a:t>Almost 100 sections and 29 pages long</a:t>
            </a:r>
            <a:endParaRPr lang="en-US" sz="28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800" dirty="0">
                <a:latin typeface="Calisto MT" panose="02040603050505030304" pitchFamily="18" charset="77"/>
                <a:ea typeface="Cambria" panose="02040503050406030204" pitchFamily="18" charset="0"/>
                <a:cs typeface="Times New Roman" panose="02020603050405020304" pitchFamily="18" charset="0"/>
              </a:rPr>
              <a:t>Drafted due to a “widespread feeling among Louisiana attorneys and bankers that a new Trust Act should be enacted to replace the Trust Act of 1920.”  </a:t>
            </a:r>
            <a:endParaRPr lang="en-US" sz="28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800" dirty="0">
                <a:latin typeface="Calisto MT" panose="02040603050505030304" pitchFamily="18" charset="77"/>
                <a:ea typeface="Cambria" panose="02040503050406030204" pitchFamily="18" charset="0"/>
                <a:cs typeface="Times New Roman" panose="02020603050405020304" pitchFamily="18" charset="0"/>
              </a:rPr>
              <a:t>Drafted by the Committee on Legislation of the Trust Section of the Louisiana Bankers’ Association.  </a:t>
            </a:r>
            <a:endParaRPr lang="en-US" sz="28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800" dirty="0">
                <a:latin typeface="Calisto MT" panose="02040603050505030304" pitchFamily="18" charset="77"/>
                <a:ea typeface="Cambria" panose="02040503050406030204" pitchFamily="18" charset="0"/>
                <a:cs typeface="Times New Roman" panose="02020603050405020304" pitchFamily="18" charset="0"/>
              </a:rPr>
              <a:t>Sources: Restatement (First) of Trusts, the Uniform Trust Act; Uniform Principal and Income Act; Uniform Trustee’s Accounting Act; Model Spendthrift Statute.</a:t>
            </a:r>
            <a:endParaRPr lang="en-US" sz="28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800" dirty="0">
                <a:latin typeface="Calisto MT" panose="02040603050505030304" pitchFamily="18" charset="77"/>
                <a:ea typeface="Cambria" panose="02040503050406030204" pitchFamily="18" charset="0"/>
                <a:cs typeface="Times New Roman" panose="02020603050405020304" pitchFamily="18" charset="0"/>
              </a:rPr>
              <a:t>Made Louisiana the very first state in the United States to have comprehensive trust legislation. </a:t>
            </a:r>
            <a:endParaRPr lang="en-US" sz="2800" dirty="0">
              <a:latin typeface="Calisto MT" panose="02040603050505030304" pitchFamily="18" charset="77"/>
            </a:endParaRPr>
          </a:p>
        </p:txBody>
      </p:sp>
    </p:spTree>
    <p:extLst>
      <p:ext uri="{BB962C8B-B14F-4D97-AF65-F5344CB8AC3E}">
        <p14:creationId xmlns:p14="http://schemas.microsoft.com/office/powerpoint/2010/main" val="109395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269529-5627-E34F-87BE-12D91570D015}"/>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1938 – 1964</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A0489A1-4293-E147-B0FA-FE384A81A850}"/>
              </a:ext>
            </a:extLst>
          </p:cNvPr>
          <p:cNvSpPr txBox="1"/>
          <p:nvPr/>
        </p:nvSpPr>
        <p:spPr>
          <a:xfrm>
            <a:off x="338129" y="1114422"/>
            <a:ext cx="10001250" cy="523220"/>
          </a:xfrm>
          <a:prstGeom prst="rect">
            <a:avLst/>
          </a:prstGeom>
          <a:noFill/>
        </p:spPr>
        <p:txBody>
          <a:bodyPr wrap="square" rtlCol="0">
            <a:spAutoFit/>
          </a:bodyPr>
          <a:lstStyle/>
          <a:p>
            <a:r>
              <a:rPr lang="en-US" sz="2800" b="1" u="sng" dirty="0">
                <a:latin typeface="Calisto MT" panose="02040603050505030304" pitchFamily="18" charset="77"/>
              </a:rPr>
              <a:t>Highlights of Trusts Estates Act of 1938</a:t>
            </a:r>
          </a:p>
        </p:txBody>
      </p:sp>
      <p:sp>
        <p:nvSpPr>
          <p:cNvPr id="6" name="TextBox 5">
            <a:extLst>
              <a:ext uri="{FF2B5EF4-FFF2-40B4-BE49-F238E27FC236}">
                <a16:creationId xmlns:a16="http://schemas.microsoft.com/office/drawing/2014/main" id="{12747087-EA13-E74E-AE87-D695F75C9D75}"/>
              </a:ext>
            </a:extLst>
          </p:cNvPr>
          <p:cNvSpPr txBox="1"/>
          <p:nvPr/>
        </p:nvSpPr>
        <p:spPr>
          <a:xfrm>
            <a:off x="338129" y="1637641"/>
            <a:ext cx="11591934" cy="4914166"/>
          </a:xfrm>
          <a:prstGeom prst="rect">
            <a:avLst/>
          </a:prstGeom>
          <a:noFill/>
        </p:spPr>
        <p:txBody>
          <a:bodyPr wrap="square" rtlCol="0">
            <a:spAutoFit/>
          </a:bodyPr>
          <a:lstStyle/>
          <a:p>
            <a:pPr marL="460375" lvl="1" indent="-446088" algn="just">
              <a:spcAft>
                <a:spcPts val="500"/>
              </a:spcAft>
              <a:buFont typeface="SegoeUISymbol"/>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Form </a:t>
            </a:r>
          </a:p>
          <a:p>
            <a:pPr marL="928687" lvl="2" indent="-457200" algn="just">
              <a:spcAft>
                <a:spcPts val="500"/>
              </a:spcAft>
              <a:buFont typeface="Arial" panose="020B0604020202020204" pitchFamily="34" charset="0"/>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Testamentary trust to be in a will </a:t>
            </a:r>
          </a:p>
          <a:p>
            <a:pPr marL="928687" lvl="2" indent="-457200" algn="just">
              <a:spcAft>
                <a:spcPts val="500"/>
              </a:spcAft>
              <a:buFont typeface="Arial" panose="020B0604020202020204" pitchFamily="34" charset="0"/>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Inter </a:t>
            </a:r>
            <a:r>
              <a:rPr lang="en-US" sz="2000" dirty="0" err="1">
                <a:latin typeface="Calisto MT" panose="02040603050505030304" pitchFamily="18" charset="77"/>
                <a:ea typeface="Cambria" panose="02040503050406030204" pitchFamily="18" charset="0"/>
                <a:cs typeface="Times New Roman" panose="02020603050405020304" pitchFamily="18" charset="0"/>
              </a:rPr>
              <a:t>vivos</a:t>
            </a:r>
            <a:r>
              <a:rPr lang="en-US" sz="2000" dirty="0">
                <a:latin typeface="Calisto MT" panose="02040603050505030304" pitchFamily="18" charset="77"/>
                <a:ea typeface="Cambria" panose="02040503050406030204" pitchFamily="18" charset="0"/>
                <a:cs typeface="Times New Roman" panose="02020603050405020304" pitchFamily="18" charset="0"/>
              </a:rPr>
              <a:t> one could be done either by authentic act or a signed and dated writing in the presence of two witnesses</a:t>
            </a:r>
            <a:endParaRPr lang="en-US" sz="20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Beneficiaries</a:t>
            </a:r>
          </a:p>
          <a:p>
            <a:pPr marL="928687" lvl="2" indent="-457200" algn="just">
              <a:spcAft>
                <a:spcPts val="500"/>
              </a:spcAft>
              <a:buClr>
                <a:schemeClr val="tx1">
                  <a:lumMod val="95000"/>
                  <a:lumOff val="5000"/>
                </a:schemeClr>
              </a:buClr>
              <a:buFont typeface="Arial" panose="020B0604020202020204" pitchFamily="34" charset="0"/>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Requires the beneficiary be “in being and ascertainable.”</a:t>
            </a:r>
            <a:endParaRPr lang="en-US" sz="20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Indestructibility</a:t>
            </a:r>
          </a:p>
          <a:p>
            <a:pPr marL="928687" lvl="2" indent="-457200" algn="just">
              <a:spcAft>
                <a:spcPts val="500"/>
              </a:spcAft>
              <a:buClr>
                <a:schemeClr val="tx1">
                  <a:lumMod val="95000"/>
                  <a:lumOff val="5000"/>
                </a:schemeClr>
              </a:buClr>
              <a:buFont typeface="Arial" panose="020B0604020202020204" pitchFamily="34" charset="0"/>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“[U]</a:t>
            </a:r>
            <a:r>
              <a:rPr lang="en-US" sz="2000" dirty="0" err="1">
                <a:latin typeface="Calisto MT" panose="02040603050505030304" pitchFamily="18" charset="77"/>
                <a:ea typeface="Cambria" panose="02040503050406030204" pitchFamily="18" charset="0"/>
                <a:cs typeface="Times New Roman" panose="02020603050405020304" pitchFamily="18" charset="0"/>
              </a:rPr>
              <a:t>nless</a:t>
            </a:r>
            <a:r>
              <a:rPr lang="en-US" sz="2000" dirty="0">
                <a:latin typeface="Calisto MT" panose="02040603050505030304" pitchFamily="18" charset="77"/>
                <a:ea typeface="Cambria" panose="02040503050406030204" pitchFamily="18" charset="0"/>
                <a:cs typeface="Times New Roman" panose="02020603050405020304" pitchFamily="18" charset="0"/>
              </a:rPr>
              <a:t> otherwise provided in the terms of the trust … the trust shall not be terminated although the settlor and the trustee and the beneficiary so desire and consent thereto.” See La. R.S. 9:2028 (2018).</a:t>
            </a:r>
            <a:endParaRPr lang="en-US" sz="20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Spendthrift Protection </a:t>
            </a:r>
          </a:p>
          <a:p>
            <a:pPr marL="928687" lvl="2" indent="-457200" algn="just">
              <a:spcAft>
                <a:spcPts val="500"/>
              </a:spcAft>
              <a:buClr>
                <a:schemeClr val="tx1">
                  <a:lumMod val="95000"/>
                  <a:lumOff val="5000"/>
                </a:schemeClr>
              </a:buClr>
              <a:buFont typeface="Arial" panose="020B0604020202020204" pitchFamily="34" charset="0"/>
              <a:buChar char="•"/>
            </a:pPr>
            <a:r>
              <a:rPr lang="en-US" sz="2000" dirty="0">
                <a:latin typeface="Calisto MT" panose="02040603050505030304" pitchFamily="18" charset="77"/>
                <a:ea typeface="Cambria" panose="02040503050406030204" pitchFamily="18" charset="0"/>
                <a:cs typeface="Times New Roman" panose="02020603050405020304" pitchFamily="18" charset="0"/>
              </a:rPr>
              <a:t>“The trust instrument may provide by specific words that the interest of any beneficiary in the income of the trust shall not be subject to voluntary or involuntary alienation.”  See La. R.S. 9:2001 (2018)</a:t>
            </a:r>
            <a:endParaRPr lang="en-US" sz="2000" dirty="0">
              <a:effectLst/>
              <a:latin typeface="Calisto MT" panose="02040603050505030304" pitchFamily="18" charset="77"/>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24315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11F812E-B373-AB44-B583-C9D1B71FDD9F}"/>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1938 – 1964</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9A8F2B9-B93D-7644-99E3-B40B2516AE4D}"/>
              </a:ext>
            </a:extLst>
          </p:cNvPr>
          <p:cNvSpPr txBox="1"/>
          <p:nvPr/>
        </p:nvSpPr>
        <p:spPr>
          <a:xfrm>
            <a:off x="338129" y="1114422"/>
            <a:ext cx="10001250" cy="523220"/>
          </a:xfrm>
          <a:prstGeom prst="rect">
            <a:avLst/>
          </a:prstGeom>
          <a:noFill/>
        </p:spPr>
        <p:txBody>
          <a:bodyPr wrap="square" rtlCol="0">
            <a:spAutoFit/>
          </a:bodyPr>
          <a:lstStyle/>
          <a:p>
            <a:r>
              <a:rPr lang="en-US" sz="2800" b="1" u="sng" dirty="0">
                <a:latin typeface="Calisto MT" panose="02040603050505030304" pitchFamily="18" charset="77"/>
              </a:rPr>
              <a:t>Lowlights of Trusts Estates Act of 1938</a:t>
            </a:r>
          </a:p>
        </p:txBody>
      </p:sp>
      <p:sp>
        <p:nvSpPr>
          <p:cNvPr id="5" name="TextBox 4">
            <a:extLst>
              <a:ext uri="{FF2B5EF4-FFF2-40B4-BE49-F238E27FC236}">
                <a16:creationId xmlns:a16="http://schemas.microsoft.com/office/drawing/2014/main" id="{3B52B8BF-72AD-E546-AEA5-DC8A77769D2F}"/>
              </a:ext>
            </a:extLst>
          </p:cNvPr>
          <p:cNvSpPr txBox="1"/>
          <p:nvPr/>
        </p:nvSpPr>
        <p:spPr>
          <a:xfrm>
            <a:off x="338129" y="1637641"/>
            <a:ext cx="11591934" cy="4855175"/>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Trustee</a:t>
            </a:r>
          </a:p>
          <a:p>
            <a:pPr marL="928687" lvl="2" indent="-4572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Only allowed to invest trust property in authorized “legal list” of investments</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Duration</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Trust could only last until the death of the beneficiary who is a natural person or ten years from the death of the settlor, whichever was longer</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Forced Heirship</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Despite statutory authorization, it was unclear if a forced heir’s </a:t>
            </a:r>
            <a:r>
              <a:rPr lang="en-US" sz="2400" dirty="0" err="1">
                <a:latin typeface="Calisto MT" panose="02040603050505030304" pitchFamily="18" charset="77"/>
                <a:ea typeface="Cambria" panose="02040503050406030204" pitchFamily="18" charset="0"/>
                <a:cs typeface="Times New Roman" panose="02020603050405020304" pitchFamily="18" charset="0"/>
              </a:rPr>
              <a:t>legitime</a:t>
            </a:r>
            <a:r>
              <a:rPr lang="en-US" sz="2400" dirty="0">
                <a:latin typeface="Calisto MT" panose="02040603050505030304" pitchFamily="18" charset="77"/>
                <a:ea typeface="Cambria" panose="02040503050406030204" pitchFamily="18" charset="0"/>
                <a:cs typeface="Times New Roman" panose="02020603050405020304" pitchFamily="18" charset="0"/>
              </a:rPr>
              <a:t> could be placed in trust. </a:t>
            </a:r>
            <a:r>
              <a:rPr lang="en-US" sz="2400" i="1" dirty="0">
                <a:latin typeface="Calisto MT" panose="02040603050505030304" pitchFamily="18" charset="77"/>
                <a:ea typeface="Cambria" panose="02040503050406030204" pitchFamily="18" charset="0"/>
                <a:cs typeface="Times New Roman" panose="02020603050405020304" pitchFamily="18" charset="0"/>
              </a:rPr>
              <a:t>Succession of Earhart</a:t>
            </a:r>
            <a:r>
              <a:rPr lang="en-US" sz="2400" dirty="0">
                <a:latin typeface="Calisto MT" panose="02040603050505030304" pitchFamily="18" charset="77"/>
                <a:ea typeface="Cambria" panose="02040503050406030204" pitchFamily="18" charset="0"/>
                <a:cs typeface="Times New Roman" panose="02020603050405020304" pitchFamily="18" charset="0"/>
              </a:rPr>
              <a:t>, 57 So.2d 695 (La. 1952).</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Beneficiaries </a:t>
            </a:r>
          </a:p>
          <a:p>
            <a:pPr marL="917575" lvl="2" indent="-446088" algn="just">
              <a:spcAft>
                <a:spcPts val="500"/>
              </a:spcAft>
              <a:buClr>
                <a:schemeClr val="tx1">
                  <a:lumMod val="95000"/>
                  <a:lumOff val="5000"/>
                </a:schemeClr>
              </a:buClr>
              <a:buFont typeface="Arial" panose="020B0604020202020204" pitchFamily="34" charset="0"/>
              <a:buChar char="•"/>
            </a:pPr>
            <a:r>
              <a:rPr lang="en-US" sz="2200" dirty="0">
                <a:effectLst/>
                <a:latin typeface="Calisto MT" panose="02040603050505030304" pitchFamily="18" charset="77"/>
                <a:ea typeface="Cambria" panose="02040503050406030204" pitchFamily="18" charset="0"/>
                <a:cs typeface="Times New Roman" panose="02020603050405020304" pitchFamily="18" charset="0"/>
              </a:rPr>
              <a:t>Had to exist (i.e., “in being and ascertainable), so no class trusts yet</a:t>
            </a:r>
            <a:r>
              <a:rPr lang="en-US" sz="2200" dirty="0">
                <a:latin typeface="Calisto MT" panose="02040603050505030304" pitchFamily="18" charset="77"/>
                <a:ea typeface="Cambria" panose="02040503050406030204" pitchFamily="18" charset="0"/>
                <a:cs typeface="Times New Roman" panose="02020603050405020304" pitchFamily="18" charset="0"/>
              </a:rPr>
              <a:t>!</a:t>
            </a: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Nature of Rights </a:t>
            </a:r>
          </a:p>
          <a:p>
            <a:pPr marL="917575" lvl="2" indent="-446088" algn="just">
              <a:spcAft>
                <a:spcPts val="500"/>
              </a:spcAft>
              <a:buClr>
                <a:schemeClr val="tx1">
                  <a:lumMod val="95000"/>
                  <a:lumOff val="5000"/>
                </a:schemeClr>
              </a:buClr>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Trustee had title; beneficiaries rights were unclear. See La. R.S. 9:1731 &amp; 1801 (2018)! </a:t>
            </a:r>
          </a:p>
        </p:txBody>
      </p:sp>
    </p:spTree>
    <p:extLst>
      <p:ext uri="{BB962C8B-B14F-4D97-AF65-F5344CB8AC3E}">
        <p14:creationId xmlns:p14="http://schemas.microsoft.com/office/powerpoint/2010/main" val="374076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78B216B-6BE2-7544-B0CE-F5F21B29F125}"/>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79F6292-2D30-9B4D-9D78-4170863380FE}"/>
              </a:ext>
            </a:extLst>
          </p:cNvPr>
          <p:cNvSpPr txBox="1"/>
          <p:nvPr/>
        </p:nvSpPr>
        <p:spPr>
          <a:xfrm>
            <a:off x="338129" y="1114422"/>
            <a:ext cx="10001250" cy="523220"/>
          </a:xfrm>
          <a:prstGeom prst="rect">
            <a:avLst/>
          </a:prstGeom>
          <a:noFill/>
        </p:spPr>
        <p:txBody>
          <a:bodyPr wrap="square" rtlCol="0">
            <a:spAutoFit/>
          </a:bodyPr>
          <a:lstStyle/>
          <a:p>
            <a:r>
              <a:rPr lang="en-US" sz="2800" b="1" u="sng" dirty="0">
                <a:latin typeface="Calisto MT" panose="02040603050505030304" pitchFamily="18" charset="77"/>
              </a:rPr>
              <a:t>Louisiana Trust Code of 1964</a:t>
            </a:r>
          </a:p>
        </p:txBody>
      </p:sp>
      <p:sp>
        <p:nvSpPr>
          <p:cNvPr id="5" name="TextBox 4">
            <a:extLst>
              <a:ext uri="{FF2B5EF4-FFF2-40B4-BE49-F238E27FC236}">
                <a16:creationId xmlns:a16="http://schemas.microsoft.com/office/drawing/2014/main" id="{C0EFF9D6-4B84-3546-A4E3-B7DA6F78B449}"/>
              </a:ext>
            </a:extLst>
          </p:cNvPr>
          <p:cNvSpPr txBox="1"/>
          <p:nvPr/>
        </p:nvSpPr>
        <p:spPr>
          <a:xfrm>
            <a:off x="338129" y="1637641"/>
            <a:ext cx="11591934" cy="5132174"/>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Beneficiaries </a:t>
            </a:r>
          </a:p>
          <a:p>
            <a:pPr marL="928687" lvl="2" indent="-4572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Separate beneficiaries of income and principal allowed, successive income </a:t>
            </a:r>
            <a:r>
              <a:rPr lang="en-US" sz="2200" dirty="0" err="1">
                <a:latin typeface="Calisto MT" panose="02040603050505030304" pitchFamily="18" charset="77"/>
                <a:ea typeface="Cambria" panose="02040503050406030204" pitchFamily="18" charset="0"/>
                <a:cs typeface="Times New Roman" panose="02020603050405020304" pitchFamily="18" charset="0"/>
              </a:rPr>
              <a:t>beneficiares</a:t>
            </a:r>
            <a:r>
              <a:rPr lang="en-US" sz="2200" dirty="0">
                <a:latin typeface="Calisto MT" panose="02040603050505030304" pitchFamily="18" charset="77"/>
                <a:ea typeface="Cambria" panose="02040503050406030204" pitchFamily="18" charset="0"/>
                <a:cs typeface="Times New Roman" panose="02020603050405020304" pitchFamily="18" charset="0"/>
              </a:rPr>
              <a:t> allowed</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Invasion of Principal</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Allowed, provided forced heirs were protected</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Trustee</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Legal list of “safe” investments abandoned in favor of “prudent man” standard</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Class Trusts </a:t>
            </a:r>
          </a:p>
          <a:p>
            <a:pPr marL="917575" lvl="2" indent="-446088" algn="just">
              <a:spcAft>
                <a:spcPts val="500"/>
              </a:spcAft>
              <a:buClr>
                <a:schemeClr val="tx1">
                  <a:lumMod val="95000"/>
                  <a:lumOff val="5000"/>
                </a:schemeClr>
              </a:buClr>
              <a:buFont typeface="Arial" panose="020B0604020202020204" pitchFamily="34" charset="0"/>
              <a:buChar char="•"/>
            </a:pPr>
            <a:r>
              <a:rPr lang="en-US" sz="2200" dirty="0">
                <a:effectLst/>
                <a:latin typeface="Calisto MT" panose="02040603050505030304" pitchFamily="18" charset="77"/>
                <a:ea typeface="Cambria" panose="02040503050406030204" pitchFamily="18" charset="0"/>
                <a:cs typeface="Times New Roman" panose="02020603050405020304" pitchFamily="18" charset="0"/>
              </a:rPr>
              <a:t>Allowed, but only for “children or grandchildren, or both, or that one member of the class benefitted must be living at the time of the creation of the class”</a:t>
            </a:r>
            <a:endParaRPr lang="en-US" sz="2200" dirty="0">
              <a:latin typeface="Calisto MT" panose="02040603050505030304" pitchFamily="18" charset="77"/>
              <a:ea typeface="Cambria" panose="02040503050406030204" pitchFamily="18" charset="0"/>
              <a:cs typeface="Times New Roman" panose="02020603050405020304" pitchFamily="18" charset="0"/>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Modernization</a:t>
            </a:r>
          </a:p>
          <a:p>
            <a:pPr marL="917575" lvl="2" indent="-446088" algn="just">
              <a:spcAft>
                <a:spcPts val="500"/>
              </a:spcAft>
              <a:buClr>
                <a:schemeClr val="tx1">
                  <a:lumMod val="95000"/>
                  <a:lumOff val="5000"/>
                </a:schemeClr>
              </a:buClr>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Sources were now the Restatement (Second) of Trusts and the Revised Uniform Principal and Income Act of 1962</a:t>
            </a:r>
          </a:p>
        </p:txBody>
      </p:sp>
    </p:spTree>
    <p:extLst>
      <p:ext uri="{BB962C8B-B14F-4D97-AF65-F5344CB8AC3E}">
        <p14:creationId xmlns:p14="http://schemas.microsoft.com/office/powerpoint/2010/main" val="3955362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BA65F1D-2F33-0340-B1A3-1AAC7BC47562}"/>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28470B4-71AC-054A-80EA-B31C1A279A78}"/>
              </a:ext>
            </a:extLst>
          </p:cNvPr>
          <p:cNvSpPr txBox="1"/>
          <p:nvPr/>
        </p:nvSpPr>
        <p:spPr>
          <a:xfrm>
            <a:off x="338129" y="1114422"/>
            <a:ext cx="10001250" cy="523220"/>
          </a:xfrm>
          <a:prstGeom prst="rect">
            <a:avLst/>
          </a:prstGeom>
          <a:noFill/>
        </p:spPr>
        <p:txBody>
          <a:bodyPr wrap="square" rtlCol="0">
            <a:spAutoFit/>
          </a:bodyPr>
          <a:lstStyle/>
          <a:p>
            <a:r>
              <a:rPr lang="en-US" sz="2800" b="1" u="sng" dirty="0">
                <a:latin typeface="Calisto MT" panose="02040603050505030304" pitchFamily="18" charset="77"/>
              </a:rPr>
              <a:t>Developments Since the 1964 Enactments:  Class Trusts </a:t>
            </a:r>
          </a:p>
        </p:txBody>
      </p:sp>
      <p:sp>
        <p:nvSpPr>
          <p:cNvPr id="6" name="TextBox 5">
            <a:extLst>
              <a:ext uri="{FF2B5EF4-FFF2-40B4-BE49-F238E27FC236}">
                <a16:creationId xmlns:a16="http://schemas.microsoft.com/office/drawing/2014/main" id="{514D2EFE-8D43-2F44-B076-F87141C547B0}"/>
              </a:ext>
            </a:extLst>
          </p:cNvPr>
          <p:cNvSpPr txBox="1"/>
          <p:nvPr/>
        </p:nvSpPr>
        <p:spPr>
          <a:xfrm>
            <a:off x="338129" y="1637641"/>
            <a:ext cx="11591934" cy="3182923"/>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1964 Trust Code</a:t>
            </a:r>
          </a:p>
          <a:p>
            <a:pPr marL="928687" lvl="2" indent="-4572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Only children and grandchildren </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Amendments in the 1980s and 1990s</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Various amendments expanded to include great grandchildren, as well as nieces, nephews, grand nieces and nephews, and great grand nieces and nephews</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2015 Amendment</a:t>
            </a:r>
          </a:p>
          <a:p>
            <a:pPr marL="917575" lvl="2" indent="-446088" algn="just">
              <a:spcAft>
                <a:spcPts val="500"/>
              </a:spcAft>
              <a:buClr>
                <a:schemeClr val="tx1">
                  <a:lumMod val="95000"/>
                  <a:lumOff val="5000"/>
                </a:schemeClr>
              </a:buClr>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Expanded to allow above relatives of either settlor or the settlor’s current, former, or predeceased spouse</a:t>
            </a:r>
          </a:p>
        </p:txBody>
      </p:sp>
    </p:spTree>
    <p:extLst>
      <p:ext uri="{BB962C8B-B14F-4D97-AF65-F5344CB8AC3E}">
        <p14:creationId xmlns:p14="http://schemas.microsoft.com/office/powerpoint/2010/main" val="418163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AD33C69-F7B6-BB4C-AB14-3024F29EE6B0}"/>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C3260DA-A7D5-BD4B-AF8B-527E458C2A20}"/>
              </a:ext>
            </a:extLst>
          </p:cNvPr>
          <p:cNvSpPr txBox="1"/>
          <p:nvPr/>
        </p:nvSpPr>
        <p:spPr>
          <a:xfrm>
            <a:off x="338128" y="1114422"/>
            <a:ext cx="11406197" cy="954107"/>
          </a:xfrm>
          <a:prstGeom prst="rect">
            <a:avLst/>
          </a:prstGeom>
          <a:noFill/>
        </p:spPr>
        <p:txBody>
          <a:bodyPr wrap="square" rtlCol="0">
            <a:spAutoFit/>
          </a:bodyPr>
          <a:lstStyle/>
          <a:p>
            <a:r>
              <a:rPr lang="en-US" sz="2800" b="1" u="sng" dirty="0">
                <a:latin typeface="Calisto MT" panose="02040603050505030304" pitchFamily="18" charset="77"/>
              </a:rPr>
              <a:t>Developments Since the 1964 Enactments:  Shifting Principal Beneficiaries or Substitutions of Principal</a:t>
            </a:r>
          </a:p>
        </p:txBody>
      </p:sp>
      <p:sp>
        <p:nvSpPr>
          <p:cNvPr id="5" name="TextBox 4">
            <a:extLst>
              <a:ext uri="{FF2B5EF4-FFF2-40B4-BE49-F238E27FC236}">
                <a16:creationId xmlns:a16="http://schemas.microsoft.com/office/drawing/2014/main" id="{CEDEC750-A666-6048-AC76-4C17DDB21ECE}"/>
              </a:ext>
            </a:extLst>
          </p:cNvPr>
          <p:cNvSpPr txBox="1"/>
          <p:nvPr/>
        </p:nvSpPr>
        <p:spPr>
          <a:xfrm>
            <a:off x="338129" y="2072353"/>
            <a:ext cx="11591934" cy="3926716"/>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1964 Trust Code</a:t>
            </a:r>
          </a:p>
          <a:p>
            <a:pPr marL="928687" lvl="2" indent="-4572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For substitute income beneficiaries, but not principal beneficiaries </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1974 Amendment</a:t>
            </a:r>
          </a:p>
          <a:p>
            <a:pPr marL="928687" lvl="2" indent="-457200" algn="just">
              <a:spcAft>
                <a:spcPts val="500"/>
              </a:spcAft>
              <a:buClr>
                <a:schemeClr val="tx1">
                  <a:lumMod val="95000"/>
                  <a:lumOff val="5000"/>
                </a:schemeClr>
              </a:buClr>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Shifting principal beneficiaries allowed, but only if the principal beneficiary died intestate and without descendants </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1997 Amendment</a:t>
            </a:r>
          </a:p>
          <a:p>
            <a:pPr marL="928687" lvl="2" indent="-457200" algn="just">
              <a:spcAft>
                <a:spcPts val="500"/>
              </a:spcAft>
              <a:buClr>
                <a:schemeClr val="tx1">
                  <a:lumMod val="95000"/>
                  <a:lumOff val="5000"/>
                </a:schemeClr>
              </a:buClr>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Shifting expanded for non-forced heirs as long as beneficiary died without descendants </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2016 Amendment</a:t>
            </a:r>
          </a:p>
          <a:p>
            <a:pPr marL="917575" lvl="2" indent="-446088" algn="just">
              <a:spcAft>
                <a:spcPts val="500"/>
              </a:spcAft>
              <a:buClr>
                <a:schemeClr val="tx1">
                  <a:lumMod val="95000"/>
                  <a:lumOff val="5000"/>
                </a:schemeClr>
              </a:buClr>
              <a:buFont typeface="Arial" panose="020B0604020202020204" pitchFamily="34" charset="0"/>
              <a:buChar char="•"/>
            </a:pPr>
            <a:r>
              <a:rPr lang="en-US" sz="2200" dirty="0">
                <a:effectLst/>
                <a:latin typeface="Calisto MT" panose="02040603050505030304" pitchFamily="18" charset="77"/>
                <a:ea typeface="Cambria" panose="02040503050406030204" pitchFamily="18" charset="0"/>
                <a:cs typeface="Times New Roman" panose="02020603050405020304" pitchFamily="18" charset="0"/>
              </a:rPr>
              <a:t>Shifting expanded for non-forced heir beneficiaries who die with descendants as long as the shift is in favor of one or more of the beneficiary’s descendants </a:t>
            </a:r>
            <a:endParaRPr lang="en-US" sz="2200" dirty="0">
              <a:latin typeface="Calisto MT" panose="02040603050505030304" pitchFamily="18" charset="77"/>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15523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F52A744-C76A-4347-A79D-146C032270AD}"/>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5B5E4C2-CECF-2B48-84F8-2155EEF76125}"/>
              </a:ext>
            </a:extLst>
          </p:cNvPr>
          <p:cNvSpPr txBox="1"/>
          <p:nvPr/>
        </p:nvSpPr>
        <p:spPr>
          <a:xfrm>
            <a:off x="338128" y="1114422"/>
            <a:ext cx="11015671" cy="523220"/>
          </a:xfrm>
          <a:prstGeom prst="rect">
            <a:avLst/>
          </a:prstGeom>
          <a:noFill/>
        </p:spPr>
        <p:txBody>
          <a:bodyPr wrap="square" rtlCol="0">
            <a:spAutoFit/>
          </a:bodyPr>
          <a:lstStyle/>
          <a:p>
            <a:r>
              <a:rPr lang="en-US" sz="2800" b="1" u="sng" dirty="0">
                <a:latin typeface="Calisto MT" panose="02040603050505030304" pitchFamily="18" charset="77"/>
              </a:rPr>
              <a:t>Developments Since the 1964 Enactments:  Prudent Investment</a:t>
            </a:r>
          </a:p>
        </p:txBody>
      </p:sp>
      <p:sp>
        <p:nvSpPr>
          <p:cNvPr id="6" name="TextBox 5">
            <a:extLst>
              <a:ext uri="{FF2B5EF4-FFF2-40B4-BE49-F238E27FC236}">
                <a16:creationId xmlns:a16="http://schemas.microsoft.com/office/drawing/2014/main" id="{662F0394-83AD-5247-B946-4592F6D109E9}"/>
              </a:ext>
            </a:extLst>
          </p:cNvPr>
          <p:cNvSpPr txBox="1"/>
          <p:nvPr/>
        </p:nvSpPr>
        <p:spPr>
          <a:xfrm>
            <a:off x="338129" y="1637641"/>
            <a:ext cx="11591934" cy="2475037"/>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1964 Trust Code</a:t>
            </a:r>
          </a:p>
          <a:p>
            <a:pPr marL="928687" lvl="2" indent="-4572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“Prudent man” standard</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2001 Amendment</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Switch to “prudent investor” standard</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2001 and 2015 Amendments</a:t>
            </a:r>
          </a:p>
          <a:p>
            <a:pPr marL="917575" lvl="2" indent="-446088" algn="just">
              <a:spcAft>
                <a:spcPts val="500"/>
              </a:spcAft>
              <a:buClr>
                <a:schemeClr val="tx1">
                  <a:lumMod val="95000"/>
                  <a:lumOff val="5000"/>
                </a:schemeClr>
              </a:buClr>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Creating and expanding the “power to adjust”</a:t>
            </a:r>
          </a:p>
        </p:txBody>
      </p:sp>
    </p:spTree>
    <p:extLst>
      <p:ext uri="{BB962C8B-B14F-4D97-AF65-F5344CB8AC3E}">
        <p14:creationId xmlns:p14="http://schemas.microsoft.com/office/powerpoint/2010/main" val="111574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41E01-696E-CE48-8644-039DAADF223C}"/>
              </a:ext>
            </a:extLst>
          </p:cNvPr>
          <p:cNvSpPr>
            <a:spLocks noGrp="1"/>
          </p:cNvSpPr>
          <p:nvPr>
            <p:ph type="title"/>
          </p:nvPr>
        </p:nvSpPr>
        <p:spPr>
          <a:xfrm>
            <a:off x="838200" y="107946"/>
            <a:ext cx="10515600" cy="1325563"/>
          </a:xfr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ormAutofit/>
          </a:bodyPr>
          <a:lstStyle/>
          <a:p>
            <a:pPr algn="ctr">
              <a:lnSpc>
                <a:spcPct val="100000"/>
              </a:lnSpc>
            </a:pPr>
            <a:r>
              <a:rPr lang="en-US" sz="3600" b="1" dirty="0">
                <a:latin typeface="Bell MT" panose="02020503060305020303" pitchFamily="18" charset="77"/>
              </a:rPr>
              <a:t>Early Days of Louisiana Law </a:t>
            </a:r>
            <a:br>
              <a:rPr lang="en-US" sz="3600" b="1" dirty="0">
                <a:latin typeface="Bell MT" panose="02020503060305020303" pitchFamily="18" charset="77"/>
              </a:rPr>
            </a:br>
            <a:r>
              <a:rPr lang="en-US" sz="3600" b="1" dirty="0">
                <a:latin typeface="Bell MT" panose="02020503060305020303" pitchFamily="18" charset="77"/>
              </a:rPr>
              <a:t>and the Resistance to the Trust: Pre 1882</a:t>
            </a:r>
            <a:r>
              <a:rPr lang="en-US" sz="3600" b="1" dirty="0">
                <a:effectLst/>
                <a:latin typeface="Bell MT" panose="02020503060305020303" pitchFamily="18" charset="77"/>
              </a:rPr>
              <a:t> </a:t>
            </a:r>
            <a:endParaRPr lang="en-US" sz="3600" b="1" dirty="0">
              <a:latin typeface="Bell MT" panose="02020503060305020303" pitchFamily="18" charset="77"/>
            </a:endParaRPr>
          </a:p>
        </p:txBody>
      </p:sp>
      <p:sp>
        <p:nvSpPr>
          <p:cNvPr id="8" name="TextBox 7">
            <a:extLst>
              <a:ext uri="{FF2B5EF4-FFF2-40B4-BE49-F238E27FC236}">
                <a16:creationId xmlns:a16="http://schemas.microsoft.com/office/drawing/2014/main" id="{DDFC241A-ADDF-1743-9A57-5004C32603E3}"/>
              </a:ext>
            </a:extLst>
          </p:cNvPr>
          <p:cNvSpPr txBox="1"/>
          <p:nvPr/>
        </p:nvSpPr>
        <p:spPr>
          <a:xfrm>
            <a:off x="338129" y="1743073"/>
            <a:ext cx="10001250" cy="523220"/>
          </a:xfrm>
          <a:prstGeom prst="rect">
            <a:avLst/>
          </a:prstGeom>
          <a:noFill/>
        </p:spPr>
        <p:txBody>
          <a:bodyPr wrap="square" rtlCol="0">
            <a:spAutoFit/>
          </a:bodyPr>
          <a:lstStyle/>
          <a:p>
            <a:r>
              <a:rPr lang="en-US" sz="2800" b="1" u="sng" dirty="0">
                <a:latin typeface="Calisto MT" panose="02040603050505030304" pitchFamily="18" charset="77"/>
              </a:rPr>
              <a:t>Two Chief Hurdles to Recognition of the Trust</a:t>
            </a:r>
          </a:p>
        </p:txBody>
      </p:sp>
      <p:sp>
        <p:nvSpPr>
          <p:cNvPr id="9" name="TextBox 8">
            <a:extLst>
              <a:ext uri="{FF2B5EF4-FFF2-40B4-BE49-F238E27FC236}">
                <a16:creationId xmlns:a16="http://schemas.microsoft.com/office/drawing/2014/main" id="{06B9AFA4-C93D-6641-B94B-B2D37D95DED2}"/>
              </a:ext>
            </a:extLst>
          </p:cNvPr>
          <p:cNvSpPr txBox="1"/>
          <p:nvPr/>
        </p:nvSpPr>
        <p:spPr>
          <a:xfrm>
            <a:off x="338129" y="2266293"/>
            <a:ext cx="10782301" cy="4185761"/>
          </a:xfrm>
          <a:prstGeom prst="rect">
            <a:avLst/>
          </a:prstGeom>
          <a:noFill/>
        </p:spPr>
        <p:txBody>
          <a:bodyPr wrap="square" rtlCol="0">
            <a:spAutoFit/>
          </a:bodyPr>
          <a:lstStyle/>
          <a:p>
            <a:pPr marL="460375" lvl="1" indent="-460375">
              <a:buFont typeface="SegoeUISymbol"/>
              <a:buChar char="⚜"/>
            </a:pPr>
            <a:r>
              <a:rPr lang="en-US" sz="2800" dirty="0">
                <a:latin typeface="Calisto MT" panose="02040603050505030304" pitchFamily="18" charset="77"/>
              </a:rPr>
              <a:t>The Civil Law’s resistance to bifurcated ownership</a:t>
            </a:r>
          </a:p>
          <a:p>
            <a:pPr lvl="2" indent="-457200">
              <a:buFont typeface="Arial" panose="020B0604020202020204" pitchFamily="34" charset="0"/>
              <a:buChar char="•"/>
            </a:pPr>
            <a:r>
              <a:rPr lang="en-US" sz="2800" dirty="0">
                <a:latin typeface="Calisto MT" panose="02040603050505030304" pitchFamily="18" charset="77"/>
              </a:rPr>
              <a:t>Common Law – Division of Law (</a:t>
            </a:r>
            <a:r>
              <a:rPr lang="en-US" sz="2800" dirty="0" err="1">
                <a:latin typeface="Calisto MT" panose="02040603050505030304" pitchFamily="18" charset="77"/>
              </a:rPr>
              <a:t>Enfeoff</a:t>
            </a:r>
            <a:r>
              <a:rPr lang="en-US" sz="2800" dirty="0">
                <a:latin typeface="Calisto MT" panose="02040603050505030304" pitchFamily="18" charset="77"/>
              </a:rPr>
              <a:t>) and Equity (Uses)</a:t>
            </a:r>
          </a:p>
          <a:p>
            <a:pPr lvl="2" indent="-457200">
              <a:buFont typeface="Arial" panose="020B0604020202020204" pitchFamily="34" charset="0"/>
              <a:buChar char="•"/>
            </a:pPr>
            <a:r>
              <a:rPr lang="en-US" sz="2800" dirty="0">
                <a:latin typeface="Calisto MT" panose="02040603050505030304" pitchFamily="18" charset="77"/>
              </a:rPr>
              <a:t>Civil Law – Ownership is unitary and conveys full dominion</a:t>
            </a:r>
          </a:p>
          <a:p>
            <a:pPr lvl="2" indent="-457200">
              <a:buFont typeface="Arial" panose="020B0604020202020204" pitchFamily="34" charset="0"/>
              <a:buChar char="•"/>
            </a:pPr>
            <a:endParaRPr lang="en-US" sz="2800" dirty="0">
              <a:latin typeface="Calisto MT" panose="02040603050505030304" pitchFamily="18" charset="77"/>
            </a:endParaRPr>
          </a:p>
          <a:p>
            <a:pPr marL="460375" lvl="1" indent="-460375">
              <a:buClr>
                <a:schemeClr val="tx1">
                  <a:lumMod val="95000"/>
                  <a:lumOff val="5000"/>
                </a:schemeClr>
              </a:buClr>
              <a:buFont typeface="SegoeUISymbol"/>
              <a:buChar char="⚜"/>
            </a:pPr>
            <a:r>
              <a:rPr lang="en-US" sz="2800" dirty="0">
                <a:latin typeface="Calisto MT" panose="02040603050505030304" pitchFamily="18" charset="77"/>
              </a:rPr>
              <a:t>Louisiana’s prohibition on “substitutions and </a:t>
            </a:r>
            <a:r>
              <a:rPr lang="en-US" sz="2800" i="1" dirty="0" err="1">
                <a:latin typeface="Calisto MT" panose="02040603050505030304" pitchFamily="18" charset="77"/>
              </a:rPr>
              <a:t>fidei</a:t>
            </a:r>
            <a:r>
              <a:rPr lang="en-US" sz="2800" i="1" dirty="0">
                <a:latin typeface="Calisto MT" panose="02040603050505030304" pitchFamily="18" charset="77"/>
              </a:rPr>
              <a:t> </a:t>
            </a:r>
            <a:r>
              <a:rPr lang="en-US" sz="2800" i="1" dirty="0" err="1">
                <a:latin typeface="Calisto MT" panose="02040603050505030304" pitchFamily="18" charset="77"/>
              </a:rPr>
              <a:t>commissa</a:t>
            </a:r>
            <a:r>
              <a:rPr lang="en-US" sz="2800" dirty="0">
                <a:latin typeface="Calisto MT" panose="02040603050505030304" pitchFamily="18" charset="77"/>
              </a:rPr>
              <a:t>”</a:t>
            </a:r>
          </a:p>
          <a:p>
            <a:pPr lvl="2" indent="-457200">
              <a:buClr>
                <a:schemeClr val="tx1">
                  <a:lumMod val="95000"/>
                  <a:lumOff val="5000"/>
                </a:schemeClr>
              </a:buClr>
              <a:buFont typeface="Arial" panose="020B0604020202020204" pitchFamily="34" charset="0"/>
              <a:buChar char="•"/>
            </a:pPr>
            <a:r>
              <a:rPr lang="en-US" sz="2800" dirty="0">
                <a:latin typeface="Calisto MT" panose="02040603050505030304" pitchFamily="18" charset="77"/>
              </a:rPr>
              <a:t>All substitutions were prohibited </a:t>
            </a:r>
          </a:p>
          <a:p>
            <a:pPr lvl="2" indent="-457200">
              <a:buClr>
                <a:schemeClr val="tx1">
                  <a:lumMod val="95000"/>
                  <a:lumOff val="5000"/>
                </a:schemeClr>
              </a:buClr>
              <a:buFont typeface="Arial" panose="020B0604020202020204" pitchFamily="34" charset="0"/>
              <a:buChar char="•"/>
            </a:pPr>
            <a:r>
              <a:rPr lang="en-US" sz="2800" dirty="0">
                <a:latin typeface="Calisto MT" panose="02040603050505030304" pitchFamily="18" charset="77"/>
              </a:rPr>
              <a:t>Unclear what was meant by “</a:t>
            </a:r>
            <a:r>
              <a:rPr lang="en-US" sz="2800" i="1" dirty="0" err="1">
                <a:latin typeface="Calisto MT" panose="02040603050505030304" pitchFamily="18" charset="77"/>
              </a:rPr>
              <a:t>fidei</a:t>
            </a:r>
            <a:r>
              <a:rPr lang="en-US" sz="2800" i="1" dirty="0">
                <a:latin typeface="Calisto MT" panose="02040603050505030304" pitchFamily="18" charset="77"/>
              </a:rPr>
              <a:t> </a:t>
            </a:r>
            <a:r>
              <a:rPr lang="en-US" sz="2800" i="1" dirty="0" err="1">
                <a:latin typeface="Calisto MT" panose="02040603050505030304" pitchFamily="18" charset="77"/>
              </a:rPr>
              <a:t>commissa</a:t>
            </a:r>
            <a:r>
              <a:rPr lang="en-US" sz="2800" dirty="0">
                <a:latin typeface="Calisto MT" panose="02040603050505030304" pitchFamily="18" charset="77"/>
              </a:rPr>
              <a:t>”</a:t>
            </a:r>
          </a:p>
          <a:p>
            <a:pPr lvl="3" indent="-457200">
              <a:buClr>
                <a:schemeClr val="tx1">
                  <a:lumMod val="95000"/>
                  <a:lumOff val="5000"/>
                </a:schemeClr>
              </a:buClr>
              <a:buFont typeface="Arial" panose="020B0604020202020204" pitchFamily="34" charset="0"/>
              <a:buChar char="•"/>
            </a:pPr>
            <a:r>
              <a:rPr lang="en-US" sz="2800" i="1" dirty="0">
                <a:latin typeface="Calisto MT" panose="02040603050505030304" pitchFamily="18" charset="77"/>
              </a:rPr>
              <a:t>Succession of </a:t>
            </a:r>
            <a:r>
              <a:rPr lang="en-US" sz="2800" i="1" dirty="0" err="1">
                <a:latin typeface="Calisto MT" panose="02040603050505030304" pitchFamily="18" charset="77"/>
              </a:rPr>
              <a:t>McCan</a:t>
            </a:r>
            <a:r>
              <a:rPr lang="en-US" sz="2800" i="1" dirty="0">
                <a:latin typeface="Calisto MT" panose="02040603050505030304" pitchFamily="18" charset="77"/>
              </a:rPr>
              <a:t> </a:t>
            </a:r>
            <a:r>
              <a:rPr lang="en-US" sz="2800" dirty="0">
                <a:latin typeface="Calisto MT" panose="02040603050505030304" pitchFamily="18" charset="77"/>
              </a:rPr>
              <a:t>(1895) </a:t>
            </a:r>
          </a:p>
          <a:p>
            <a:pPr lvl="2" indent="-457200">
              <a:lnSpc>
                <a:spcPct val="150000"/>
              </a:lnSpc>
              <a:buClr>
                <a:schemeClr val="tx1">
                  <a:lumMod val="95000"/>
                  <a:lumOff val="5000"/>
                </a:schemeClr>
              </a:buClr>
              <a:buFont typeface="Arial" panose="020B0604020202020204" pitchFamily="34" charset="0"/>
              <a:buChar char="•"/>
            </a:pPr>
            <a:endParaRPr lang="en-US" sz="2800" dirty="0">
              <a:latin typeface="Calisto MT" panose="02040603050505030304" pitchFamily="18" charset="77"/>
            </a:endParaRPr>
          </a:p>
        </p:txBody>
      </p:sp>
    </p:spTree>
    <p:extLst>
      <p:ext uri="{BB962C8B-B14F-4D97-AF65-F5344CB8AC3E}">
        <p14:creationId xmlns:p14="http://schemas.microsoft.com/office/powerpoint/2010/main" val="196957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FC832F3-F3A5-4F4A-9331-B730B6B002B5}"/>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C757274-B2DC-B848-A3C8-0E342834C126}"/>
              </a:ext>
            </a:extLst>
          </p:cNvPr>
          <p:cNvSpPr txBox="1"/>
          <p:nvPr/>
        </p:nvSpPr>
        <p:spPr>
          <a:xfrm>
            <a:off x="338128" y="1114422"/>
            <a:ext cx="11506209" cy="523220"/>
          </a:xfrm>
          <a:prstGeom prst="rect">
            <a:avLst/>
          </a:prstGeom>
          <a:noFill/>
        </p:spPr>
        <p:txBody>
          <a:bodyPr wrap="square" rtlCol="0">
            <a:spAutoFit/>
          </a:bodyPr>
          <a:lstStyle/>
          <a:p>
            <a:r>
              <a:rPr lang="en-US" sz="2800" b="1" u="sng" dirty="0">
                <a:latin typeface="Calisto MT" panose="02040603050505030304" pitchFamily="18" charset="77"/>
              </a:rPr>
              <a:t>Developments Since the 1964 Enactments:  Divided Trusteeship</a:t>
            </a:r>
          </a:p>
        </p:txBody>
      </p:sp>
      <p:sp>
        <p:nvSpPr>
          <p:cNvPr id="5" name="TextBox 4">
            <a:extLst>
              <a:ext uri="{FF2B5EF4-FFF2-40B4-BE49-F238E27FC236}">
                <a16:creationId xmlns:a16="http://schemas.microsoft.com/office/drawing/2014/main" id="{5E79A40D-9CD4-7248-9485-54CD42A3486C}"/>
              </a:ext>
            </a:extLst>
          </p:cNvPr>
          <p:cNvSpPr txBox="1"/>
          <p:nvPr/>
        </p:nvSpPr>
        <p:spPr>
          <a:xfrm>
            <a:off x="338129" y="1637641"/>
            <a:ext cx="11591934" cy="3085460"/>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1964 Trust Code</a:t>
            </a:r>
          </a:p>
          <a:p>
            <a:pPr marL="928687" lvl="2" indent="-4572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Multiple trustees must all exercise all powers together or, at least, by majority, and “prevent a co-trustee from coming a breach of trust and . . . compel him to redress a breach of trust”</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2015 Amendment</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Different powers may now be conferred on different trustees, “in which case each trustee acts independently with respect to the powers conferred upon him” and “shall have no duties or liabilities as to the actions or inactions of other trustees”</a:t>
            </a:r>
            <a:endParaRPr lang="en-US" sz="2200" dirty="0">
              <a:latin typeface="Calisto MT" panose="02040603050505030304" pitchFamily="18" charset="77"/>
            </a:endParaRPr>
          </a:p>
        </p:txBody>
      </p:sp>
    </p:spTree>
    <p:extLst>
      <p:ext uri="{BB962C8B-B14F-4D97-AF65-F5344CB8AC3E}">
        <p14:creationId xmlns:p14="http://schemas.microsoft.com/office/powerpoint/2010/main" val="72639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F7DDF82-D8DC-DF44-A24C-2C21FEAF626D}"/>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ED16276-7394-B547-8CF5-1E772D7B3C53}"/>
              </a:ext>
            </a:extLst>
          </p:cNvPr>
          <p:cNvSpPr txBox="1"/>
          <p:nvPr/>
        </p:nvSpPr>
        <p:spPr>
          <a:xfrm>
            <a:off x="338128" y="1114422"/>
            <a:ext cx="11391909" cy="523220"/>
          </a:xfrm>
          <a:prstGeom prst="rect">
            <a:avLst/>
          </a:prstGeom>
          <a:noFill/>
        </p:spPr>
        <p:txBody>
          <a:bodyPr wrap="square" rtlCol="0">
            <a:spAutoFit/>
          </a:bodyPr>
          <a:lstStyle/>
          <a:p>
            <a:r>
              <a:rPr lang="en-US" sz="2800" b="1" u="sng" dirty="0">
                <a:latin typeface="Calisto MT" panose="02040603050505030304" pitchFamily="18" charset="77"/>
              </a:rPr>
              <a:t>Developments Since the 1964 Enactments:  Delegation of the Modify</a:t>
            </a:r>
          </a:p>
        </p:txBody>
      </p:sp>
      <p:sp>
        <p:nvSpPr>
          <p:cNvPr id="5" name="TextBox 4">
            <a:extLst>
              <a:ext uri="{FF2B5EF4-FFF2-40B4-BE49-F238E27FC236}">
                <a16:creationId xmlns:a16="http://schemas.microsoft.com/office/drawing/2014/main" id="{0ACBED9C-DCFC-4F4D-86A2-647E3C0470CD}"/>
              </a:ext>
            </a:extLst>
          </p:cNvPr>
          <p:cNvSpPr txBox="1"/>
          <p:nvPr/>
        </p:nvSpPr>
        <p:spPr>
          <a:xfrm>
            <a:off x="338129" y="1637641"/>
            <a:ext cx="11591934" cy="2746906"/>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1964 Trust Code</a:t>
            </a:r>
          </a:p>
          <a:p>
            <a:pPr marL="928687" lvl="2" indent="-4572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Settlor could reserve to himself the right to revoke or modify the trust and could delegate to another the right to modify only administrative provisions, but not others</a:t>
            </a:r>
            <a:endParaRPr lang="en-US" sz="22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2001 and 2015 Amendments</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Settlor can delegate the right to add, remove, or modify the rights of beneficiaries, provided the beneficiaries are all descendants of the person given the right to add, remove, or modify</a:t>
            </a:r>
            <a:endParaRPr lang="en-US" sz="2200" dirty="0">
              <a:latin typeface="Calisto MT" panose="02040603050505030304" pitchFamily="18" charset="77"/>
            </a:endParaRPr>
          </a:p>
        </p:txBody>
      </p:sp>
    </p:spTree>
    <p:extLst>
      <p:ext uri="{BB962C8B-B14F-4D97-AF65-F5344CB8AC3E}">
        <p14:creationId xmlns:p14="http://schemas.microsoft.com/office/powerpoint/2010/main" val="885112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4D00900-4704-824B-AA75-CE1789823E05}"/>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F86BB08C-F141-AF4B-BBFA-E68EE72020C4}"/>
              </a:ext>
            </a:extLst>
          </p:cNvPr>
          <p:cNvSpPr txBox="1"/>
          <p:nvPr/>
        </p:nvSpPr>
        <p:spPr>
          <a:xfrm>
            <a:off x="338128" y="1114422"/>
            <a:ext cx="11434771" cy="954107"/>
          </a:xfrm>
          <a:prstGeom prst="rect">
            <a:avLst/>
          </a:prstGeom>
          <a:noFill/>
        </p:spPr>
        <p:txBody>
          <a:bodyPr wrap="square" rtlCol="0">
            <a:spAutoFit/>
          </a:bodyPr>
          <a:lstStyle/>
          <a:p>
            <a:r>
              <a:rPr lang="en-US" sz="2800" b="1" u="sng" dirty="0">
                <a:latin typeface="Calisto MT" panose="02040603050505030304" pitchFamily="18" charset="77"/>
              </a:rPr>
              <a:t>Development Since the 1964 Enactments:  Trust Modification of Termination</a:t>
            </a:r>
          </a:p>
        </p:txBody>
      </p:sp>
      <p:sp>
        <p:nvSpPr>
          <p:cNvPr id="6" name="TextBox 5">
            <a:extLst>
              <a:ext uri="{FF2B5EF4-FFF2-40B4-BE49-F238E27FC236}">
                <a16:creationId xmlns:a16="http://schemas.microsoft.com/office/drawing/2014/main" id="{788BDB80-2FA4-E248-946D-0970BEBDBAC4}"/>
              </a:ext>
            </a:extLst>
          </p:cNvPr>
          <p:cNvSpPr txBox="1"/>
          <p:nvPr/>
        </p:nvSpPr>
        <p:spPr>
          <a:xfrm>
            <a:off x="338129" y="2072353"/>
            <a:ext cx="11591934" cy="3672800"/>
          </a:xfrm>
          <a:prstGeom prst="rect">
            <a:avLst/>
          </a:prstGeom>
          <a:noFill/>
        </p:spPr>
        <p:txBody>
          <a:bodyPr wrap="square" rtlCol="0">
            <a:spAutoFit/>
          </a:bodyPr>
          <a:lstStyle/>
          <a:p>
            <a:pPr marL="460375" lvl="1" indent="-446088" algn="just">
              <a:spcAft>
                <a:spcPts val="500"/>
              </a:spcAft>
              <a:buFont typeface="SegoeUISymbol"/>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1964 Trust Code</a:t>
            </a:r>
          </a:p>
          <a:p>
            <a:pPr marL="928687" lvl="2" indent="-457200" algn="just">
              <a:spcAft>
                <a:spcPts val="500"/>
              </a:spcAft>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Trust modification or termination could be accomplished by court upon showing that continuance of the trust “unchanged would defeat or substantially impair the purposes of the trust”</a:t>
            </a:r>
            <a:endParaRPr lang="en-US" sz="2400" dirty="0">
              <a:latin typeface="Calisto MT" panose="02040603050505030304" pitchFamily="18" charset="77"/>
            </a:endParaRPr>
          </a:p>
          <a:p>
            <a:pPr marL="460375" lvl="1" indent="-446088" algn="just">
              <a:spcAft>
                <a:spcPts val="500"/>
              </a:spcAft>
              <a:buClr>
                <a:schemeClr val="tx1">
                  <a:lumMod val="95000"/>
                  <a:lumOff val="5000"/>
                </a:schemeClr>
              </a:buClr>
              <a:buFont typeface="SegoeUISymbol"/>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2001 and 2015 Amendments </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Trust termination allowed or uneconomical trusts, defined as corpus less than $100,000</a:t>
            </a:r>
          </a:p>
          <a:p>
            <a:pPr marL="928687" lvl="2" indent="-457200" algn="just">
              <a:spcAft>
                <a:spcPts val="500"/>
              </a:spcAft>
              <a:buClr>
                <a:schemeClr val="tx1">
                  <a:lumMod val="95000"/>
                  <a:lumOff val="5000"/>
                </a:schemeClr>
              </a:buClr>
              <a:buFont typeface="Arial" panose="020B0604020202020204" pitchFamily="34" charset="0"/>
              <a:buChar char="•"/>
            </a:pPr>
            <a:r>
              <a:rPr lang="en-US" sz="2400" dirty="0">
                <a:latin typeface="Calisto MT" panose="02040603050505030304" pitchFamily="18" charset="77"/>
                <a:ea typeface="Cambria" panose="02040503050406030204" pitchFamily="18" charset="0"/>
                <a:cs typeface="Times New Roman" panose="02020603050405020304" pitchFamily="18" charset="0"/>
              </a:rPr>
              <a:t>As of 2015, this can be accomplished by trustee with consent of beneficiaries without need of court involvement </a:t>
            </a:r>
            <a:endParaRPr lang="en-US" sz="2400" dirty="0">
              <a:latin typeface="Calisto MT" panose="02040603050505030304" pitchFamily="18" charset="77"/>
            </a:endParaRPr>
          </a:p>
        </p:txBody>
      </p:sp>
    </p:spTree>
    <p:extLst>
      <p:ext uri="{BB962C8B-B14F-4D97-AF65-F5344CB8AC3E}">
        <p14:creationId xmlns:p14="http://schemas.microsoft.com/office/powerpoint/2010/main" val="77060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4D00900-4704-824B-AA75-CE1789823E05}"/>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F86BB08C-F141-AF4B-BBFA-E68EE72020C4}"/>
              </a:ext>
            </a:extLst>
          </p:cNvPr>
          <p:cNvSpPr txBox="1"/>
          <p:nvPr/>
        </p:nvSpPr>
        <p:spPr>
          <a:xfrm>
            <a:off x="338128" y="1114422"/>
            <a:ext cx="11434771" cy="523220"/>
          </a:xfrm>
          <a:prstGeom prst="rect">
            <a:avLst/>
          </a:prstGeom>
          <a:noFill/>
        </p:spPr>
        <p:txBody>
          <a:bodyPr wrap="square" rtlCol="0">
            <a:spAutoFit/>
          </a:bodyPr>
          <a:lstStyle/>
          <a:p>
            <a:r>
              <a:rPr lang="en-US" sz="2800" b="1" u="sng" dirty="0">
                <a:latin typeface="Calisto MT" panose="02040603050505030304" pitchFamily="18" charset="77"/>
              </a:rPr>
              <a:t>Development Since the 1964 Enactments: Many Others</a:t>
            </a:r>
          </a:p>
        </p:txBody>
      </p:sp>
      <p:sp>
        <p:nvSpPr>
          <p:cNvPr id="6" name="TextBox 5">
            <a:extLst>
              <a:ext uri="{FF2B5EF4-FFF2-40B4-BE49-F238E27FC236}">
                <a16:creationId xmlns:a16="http://schemas.microsoft.com/office/drawing/2014/main" id="{788BDB80-2FA4-E248-946D-0970BEBDBAC4}"/>
              </a:ext>
            </a:extLst>
          </p:cNvPr>
          <p:cNvSpPr txBox="1"/>
          <p:nvPr/>
        </p:nvSpPr>
        <p:spPr>
          <a:xfrm>
            <a:off x="338129" y="2072353"/>
            <a:ext cx="11591934" cy="1638910"/>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Uniform Custodial Trust Act adopted in 1995</a:t>
            </a:r>
          </a:p>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Charitable Trust Provisions Revised in 2008</a:t>
            </a:r>
          </a:p>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Uniform Prudent Management of Institutional Funds Act (UPMIFA) adopted in 2010</a:t>
            </a:r>
          </a:p>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Pet Trust Statute Adopted in 2015</a:t>
            </a:r>
          </a:p>
        </p:txBody>
      </p:sp>
    </p:spTree>
    <p:extLst>
      <p:ext uri="{BB962C8B-B14F-4D97-AF65-F5344CB8AC3E}">
        <p14:creationId xmlns:p14="http://schemas.microsoft.com/office/powerpoint/2010/main" val="314300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4D00900-4704-824B-AA75-CE1789823E05}"/>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1964 – 2018</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F86BB08C-F141-AF4B-BBFA-E68EE72020C4}"/>
              </a:ext>
            </a:extLst>
          </p:cNvPr>
          <p:cNvSpPr txBox="1"/>
          <p:nvPr/>
        </p:nvSpPr>
        <p:spPr>
          <a:xfrm>
            <a:off x="338128" y="1114422"/>
            <a:ext cx="11434771" cy="954107"/>
          </a:xfrm>
          <a:prstGeom prst="rect">
            <a:avLst/>
          </a:prstGeom>
          <a:noFill/>
        </p:spPr>
        <p:txBody>
          <a:bodyPr wrap="square" rtlCol="0">
            <a:spAutoFit/>
          </a:bodyPr>
          <a:lstStyle/>
          <a:p>
            <a:r>
              <a:rPr lang="en-US" sz="2800" b="1" u="sng" dirty="0">
                <a:latin typeface="Calisto MT" panose="02040603050505030304" pitchFamily="18" charset="77"/>
              </a:rPr>
              <a:t>Development Since the 1964 Enactments: Some Things Considered But Not Adopted</a:t>
            </a:r>
          </a:p>
        </p:txBody>
      </p:sp>
      <p:sp>
        <p:nvSpPr>
          <p:cNvPr id="6" name="TextBox 5">
            <a:extLst>
              <a:ext uri="{FF2B5EF4-FFF2-40B4-BE49-F238E27FC236}">
                <a16:creationId xmlns:a16="http://schemas.microsoft.com/office/drawing/2014/main" id="{788BDB80-2FA4-E248-946D-0970BEBDBAC4}"/>
              </a:ext>
            </a:extLst>
          </p:cNvPr>
          <p:cNvSpPr txBox="1"/>
          <p:nvPr/>
        </p:nvSpPr>
        <p:spPr>
          <a:xfrm>
            <a:off x="338129" y="2072353"/>
            <a:ext cx="11591934" cy="4457631"/>
          </a:xfrm>
          <a:prstGeom prst="rect">
            <a:avLst/>
          </a:prstGeom>
          <a:noFill/>
        </p:spPr>
        <p:txBody>
          <a:bodyPr wrap="square" rtlCol="0">
            <a:spAutoFit/>
          </a:bodyPr>
          <a:lstStyle/>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Self-Settled Domestic Asset Protection Trusts</a:t>
            </a:r>
          </a:p>
          <a:p>
            <a:pPr marL="814387" lvl="2" indent="-3429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Debate Regarding Public Policy</a:t>
            </a:r>
          </a:p>
          <a:p>
            <a:pPr marL="814387" lvl="2" indent="-3429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Uncertainly Regarding Stability and Enforceability if Challenged</a:t>
            </a:r>
          </a:p>
          <a:p>
            <a:pPr marL="471487" lvl="2" algn="just">
              <a:spcAft>
                <a:spcPts val="500"/>
              </a:spcAft>
            </a:pPr>
            <a:endParaRPr lang="en-US" sz="2200" dirty="0">
              <a:latin typeface="Calisto MT" panose="02040603050505030304" pitchFamily="18" charset="77"/>
              <a:ea typeface="Cambria" panose="02040503050406030204" pitchFamily="18" charset="0"/>
              <a:cs typeface="Times New Roman" panose="02020603050405020304" pitchFamily="18" charset="0"/>
            </a:endParaRPr>
          </a:p>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Directed Trusts or Trust Protectors</a:t>
            </a:r>
          </a:p>
          <a:p>
            <a:pPr marL="814387" lvl="2" indent="-3429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Uncertainty Regarding Fiduciary Role of Protector or Director</a:t>
            </a:r>
          </a:p>
          <a:p>
            <a:pPr marL="814387" lvl="2" indent="-3429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Uncertainty Regarding Trustee’s Role in Face of Instruction from Director or Protector</a:t>
            </a:r>
          </a:p>
          <a:p>
            <a:pPr marL="814387" lvl="2" indent="-342900" algn="just">
              <a:spcAft>
                <a:spcPts val="500"/>
              </a:spcAft>
              <a:buFontTx/>
              <a:buChar char="-"/>
            </a:pPr>
            <a:endParaRPr lang="en-US" sz="2200" dirty="0">
              <a:latin typeface="Calisto MT" panose="02040603050505030304" pitchFamily="18" charset="77"/>
              <a:ea typeface="Cambria" panose="02040503050406030204" pitchFamily="18" charset="0"/>
              <a:cs typeface="Times New Roman" panose="02020603050405020304" pitchFamily="18" charset="0"/>
            </a:endParaRPr>
          </a:p>
          <a:p>
            <a:pPr marL="460375" lvl="1" indent="-446088" algn="just">
              <a:spcAft>
                <a:spcPts val="500"/>
              </a:spcAft>
              <a:buFont typeface="SegoeUISymbol"/>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Silent Trusts</a:t>
            </a:r>
          </a:p>
          <a:p>
            <a:pPr marL="814387" lvl="2" indent="-3429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Uncertainty Regarding Duties to Beneficiaries</a:t>
            </a:r>
          </a:p>
          <a:p>
            <a:pPr marL="814387" lvl="2" indent="-342900" algn="just">
              <a:spcAft>
                <a:spcPts val="500"/>
              </a:spcAft>
              <a:buFont typeface="Arial" panose="020B0604020202020204" pitchFamily="34" charset="0"/>
              <a:buChar char="•"/>
            </a:pPr>
            <a:r>
              <a:rPr lang="en-US" sz="2200" dirty="0">
                <a:latin typeface="Calisto MT" panose="02040603050505030304" pitchFamily="18" charset="77"/>
                <a:ea typeface="Cambria" panose="02040503050406030204" pitchFamily="18" charset="0"/>
                <a:cs typeface="Times New Roman" panose="02020603050405020304" pitchFamily="18" charset="0"/>
              </a:rPr>
              <a:t>Uncertainly Regarding Forced Heirship</a:t>
            </a:r>
          </a:p>
        </p:txBody>
      </p:sp>
    </p:spTree>
    <p:extLst>
      <p:ext uri="{BB962C8B-B14F-4D97-AF65-F5344CB8AC3E}">
        <p14:creationId xmlns:p14="http://schemas.microsoft.com/office/powerpoint/2010/main" val="254884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6BD1CAE-3895-3644-85AF-3EA0A43AD916}"/>
              </a:ext>
            </a:extLst>
          </p:cNvPr>
          <p:cNvSpPr txBox="1">
            <a:spLocks/>
          </p:cNvSpPr>
          <p:nvPr/>
        </p:nvSpPr>
        <p:spPr>
          <a:xfrm>
            <a:off x="838200" y="107946"/>
            <a:ext cx="10515600" cy="1325563"/>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latin typeface="Bell MT" panose="02020503060305020303" pitchFamily="18" charset="77"/>
              </a:rPr>
              <a:t>The Future of the Trust in Louisiana:</a:t>
            </a:r>
          </a:p>
          <a:p>
            <a:pPr algn="ctr">
              <a:lnSpc>
                <a:spcPct val="100000"/>
              </a:lnSpc>
            </a:pPr>
            <a:r>
              <a:rPr lang="en-US" sz="3600" b="1" dirty="0">
                <a:latin typeface="Bell MT" panose="02020503060305020303" pitchFamily="18" charset="77"/>
              </a:rPr>
              <a:t>2018 – . . .</a:t>
            </a:r>
          </a:p>
        </p:txBody>
      </p:sp>
      <p:sp>
        <p:nvSpPr>
          <p:cNvPr id="5" name="TextBox 4">
            <a:extLst>
              <a:ext uri="{FF2B5EF4-FFF2-40B4-BE49-F238E27FC236}">
                <a16:creationId xmlns:a16="http://schemas.microsoft.com/office/drawing/2014/main" id="{6A698FB8-2D8C-604C-A034-241D7472704D}"/>
              </a:ext>
            </a:extLst>
          </p:cNvPr>
          <p:cNvSpPr txBox="1"/>
          <p:nvPr/>
        </p:nvSpPr>
        <p:spPr>
          <a:xfrm>
            <a:off x="338129" y="1743073"/>
            <a:ext cx="10001250" cy="523220"/>
          </a:xfrm>
          <a:prstGeom prst="rect">
            <a:avLst/>
          </a:prstGeom>
          <a:noFill/>
        </p:spPr>
        <p:txBody>
          <a:bodyPr wrap="square" rtlCol="0">
            <a:spAutoFit/>
          </a:bodyPr>
          <a:lstStyle/>
          <a:p>
            <a:r>
              <a:rPr lang="en-US" sz="2800" b="1" u="sng" dirty="0">
                <a:latin typeface="Calisto MT" panose="02040603050505030304" pitchFamily="18" charset="77"/>
              </a:rPr>
              <a:t>Future Projects </a:t>
            </a:r>
          </a:p>
        </p:txBody>
      </p:sp>
      <p:sp>
        <p:nvSpPr>
          <p:cNvPr id="7" name="TextBox 6">
            <a:extLst>
              <a:ext uri="{FF2B5EF4-FFF2-40B4-BE49-F238E27FC236}">
                <a16:creationId xmlns:a16="http://schemas.microsoft.com/office/drawing/2014/main" id="{12F83532-86E3-3548-9E8A-ABBA86155E4A}"/>
              </a:ext>
            </a:extLst>
          </p:cNvPr>
          <p:cNvSpPr txBox="1"/>
          <p:nvPr/>
        </p:nvSpPr>
        <p:spPr>
          <a:xfrm>
            <a:off x="338129" y="2266293"/>
            <a:ext cx="11429150" cy="2462213"/>
          </a:xfrm>
          <a:prstGeom prst="rect">
            <a:avLst/>
          </a:prstGeom>
          <a:noFill/>
        </p:spPr>
        <p:txBody>
          <a:bodyPr wrap="square" rtlCol="0">
            <a:spAutoFit/>
          </a:bodyPr>
          <a:lstStyle/>
          <a:p>
            <a:pPr marL="460375" lvl="1" indent="-460375" algn="just">
              <a:buFont typeface="SegoeUISymbol"/>
              <a:buChar char="⚜"/>
            </a:pPr>
            <a:r>
              <a:rPr lang="en-US" sz="2800" dirty="0">
                <a:latin typeface="Calisto MT" panose="02040603050505030304" pitchFamily="18" charset="77"/>
              </a:rPr>
              <a:t>Trust Code Committee has approved a rewrite of the allocation provisions of the Trust Code regarding principal and income </a:t>
            </a:r>
          </a:p>
          <a:p>
            <a:pPr marL="460375" lvl="1" indent="-460375">
              <a:lnSpc>
                <a:spcPct val="150000"/>
              </a:lnSpc>
              <a:buClr>
                <a:schemeClr val="tx1">
                  <a:lumMod val="95000"/>
                  <a:lumOff val="5000"/>
                </a:schemeClr>
              </a:buClr>
              <a:buFont typeface="SegoeUISymbol"/>
              <a:buChar char="⚜"/>
            </a:pPr>
            <a:r>
              <a:rPr lang="en-US" sz="2800" dirty="0">
                <a:latin typeface="Calisto MT" panose="02040603050505030304" pitchFamily="18" charset="77"/>
              </a:rPr>
              <a:t>Unanimous agreement to simplify the class trust rules </a:t>
            </a:r>
          </a:p>
          <a:p>
            <a:pPr marL="460375" lvl="1" indent="-460375">
              <a:buClr>
                <a:schemeClr val="tx1">
                  <a:lumMod val="95000"/>
                  <a:lumOff val="5000"/>
                </a:schemeClr>
              </a:buClr>
              <a:buFont typeface="SegoeUISymbol"/>
              <a:buChar char="⚜"/>
            </a:pPr>
            <a:r>
              <a:rPr lang="en-US" sz="2800" dirty="0">
                <a:latin typeface="Calisto MT" panose="02040603050505030304" pitchFamily="18" charset="77"/>
              </a:rPr>
              <a:t>Desire to reconsider trust “indestructibility” in light of experience of other states and modifications to Louisiana law </a:t>
            </a:r>
          </a:p>
        </p:txBody>
      </p:sp>
    </p:spTree>
    <p:extLst>
      <p:ext uri="{BB962C8B-B14F-4D97-AF65-F5344CB8AC3E}">
        <p14:creationId xmlns:p14="http://schemas.microsoft.com/office/powerpoint/2010/main" val="92356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D39F7-3F5F-644C-9EB4-6D8742B552FF}"/>
              </a:ext>
            </a:extLst>
          </p:cNvPr>
          <p:cNvSpPr>
            <a:spLocks noGrp="1"/>
          </p:cNvSpPr>
          <p:nvPr>
            <p:ph type="ctrTitle"/>
          </p:nvPr>
        </p:nvSpPr>
        <p:spPr>
          <a:xfrm>
            <a:off x="185737" y="1122363"/>
            <a:ext cx="11615737" cy="1849437"/>
          </a:xfrm>
        </p:spPr>
        <p:txBody>
          <a:bodyPr>
            <a:normAutofit fontScale="90000"/>
          </a:bodyPr>
          <a:lstStyle/>
          <a:p>
            <a:pPr>
              <a:lnSpc>
                <a:spcPct val="100000"/>
              </a:lnSpc>
            </a:pPr>
            <a:r>
              <a:rPr lang="en-US" b="1" dirty="0">
                <a:effectLst>
                  <a:outerShdw blurRad="50800" dist="38100" dir="2700000" algn="tl" rotWithShape="0">
                    <a:schemeClr val="tx1">
                      <a:alpha val="40000"/>
                    </a:schemeClr>
                  </a:outerShdw>
                </a:effectLst>
                <a:latin typeface="Bell MT" panose="02020503060305020303" pitchFamily="18" charset="77"/>
                <a:cs typeface="Big Caslon Medium" panose="02000603090000020003" pitchFamily="2" charset="-79"/>
              </a:rPr>
              <a:t>The History of Louisiana Trust Law from 1882 to 2018 … and Beyond</a:t>
            </a:r>
          </a:p>
        </p:txBody>
      </p:sp>
      <p:sp>
        <p:nvSpPr>
          <p:cNvPr id="3" name="Subtitle 2">
            <a:extLst>
              <a:ext uri="{FF2B5EF4-FFF2-40B4-BE49-F238E27FC236}">
                <a16:creationId xmlns:a16="http://schemas.microsoft.com/office/drawing/2014/main" id="{9136E03C-3EEF-9B47-A3B5-55121EA59DC3}"/>
              </a:ext>
            </a:extLst>
          </p:cNvPr>
          <p:cNvSpPr>
            <a:spLocks noGrp="1"/>
          </p:cNvSpPr>
          <p:nvPr>
            <p:ph type="subTitle" idx="1"/>
          </p:nvPr>
        </p:nvSpPr>
        <p:spPr>
          <a:xfrm>
            <a:off x="1524000" y="4430718"/>
            <a:ext cx="9144000" cy="1655762"/>
          </a:xfrm>
        </p:spPr>
        <p:txBody>
          <a:bodyPr>
            <a:normAutofit/>
          </a:bodyPr>
          <a:lstStyle/>
          <a:p>
            <a:pPr>
              <a:lnSpc>
                <a:spcPct val="100000"/>
              </a:lnSpc>
              <a:spcBef>
                <a:spcPts val="0"/>
              </a:spcBef>
            </a:pPr>
            <a:r>
              <a:rPr lang="en-US" sz="2800" b="1" dirty="0">
                <a:latin typeface="Calisto MT" panose="02040603050505030304" pitchFamily="18" charset="77"/>
              </a:rPr>
              <a:t>Ronald J. Scalise Jr.</a:t>
            </a:r>
          </a:p>
          <a:p>
            <a:pPr>
              <a:lnSpc>
                <a:spcPct val="100000"/>
              </a:lnSpc>
              <a:spcBef>
                <a:spcPts val="0"/>
              </a:spcBef>
            </a:pPr>
            <a:r>
              <a:rPr lang="en-US" sz="2800" dirty="0">
                <a:latin typeface="Calisto MT" panose="02040603050505030304" pitchFamily="18" charset="77"/>
              </a:rPr>
              <a:t>A.D. Freeman Professor of Civil Law</a:t>
            </a:r>
          </a:p>
          <a:p>
            <a:pPr>
              <a:lnSpc>
                <a:spcPct val="100000"/>
              </a:lnSpc>
              <a:spcBef>
                <a:spcPts val="0"/>
              </a:spcBef>
            </a:pPr>
            <a:r>
              <a:rPr lang="en-US" sz="2800" dirty="0">
                <a:latin typeface="Calisto MT" panose="02040603050505030304" pitchFamily="18" charset="77"/>
              </a:rPr>
              <a:t>Tulane Law School</a:t>
            </a:r>
          </a:p>
          <a:p>
            <a:pPr>
              <a:lnSpc>
                <a:spcPct val="100000"/>
              </a:lnSpc>
              <a:spcBef>
                <a:spcPts val="0"/>
              </a:spcBef>
            </a:pPr>
            <a:endParaRPr lang="en-US" sz="2800" dirty="0">
              <a:latin typeface="Calisto MT" panose="02040603050505030304" pitchFamily="18" charset="77"/>
            </a:endParaRPr>
          </a:p>
        </p:txBody>
      </p:sp>
      <p:cxnSp>
        <p:nvCxnSpPr>
          <p:cNvPr id="6" name="Straight Connector 5">
            <a:extLst>
              <a:ext uri="{FF2B5EF4-FFF2-40B4-BE49-F238E27FC236}">
                <a16:creationId xmlns:a16="http://schemas.microsoft.com/office/drawing/2014/main" id="{2134310C-2310-A741-95D3-F8E6C6C30040}"/>
              </a:ext>
            </a:extLst>
          </p:cNvPr>
          <p:cNvCxnSpPr>
            <a:cxnSpLocks/>
          </p:cNvCxnSpPr>
          <p:nvPr/>
        </p:nvCxnSpPr>
        <p:spPr>
          <a:xfrm>
            <a:off x="-19059" y="214306"/>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F56E230-4F96-3049-9396-6A46D0050EEE}"/>
              </a:ext>
            </a:extLst>
          </p:cNvPr>
          <p:cNvCxnSpPr>
            <a:cxnSpLocks/>
          </p:cNvCxnSpPr>
          <p:nvPr/>
        </p:nvCxnSpPr>
        <p:spPr>
          <a:xfrm>
            <a:off x="-19059" y="366706"/>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08672C-F7F0-2C4A-A748-01C192EFAA5C}"/>
              </a:ext>
            </a:extLst>
          </p:cNvPr>
          <p:cNvCxnSpPr>
            <a:cxnSpLocks/>
          </p:cNvCxnSpPr>
          <p:nvPr/>
        </p:nvCxnSpPr>
        <p:spPr>
          <a:xfrm>
            <a:off x="-9539" y="523874"/>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BF3AA5B-3A90-D747-8453-9517922A9AB7}"/>
              </a:ext>
            </a:extLst>
          </p:cNvPr>
          <p:cNvCxnSpPr>
            <a:cxnSpLocks/>
          </p:cNvCxnSpPr>
          <p:nvPr/>
        </p:nvCxnSpPr>
        <p:spPr>
          <a:xfrm>
            <a:off x="-9534" y="6338885"/>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79FE94B-8E75-B14D-8BDF-5629E117B219}"/>
              </a:ext>
            </a:extLst>
          </p:cNvPr>
          <p:cNvCxnSpPr>
            <a:cxnSpLocks/>
          </p:cNvCxnSpPr>
          <p:nvPr/>
        </p:nvCxnSpPr>
        <p:spPr>
          <a:xfrm>
            <a:off x="-9534" y="6491285"/>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5E24EFE-2BB8-8942-A9B4-8E13C858EE84}"/>
              </a:ext>
            </a:extLst>
          </p:cNvPr>
          <p:cNvCxnSpPr>
            <a:cxnSpLocks/>
          </p:cNvCxnSpPr>
          <p:nvPr/>
        </p:nvCxnSpPr>
        <p:spPr>
          <a:xfrm>
            <a:off x="-14" y="6648453"/>
            <a:ext cx="12211059" cy="0"/>
          </a:xfrm>
          <a:prstGeom prst="line">
            <a:avLst/>
          </a:prstGeom>
          <a:ln w="31750" cap="rnd">
            <a:solidFill>
              <a:schemeClr val="accent6">
                <a:lumMod val="50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6894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3C26E2D-255C-EE46-A10E-315CC7207CC2}"/>
              </a:ext>
            </a:extLst>
          </p:cNvPr>
          <p:cNvSpPr txBox="1">
            <a:spLocks/>
          </p:cNvSpPr>
          <p:nvPr/>
        </p:nvSpPr>
        <p:spPr>
          <a:xfrm>
            <a:off x="838200" y="107946"/>
            <a:ext cx="10515600" cy="1325563"/>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latin typeface="Bell MT" panose="02020503060305020303" pitchFamily="18" charset="77"/>
              </a:rPr>
              <a:t>Early Days of Louisiana Law </a:t>
            </a:r>
            <a:br>
              <a:rPr lang="en-US" sz="3600" b="1" dirty="0">
                <a:latin typeface="Bell MT" panose="02020503060305020303" pitchFamily="18" charset="77"/>
              </a:rPr>
            </a:br>
            <a:r>
              <a:rPr lang="en-US" sz="3600" b="1" dirty="0">
                <a:latin typeface="Bell MT" panose="02020503060305020303" pitchFamily="18" charset="77"/>
              </a:rPr>
              <a:t>and the Resistance to the Trust: Pre 1882 </a:t>
            </a:r>
          </a:p>
        </p:txBody>
      </p:sp>
      <p:sp>
        <p:nvSpPr>
          <p:cNvPr id="9" name="TextBox 8">
            <a:extLst>
              <a:ext uri="{FF2B5EF4-FFF2-40B4-BE49-F238E27FC236}">
                <a16:creationId xmlns:a16="http://schemas.microsoft.com/office/drawing/2014/main" id="{DB7F5370-DC99-1646-8FD0-909918874071}"/>
              </a:ext>
            </a:extLst>
          </p:cNvPr>
          <p:cNvSpPr txBox="1"/>
          <p:nvPr/>
        </p:nvSpPr>
        <p:spPr>
          <a:xfrm>
            <a:off x="338129" y="1743073"/>
            <a:ext cx="10001250" cy="523220"/>
          </a:xfrm>
          <a:prstGeom prst="rect">
            <a:avLst/>
          </a:prstGeom>
          <a:noFill/>
        </p:spPr>
        <p:txBody>
          <a:bodyPr wrap="square" rtlCol="0">
            <a:spAutoFit/>
          </a:bodyPr>
          <a:lstStyle/>
          <a:p>
            <a:r>
              <a:rPr lang="en-US" sz="2800" b="1" u="sng" dirty="0">
                <a:latin typeface="Calisto MT" panose="02040603050505030304" pitchFamily="18" charset="77"/>
              </a:rPr>
              <a:t>La. Civ. Code art. 1549 (1870)</a:t>
            </a:r>
          </a:p>
        </p:txBody>
      </p:sp>
      <p:sp>
        <p:nvSpPr>
          <p:cNvPr id="10" name="TextBox 9">
            <a:extLst>
              <a:ext uri="{FF2B5EF4-FFF2-40B4-BE49-F238E27FC236}">
                <a16:creationId xmlns:a16="http://schemas.microsoft.com/office/drawing/2014/main" id="{600574AD-407E-EC42-B5D8-31C37709F5B4}"/>
              </a:ext>
            </a:extLst>
          </p:cNvPr>
          <p:cNvSpPr txBox="1"/>
          <p:nvPr/>
        </p:nvSpPr>
        <p:spPr>
          <a:xfrm>
            <a:off x="338129" y="2266293"/>
            <a:ext cx="11430000" cy="1384995"/>
          </a:xfrm>
          <a:prstGeom prst="rect">
            <a:avLst/>
          </a:prstGeom>
          <a:noFill/>
        </p:spPr>
        <p:txBody>
          <a:bodyPr wrap="square" rtlCol="0">
            <a:spAutoFit/>
          </a:bodyPr>
          <a:lstStyle/>
          <a:p>
            <a:pPr algn="just">
              <a:spcAft>
                <a:spcPts val="800"/>
              </a:spcAft>
            </a:pPr>
            <a:r>
              <a:rPr lang="en-US" sz="2800" dirty="0">
                <a:latin typeface="Calisto MT" panose="02040603050505030304" pitchFamily="18" charset="77"/>
                <a:ea typeface="Cambria" panose="02040503050406030204" pitchFamily="18" charset="0"/>
                <a:cs typeface="Times New Roman" panose="02020603050405020304" pitchFamily="18" charset="0"/>
              </a:rPr>
              <a:t>“Donations made for the benefit of a hospital, of the poor of a community, or of establishments of public utility, shall be accepted by the administrators of such communities or establishments.”</a:t>
            </a:r>
            <a:endParaRPr lang="en-US" sz="2400" dirty="0">
              <a:effectLst/>
              <a:latin typeface="Calisto MT" panose="02040603050505030304" pitchFamily="18" charset="77"/>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00520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1E8203E-E57E-574D-AFBF-C5AB31D7D7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54876" y="1639447"/>
            <a:ext cx="4006079" cy="4941235"/>
          </a:xfrm>
          <a:prstGeom prst="rect">
            <a:avLst/>
          </a:prstGeom>
          <a:noFill/>
          <a:ln w="19050">
            <a:solidFill>
              <a:schemeClr val="tx1"/>
            </a:solidFill>
          </a:ln>
          <a:effectLst>
            <a:outerShdw blurRad="50800" dist="38100" dir="2700000" algn="tl" rotWithShape="0">
              <a:prstClr val="black">
                <a:alpha val="40000"/>
              </a:prstClr>
            </a:outerShdw>
          </a:effectLst>
        </p:spPr>
      </p:pic>
      <p:sp>
        <p:nvSpPr>
          <p:cNvPr id="4" name="Rectangle 3">
            <a:extLst>
              <a:ext uri="{FF2B5EF4-FFF2-40B4-BE49-F238E27FC236}">
                <a16:creationId xmlns:a16="http://schemas.microsoft.com/office/drawing/2014/main" id="{93C1A51C-D8FE-C245-B475-9D3C1E2B311B}"/>
              </a:ext>
            </a:extLst>
          </p:cNvPr>
          <p:cNvSpPr/>
          <p:nvPr/>
        </p:nvSpPr>
        <p:spPr>
          <a:xfrm>
            <a:off x="6976594" y="3808218"/>
            <a:ext cx="3177666" cy="603691"/>
          </a:xfrm>
          <a:prstGeom prst="rect">
            <a:avLst/>
          </a:prstGeom>
        </p:spPr>
        <p:txBody>
          <a:bodyPr wrap="none">
            <a:spAutoFit/>
          </a:bodyPr>
          <a:lstStyle/>
          <a:p>
            <a:pPr algn="ctr">
              <a:lnSpc>
                <a:spcPct val="107000"/>
              </a:lnSpc>
              <a:spcAft>
                <a:spcPts val="800"/>
              </a:spcAft>
            </a:pPr>
            <a:r>
              <a:rPr lang="en-US" sz="3200" b="1" dirty="0">
                <a:latin typeface="Bell MT" panose="02020503060305020303" pitchFamily="18" charset="77"/>
                <a:ea typeface="Cambria" panose="02040503050406030204" pitchFamily="18" charset="0"/>
                <a:cs typeface="Times New Roman" panose="02020603050405020304" pitchFamily="18" charset="0"/>
              </a:rPr>
              <a:t>John </a:t>
            </a:r>
            <a:r>
              <a:rPr lang="en-US" sz="3200" b="1" dirty="0" err="1">
                <a:latin typeface="Bell MT" panose="02020503060305020303" pitchFamily="18" charset="77"/>
                <a:ea typeface="Cambria" panose="02040503050406030204" pitchFamily="18" charset="0"/>
                <a:cs typeface="Times New Roman" panose="02020603050405020304" pitchFamily="18" charset="0"/>
              </a:rPr>
              <a:t>McDonogh</a:t>
            </a:r>
            <a:endParaRPr lang="en-US" sz="3200" b="1" dirty="0">
              <a:latin typeface="Bell MT" panose="02020503060305020303" pitchFamily="18" charset="77"/>
              <a:ea typeface="Cambria" panose="020405030504060302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A1B8C165-3DE6-4849-8267-30582D6AD747}"/>
              </a:ext>
            </a:extLst>
          </p:cNvPr>
          <p:cNvSpPr txBox="1">
            <a:spLocks/>
          </p:cNvSpPr>
          <p:nvPr/>
        </p:nvSpPr>
        <p:spPr>
          <a:xfrm>
            <a:off x="838200" y="107946"/>
            <a:ext cx="10515600" cy="1325563"/>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0000"/>
              </a:lnSpc>
            </a:pPr>
            <a:r>
              <a:rPr lang="en-US" sz="3600" b="1" i="1" dirty="0">
                <a:latin typeface="Bell MT" panose="02020503060305020303" pitchFamily="18" charset="77"/>
                <a:ea typeface="Cambria" panose="02040503050406030204" pitchFamily="18" charset="0"/>
                <a:cs typeface="Times New Roman" panose="02020603050405020304" pitchFamily="18" charset="0"/>
              </a:rPr>
              <a:t>State v. </a:t>
            </a:r>
            <a:r>
              <a:rPr lang="en-US" sz="3600" b="1" i="1" dirty="0" err="1">
                <a:latin typeface="Bell MT" panose="02020503060305020303" pitchFamily="18" charset="77"/>
                <a:ea typeface="Cambria" panose="02040503050406030204" pitchFamily="18" charset="0"/>
                <a:cs typeface="Times New Roman" panose="02020603050405020304" pitchFamily="18" charset="0"/>
              </a:rPr>
              <a:t>McDonogh’s</a:t>
            </a:r>
            <a:r>
              <a:rPr lang="en-US" sz="3600" b="1" i="1" dirty="0">
                <a:latin typeface="Bell MT" panose="02020503060305020303" pitchFamily="18" charset="77"/>
                <a:ea typeface="Cambria" panose="02040503050406030204" pitchFamily="18" charset="0"/>
                <a:cs typeface="Times New Roman" panose="02020603050405020304" pitchFamily="18" charset="0"/>
              </a:rPr>
              <a:t> Executors</a:t>
            </a:r>
            <a:r>
              <a:rPr lang="en-US" sz="3600" b="1" dirty="0">
                <a:latin typeface="Bell MT" panose="02020503060305020303" pitchFamily="18" charset="77"/>
                <a:ea typeface="Cambria" panose="02040503050406030204" pitchFamily="18" charset="0"/>
                <a:cs typeface="Times New Roman" panose="02020603050405020304" pitchFamily="18" charset="0"/>
              </a:rPr>
              <a:t>, </a:t>
            </a:r>
          </a:p>
          <a:p>
            <a:pPr algn="ctr">
              <a:lnSpc>
                <a:spcPct val="110000"/>
              </a:lnSpc>
            </a:pPr>
            <a:r>
              <a:rPr lang="en-US" sz="3600" b="1" dirty="0">
                <a:latin typeface="Bell MT" panose="02020503060305020303" pitchFamily="18" charset="77"/>
                <a:ea typeface="Cambria" panose="02040503050406030204" pitchFamily="18" charset="0"/>
                <a:cs typeface="Times New Roman" panose="02020603050405020304" pitchFamily="18" charset="0"/>
              </a:rPr>
              <a:t>8 La. Ann. 171 (1853)</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94158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334AB2-70D8-D742-AAAE-B9A578D4BA7C}"/>
              </a:ext>
            </a:extLst>
          </p:cNvPr>
          <p:cNvPicPr/>
          <p:nvPr/>
        </p:nvPicPr>
        <p:blipFill rotWithShape="1">
          <a:blip r:embed="rId2">
            <a:extLst>
              <a:ext uri="{28A0092B-C50C-407E-A947-70E740481C1C}">
                <a14:useLocalDpi xmlns:a14="http://schemas.microsoft.com/office/drawing/2010/main" val="0"/>
              </a:ext>
            </a:extLst>
          </a:blip>
          <a:srcRect t="4040"/>
          <a:stretch/>
        </p:blipFill>
        <p:spPr bwMode="auto">
          <a:xfrm>
            <a:off x="6790544" y="1633929"/>
            <a:ext cx="3687579" cy="4984230"/>
          </a:xfrm>
          <a:prstGeom prst="rect">
            <a:avLst/>
          </a:prstGeom>
          <a:noFill/>
          <a:ln w="19050">
            <a:solidFill>
              <a:schemeClr val="tx1"/>
            </a:solidFill>
          </a:ln>
          <a:effectLst>
            <a:outerShdw blurRad="50800" dist="38100" dir="2700000" algn="tl" rotWithShape="0">
              <a:prstClr val="black">
                <a:alpha val="40000"/>
              </a:prstClr>
            </a:outerShdw>
          </a:effectLst>
        </p:spPr>
      </p:pic>
      <p:sp>
        <p:nvSpPr>
          <p:cNvPr id="4" name="Rectangle 3">
            <a:extLst>
              <a:ext uri="{FF2B5EF4-FFF2-40B4-BE49-F238E27FC236}">
                <a16:creationId xmlns:a16="http://schemas.microsoft.com/office/drawing/2014/main" id="{186A2869-8E99-704D-9839-F5656E03A69E}"/>
              </a:ext>
            </a:extLst>
          </p:cNvPr>
          <p:cNvSpPr/>
          <p:nvPr/>
        </p:nvSpPr>
        <p:spPr>
          <a:xfrm>
            <a:off x="1080863" y="3296608"/>
            <a:ext cx="5215010" cy="1130631"/>
          </a:xfrm>
          <a:prstGeom prst="rect">
            <a:avLst/>
          </a:prstGeom>
        </p:spPr>
        <p:txBody>
          <a:bodyPr wrap="square">
            <a:spAutoFit/>
          </a:bodyPr>
          <a:lstStyle/>
          <a:p>
            <a:pPr algn="ctr">
              <a:lnSpc>
                <a:spcPct val="107000"/>
              </a:lnSpc>
              <a:spcAft>
                <a:spcPts val="800"/>
              </a:spcAft>
            </a:pPr>
            <a:r>
              <a:rPr lang="en-US" sz="3200" b="1" dirty="0">
                <a:latin typeface="Bell MT" panose="02020503060305020303" pitchFamily="18" charset="77"/>
                <a:ea typeface="Cambria" panose="02040503050406030204" pitchFamily="18" charset="0"/>
                <a:cs typeface="Times New Roman" panose="02020603050405020304" pitchFamily="18" charset="0"/>
              </a:rPr>
              <a:t>Alexander Milne Monument in St. Louis Cemetery II </a:t>
            </a:r>
          </a:p>
        </p:txBody>
      </p:sp>
      <p:sp>
        <p:nvSpPr>
          <p:cNvPr id="8" name="Title 1">
            <a:extLst>
              <a:ext uri="{FF2B5EF4-FFF2-40B4-BE49-F238E27FC236}">
                <a16:creationId xmlns:a16="http://schemas.microsoft.com/office/drawing/2014/main" id="{F4461973-AA2F-FC44-8EA7-6C95BB7A7DD9}"/>
              </a:ext>
            </a:extLst>
          </p:cNvPr>
          <p:cNvSpPr txBox="1">
            <a:spLocks/>
          </p:cNvSpPr>
          <p:nvPr/>
        </p:nvSpPr>
        <p:spPr>
          <a:xfrm>
            <a:off x="838200" y="107946"/>
            <a:ext cx="10515600" cy="1325563"/>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i="1" dirty="0">
                <a:latin typeface="Bell MT" panose="02020503060305020303" pitchFamily="18" charset="77"/>
                <a:ea typeface="Cambria" panose="02040503050406030204" pitchFamily="18" charset="0"/>
                <a:cs typeface="Times New Roman" panose="02020603050405020304" pitchFamily="18" charset="0"/>
              </a:rPr>
              <a:t>Milne’s Heirs v. Milne’s Executors</a:t>
            </a:r>
            <a:r>
              <a:rPr lang="en-US" sz="3600" b="1" dirty="0">
                <a:latin typeface="Bell MT" panose="02020503060305020303" pitchFamily="18" charset="77"/>
                <a:ea typeface="Cambria" panose="02040503050406030204" pitchFamily="18" charset="0"/>
                <a:cs typeface="Times New Roman" panose="02020603050405020304" pitchFamily="18" charset="0"/>
              </a:rPr>
              <a:t>, </a:t>
            </a:r>
          </a:p>
          <a:p>
            <a:pPr algn="ctr">
              <a:lnSpc>
                <a:spcPct val="100000"/>
              </a:lnSpc>
            </a:pPr>
            <a:r>
              <a:rPr lang="en-US" sz="3600" b="1" dirty="0">
                <a:latin typeface="Bell MT" panose="02020503060305020303" pitchFamily="18" charset="77"/>
                <a:ea typeface="Cambria" panose="02040503050406030204" pitchFamily="18" charset="0"/>
                <a:cs typeface="Times New Roman" panose="02020603050405020304" pitchFamily="18" charset="0"/>
              </a:rPr>
              <a:t>17 La. 46 (1841)</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51395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8A72821-4833-D44F-B5EB-6896816746F5}"/>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1882 – 1920</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ED8F9F7-D863-CB45-8AF0-6296B9304B58}"/>
              </a:ext>
            </a:extLst>
          </p:cNvPr>
          <p:cNvSpPr txBox="1"/>
          <p:nvPr/>
        </p:nvSpPr>
        <p:spPr>
          <a:xfrm>
            <a:off x="338129" y="1114422"/>
            <a:ext cx="10001250" cy="523220"/>
          </a:xfrm>
          <a:prstGeom prst="rect">
            <a:avLst/>
          </a:prstGeom>
          <a:noFill/>
        </p:spPr>
        <p:txBody>
          <a:bodyPr wrap="square" rtlCol="0">
            <a:spAutoFit/>
          </a:bodyPr>
          <a:lstStyle/>
          <a:p>
            <a:r>
              <a:rPr lang="en-US" sz="2800" b="1" u="sng" dirty="0">
                <a:latin typeface="Calisto MT" panose="02040603050505030304" pitchFamily="18" charset="77"/>
              </a:rPr>
              <a:t>La. Act 124 of 1882</a:t>
            </a:r>
          </a:p>
        </p:txBody>
      </p:sp>
      <p:sp>
        <p:nvSpPr>
          <p:cNvPr id="8" name="TextBox 7">
            <a:extLst>
              <a:ext uri="{FF2B5EF4-FFF2-40B4-BE49-F238E27FC236}">
                <a16:creationId xmlns:a16="http://schemas.microsoft.com/office/drawing/2014/main" id="{F1156AD9-06B6-3340-9297-95CF5B60E996}"/>
              </a:ext>
            </a:extLst>
          </p:cNvPr>
          <p:cNvSpPr txBox="1"/>
          <p:nvPr/>
        </p:nvSpPr>
        <p:spPr>
          <a:xfrm>
            <a:off x="338129" y="1637645"/>
            <a:ext cx="11430000" cy="1815882"/>
          </a:xfrm>
          <a:prstGeom prst="rect">
            <a:avLst/>
          </a:prstGeom>
          <a:noFill/>
        </p:spPr>
        <p:txBody>
          <a:bodyPr wrap="square" rtlCol="0">
            <a:spAutoFit/>
          </a:bodyPr>
          <a:lstStyle/>
          <a:p>
            <a:pPr algn="just">
              <a:spcAft>
                <a:spcPts val="800"/>
              </a:spcAft>
            </a:pPr>
            <a:r>
              <a:rPr lang="en-US" sz="2800" dirty="0">
                <a:latin typeface="Times New Roman" panose="02020603050405020304" pitchFamily="18" charset="0"/>
                <a:ea typeface="Cambria" panose="02040503050406030204" pitchFamily="18" charset="0"/>
                <a:cs typeface="Times New Roman" panose="02020603050405020304" pitchFamily="18" charset="0"/>
              </a:rPr>
              <a:t>“…it shall be lawful for anyone to make a donation inter </a:t>
            </a:r>
            <a:r>
              <a:rPr lang="en-US" sz="2800" dirty="0" err="1">
                <a:latin typeface="Times New Roman" panose="02020603050405020304" pitchFamily="18" charset="0"/>
                <a:ea typeface="Cambria" panose="02040503050406030204" pitchFamily="18" charset="0"/>
                <a:cs typeface="Times New Roman" panose="02020603050405020304" pitchFamily="18" charset="0"/>
              </a:rPr>
              <a:t>vivos</a:t>
            </a:r>
            <a:r>
              <a:rPr lang="en-US" sz="2800" dirty="0">
                <a:latin typeface="Times New Roman" panose="02020603050405020304" pitchFamily="18" charset="0"/>
                <a:ea typeface="Cambria" panose="02040503050406030204" pitchFamily="18" charset="0"/>
                <a:cs typeface="Times New Roman" panose="02020603050405020304" pitchFamily="18" charset="0"/>
              </a:rPr>
              <a:t> or mortis causa of any description of property and to any amount to trustees, for educational, charitable or literary institutions, whether already existing at the time of the donation, or thereafter to be founded.”  </a:t>
            </a:r>
            <a:endParaRPr lang="en-US" sz="24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32064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0DADD60-53EC-3846-8E91-CDEBB4EE175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69032" y="1094281"/>
            <a:ext cx="4991728" cy="5456421"/>
          </a:xfrm>
          <a:prstGeom prst="rect">
            <a:avLst/>
          </a:prstGeom>
          <a:noFill/>
          <a:ln w="19050">
            <a:solidFill>
              <a:schemeClr val="tx1"/>
            </a:solidFill>
          </a:ln>
          <a:effectLst>
            <a:outerShdw blurRad="50800" dist="38100" dir="2700000" algn="tl" rotWithShape="0">
              <a:prstClr val="black">
                <a:alpha val="40000"/>
              </a:prstClr>
            </a:outerShdw>
          </a:effectLst>
        </p:spPr>
      </p:pic>
      <p:sp>
        <p:nvSpPr>
          <p:cNvPr id="9" name="Title 1">
            <a:extLst>
              <a:ext uri="{FF2B5EF4-FFF2-40B4-BE49-F238E27FC236}">
                <a16:creationId xmlns:a16="http://schemas.microsoft.com/office/drawing/2014/main" id="{3E02DAE2-DCE7-DF4D-BE9F-BA54B23E1291}"/>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1882 – 1920</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15F91B94-5D93-4B47-B0B5-13CBE7F4EC96}"/>
              </a:ext>
            </a:extLst>
          </p:cNvPr>
          <p:cNvSpPr/>
          <p:nvPr/>
        </p:nvSpPr>
        <p:spPr>
          <a:xfrm>
            <a:off x="7389273" y="3808218"/>
            <a:ext cx="2352311" cy="603691"/>
          </a:xfrm>
          <a:prstGeom prst="rect">
            <a:avLst/>
          </a:prstGeom>
        </p:spPr>
        <p:txBody>
          <a:bodyPr wrap="none">
            <a:spAutoFit/>
          </a:bodyPr>
          <a:lstStyle/>
          <a:p>
            <a:pPr algn="ctr">
              <a:lnSpc>
                <a:spcPct val="107000"/>
              </a:lnSpc>
              <a:spcAft>
                <a:spcPts val="800"/>
              </a:spcAft>
            </a:pPr>
            <a:r>
              <a:rPr lang="en-US" sz="3200" b="1" dirty="0">
                <a:latin typeface="Bell MT" panose="02020503060305020303" pitchFamily="18" charset="77"/>
                <a:ea typeface="Cambria" panose="02040503050406030204" pitchFamily="18" charset="0"/>
                <a:cs typeface="Times New Roman" panose="02020603050405020304" pitchFamily="18" charset="0"/>
              </a:rPr>
              <a:t>Paul Tulane</a:t>
            </a:r>
          </a:p>
        </p:txBody>
      </p:sp>
    </p:spTree>
    <p:extLst>
      <p:ext uri="{BB962C8B-B14F-4D97-AF65-F5344CB8AC3E}">
        <p14:creationId xmlns:p14="http://schemas.microsoft.com/office/powerpoint/2010/main" val="371115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2419C3-84CC-A243-8DDB-172323CC7ADE}"/>
              </a:ext>
            </a:extLst>
          </p:cNvPr>
          <p:cNvPicPr/>
          <p:nvPr/>
        </p:nvPicPr>
        <p:blipFill rotWithShape="1">
          <a:blip r:embed="rId2">
            <a:extLst>
              <a:ext uri="{28A0092B-C50C-407E-A947-70E740481C1C}">
                <a14:useLocalDpi xmlns:a14="http://schemas.microsoft.com/office/drawing/2010/main" val="0"/>
              </a:ext>
            </a:extLst>
          </a:blip>
          <a:srcRect t="15181" b="10846"/>
          <a:stretch/>
        </p:blipFill>
        <p:spPr bwMode="auto">
          <a:xfrm>
            <a:off x="1566472" y="1094282"/>
            <a:ext cx="9059056" cy="4961745"/>
          </a:xfrm>
          <a:prstGeom prst="rect">
            <a:avLst/>
          </a:prstGeom>
          <a:noFill/>
          <a:ln w="19050">
            <a:solidFill>
              <a:schemeClr val="tx1"/>
            </a:solidFill>
          </a:ln>
          <a:effectLst>
            <a:outerShdw blurRad="50800" dist="38100" dir="2700000" algn="tl" rotWithShape="0">
              <a:prstClr val="black">
                <a:alpha val="40000"/>
              </a:prstClr>
            </a:outerShdw>
          </a:effectLst>
        </p:spPr>
      </p:pic>
      <p:sp>
        <p:nvSpPr>
          <p:cNvPr id="9" name="Title 1">
            <a:extLst>
              <a:ext uri="{FF2B5EF4-FFF2-40B4-BE49-F238E27FC236}">
                <a16:creationId xmlns:a16="http://schemas.microsoft.com/office/drawing/2014/main" id="{8ADD88C4-A084-BD41-B6B5-7C5F1E7AB659}"/>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1882 – 1920</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FBB5A932-073D-5A47-B061-58787D2F60C0}"/>
              </a:ext>
            </a:extLst>
          </p:cNvPr>
          <p:cNvSpPr/>
          <p:nvPr/>
        </p:nvSpPr>
        <p:spPr>
          <a:xfrm>
            <a:off x="3488495" y="6119399"/>
            <a:ext cx="5215010" cy="603691"/>
          </a:xfrm>
          <a:prstGeom prst="rect">
            <a:avLst/>
          </a:prstGeom>
        </p:spPr>
        <p:txBody>
          <a:bodyPr wrap="square">
            <a:spAutoFit/>
          </a:bodyPr>
          <a:lstStyle/>
          <a:p>
            <a:pPr algn="ctr">
              <a:lnSpc>
                <a:spcPct val="107000"/>
              </a:lnSpc>
              <a:spcAft>
                <a:spcPts val="800"/>
              </a:spcAft>
            </a:pPr>
            <a:r>
              <a:rPr lang="en-US" sz="3200" b="1" dirty="0">
                <a:latin typeface="Bell MT" panose="02020503060305020303" pitchFamily="18" charset="77"/>
                <a:ea typeface="Cambria" panose="02040503050406030204" pitchFamily="18" charset="0"/>
                <a:cs typeface="Times New Roman" panose="02020603050405020304" pitchFamily="18" charset="0"/>
              </a:rPr>
              <a:t>Tulane University</a:t>
            </a:r>
          </a:p>
        </p:txBody>
      </p:sp>
    </p:spTree>
    <p:extLst>
      <p:ext uri="{BB962C8B-B14F-4D97-AF65-F5344CB8AC3E}">
        <p14:creationId xmlns:p14="http://schemas.microsoft.com/office/powerpoint/2010/main" val="2263555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A881222-9249-7046-8844-7DB08381E82A}"/>
              </a:ext>
            </a:extLst>
          </p:cNvPr>
          <p:cNvSpPr txBox="1">
            <a:spLocks/>
          </p:cNvSpPr>
          <p:nvPr/>
        </p:nvSpPr>
        <p:spPr>
          <a:xfrm>
            <a:off x="838200" y="107946"/>
            <a:ext cx="10515600" cy="685800"/>
          </a:xfrm>
          <a:prstGeom prst="rect">
            <a:avLst/>
          </a:prstGeom>
          <a:solidFill>
            <a:schemeClr val="accent1">
              <a:lumMod val="60000"/>
              <a:lumOff val="40000"/>
            </a:schemeClr>
          </a:solidFill>
          <a:ln>
            <a:solidFill>
              <a:schemeClr val="accent6">
                <a:lumMod val="50000"/>
              </a:schemeClr>
            </a:solidFill>
          </a:ln>
          <a:effectLst>
            <a:outerShdw blurRad="50800" dist="38100" dir="2700000" algn="tl" rotWithShape="0">
              <a:prstClr val="black">
                <a:alpha val="40000"/>
              </a:prstClr>
            </a:outerShdw>
          </a:effectLst>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a:effectLst/>
                <a:latin typeface="Bell MT" panose="02020503060305020303" pitchFamily="18" charset="77"/>
                <a:ea typeface="Cambria" panose="02040503050406030204" pitchFamily="18" charset="0"/>
                <a:cs typeface="Times New Roman" panose="02020603050405020304" pitchFamily="18" charset="0"/>
              </a:rPr>
              <a:t>1882 – 1920</a:t>
            </a:r>
            <a:endParaRPr lang="en-US" sz="3200" b="1" dirty="0">
              <a:effectLst/>
              <a:latin typeface="Bell MT" panose="02020503060305020303" pitchFamily="18" charset="77"/>
              <a:ea typeface="Cambria" panose="020405030504060302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C17C373-4B34-5043-8441-7D6B3A036478}"/>
              </a:ext>
            </a:extLst>
          </p:cNvPr>
          <p:cNvSpPr txBox="1"/>
          <p:nvPr/>
        </p:nvSpPr>
        <p:spPr>
          <a:xfrm>
            <a:off x="338129" y="1114422"/>
            <a:ext cx="10001250" cy="523220"/>
          </a:xfrm>
          <a:prstGeom prst="rect">
            <a:avLst/>
          </a:prstGeom>
          <a:noFill/>
        </p:spPr>
        <p:txBody>
          <a:bodyPr wrap="square" rtlCol="0">
            <a:spAutoFit/>
          </a:bodyPr>
          <a:lstStyle/>
          <a:p>
            <a:r>
              <a:rPr lang="en-US" sz="2800" b="1" u="sng" dirty="0">
                <a:latin typeface="Calisto MT" panose="02040603050505030304" pitchFamily="18" charset="77"/>
              </a:rPr>
              <a:t>Section 8 of La. Act 124 of 1882</a:t>
            </a:r>
          </a:p>
        </p:txBody>
      </p:sp>
      <p:sp>
        <p:nvSpPr>
          <p:cNvPr id="9" name="TextBox 8">
            <a:extLst>
              <a:ext uri="{FF2B5EF4-FFF2-40B4-BE49-F238E27FC236}">
                <a16:creationId xmlns:a16="http://schemas.microsoft.com/office/drawing/2014/main" id="{9AD264C7-03CF-524A-9D39-9C8638DE4496}"/>
              </a:ext>
            </a:extLst>
          </p:cNvPr>
          <p:cNvSpPr txBox="1"/>
          <p:nvPr/>
        </p:nvSpPr>
        <p:spPr>
          <a:xfrm>
            <a:off x="338129" y="1637645"/>
            <a:ext cx="11430000" cy="1815882"/>
          </a:xfrm>
          <a:prstGeom prst="rect">
            <a:avLst/>
          </a:prstGeom>
          <a:noFill/>
        </p:spPr>
        <p:txBody>
          <a:bodyPr wrap="square" rtlCol="0">
            <a:spAutoFit/>
          </a:bodyPr>
          <a:lstStyle/>
          <a:p>
            <a:pPr algn="just">
              <a:spcAft>
                <a:spcPts val="800"/>
              </a:spcAft>
            </a:pPr>
            <a:r>
              <a:rPr lang="en-US" sz="2800" dirty="0">
                <a:latin typeface="Times New Roman" panose="02020603050405020304" pitchFamily="18" charset="0"/>
                <a:ea typeface="Cambria" panose="02040503050406030204" pitchFamily="18" charset="0"/>
                <a:cs typeface="Times New Roman" panose="02020603050405020304" pitchFamily="18" charset="0"/>
              </a:rPr>
              <a:t>“…the provisions contained in the Revised Civil Code, or other laws of the this State, relative to substitutions, </a:t>
            </a:r>
            <a:r>
              <a:rPr lang="en-US" sz="2800" i="1" dirty="0" err="1">
                <a:latin typeface="Times New Roman" panose="02020603050405020304" pitchFamily="18" charset="0"/>
                <a:ea typeface="Cambria" panose="02040503050406030204" pitchFamily="18" charset="0"/>
                <a:cs typeface="Times New Roman" panose="02020603050405020304" pitchFamily="18" charset="0"/>
              </a:rPr>
              <a:t>fidei</a:t>
            </a:r>
            <a:r>
              <a:rPr lang="en-US" sz="2800" i="1" dirty="0">
                <a:latin typeface="Times New Roman" panose="02020603050405020304" pitchFamily="18" charset="0"/>
                <a:ea typeface="Cambria" panose="02040503050406030204" pitchFamily="18" charset="0"/>
                <a:cs typeface="Times New Roman" panose="02020603050405020304" pitchFamily="18" charset="0"/>
              </a:rPr>
              <a:t> </a:t>
            </a:r>
            <a:r>
              <a:rPr lang="en-US" sz="2800" i="1" dirty="0" err="1">
                <a:latin typeface="Times New Roman" panose="02020603050405020304" pitchFamily="18" charset="0"/>
                <a:ea typeface="Cambria" panose="02040503050406030204" pitchFamily="18" charset="0"/>
                <a:cs typeface="Times New Roman" panose="02020603050405020304" pitchFamily="18" charset="0"/>
              </a:rPr>
              <a:t>commissa</a:t>
            </a:r>
            <a:r>
              <a:rPr lang="en-US" sz="2800" i="1" dirty="0">
                <a:latin typeface="Times New Roman" panose="02020603050405020304" pitchFamily="18" charset="0"/>
                <a:ea typeface="Cambria" panose="02040503050406030204" pitchFamily="18" charset="0"/>
                <a:cs typeface="Times New Roman" panose="02020603050405020304" pitchFamily="18" charset="0"/>
              </a:rPr>
              <a:t> </a:t>
            </a:r>
            <a:r>
              <a:rPr lang="en-US" sz="2800" dirty="0">
                <a:latin typeface="Times New Roman" panose="02020603050405020304" pitchFamily="18" charset="0"/>
                <a:ea typeface="Cambria" panose="02040503050406030204" pitchFamily="18" charset="0"/>
                <a:cs typeface="Times New Roman" panose="02020603050405020304" pitchFamily="18" charset="0"/>
              </a:rPr>
              <a:t>or trust depositions, shall not be deemed to apply to or in any manner affect donations made for the purposes and in the manner provided by this act….”  </a:t>
            </a:r>
            <a:endParaRPr lang="en-US" sz="24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633275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431</TotalTime>
  <Words>1865</Words>
  <Application>Microsoft Office PowerPoint</Application>
  <PresentationFormat>Widescreen</PresentationFormat>
  <Paragraphs>170</Paragraphs>
  <Slides>26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Bell MT</vt:lpstr>
      <vt:lpstr>Big Caslon Medium</vt:lpstr>
      <vt:lpstr>Calibri</vt:lpstr>
      <vt:lpstr>Calibri Light</vt:lpstr>
      <vt:lpstr>Calisto MT</vt:lpstr>
      <vt:lpstr>Cambria</vt:lpstr>
      <vt:lpstr>SegoeUISymbol</vt:lpstr>
      <vt:lpstr>Times New Roman</vt:lpstr>
      <vt:lpstr>Office Theme</vt:lpstr>
      <vt:lpstr>The History of Louisiana Trust Law from 1882 to 2018 … and Beyond</vt:lpstr>
      <vt:lpstr>Early Days of Louisiana Law  and the Resistance to the Trust: Pre 1882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History of Louisiana Trust Law from 1882 to 2018 … and Beyond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Louisiana Trust Law from 1882 to 2018 … and Beyond</dc:title>
  <dc:creator>Richardson, Sally</dc:creator>
  <cp:lastModifiedBy>Joshua</cp:lastModifiedBy>
  <cp:revision>19</cp:revision>
  <dcterms:created xsi:type="dcterms:W3CDTF">2018-05-14T15:05:36Z</dcterms:created>
  <dcterms:modified xsi:type="dcterms:W3CDTF">2018-05-15T00:50:49Z</dcterms:modified>
</cp:coreProperties>
</file>