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56" r:id="rId2"/>
    <p:sldId id="257" r:id="rId3"/>
    <p:sldId id="258" r:id="rId4"/>
    <p:sldId id="259" r:id="rId5"/>
    <p:sldId id="260" r:id="rId6"/>
    <p:sldId id="261" r:id="rId7"/>
    <p:sldId id="262" r:id="rId8"/>
    <p:sldId id="276" r:id="rId9"/>
    <p:sldId id="270" r:id="rId10"/>
    <p:sldId id="263" r:id="rId11"/>
    <p:sldId id="264" r:id="rId12"/>
    <p:sldId id="275" r:id="rId13"/>
    <p:sldId id="265" r:id="rId14"/>
    <p:sldId id="266" r:id="rId15"/>
    <p:sldId id="267" r:id="rId16"/>
    <p:sldId id="271" r:id="rId17"/>
    <p:sldId id="268" r:id="rId18"/>
    <p:sldId id="273" r:id="rId19"/>
    <p:sldId id="269" r:id="rId20"/>
    <p:sldId id="272"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666" y="-108"/>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2D371EB-53E4-4F85-8BE8-2536809A2102}" type="datetimeFigureOut">
              <a:rPr lang="en-US" smtClean="0"/>
              <a:pPr/>
              <a:t>11/15/2013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FCF28C-1662-49E8-86A3-422601794ECF}" type="slidenum">
              <a:rPr lang="en-US" smtClean="0"/>
              <a:pPr/>
              <a:t>‹#›</a:t>
            </a:fld>
            <a:endParaRPr lang="en-US"/>
          </a:p>
        </p:txBody>
      </p:sp>
    </p:spTree>
    <p:extLst>
      <p:ext uri="{BB962C8B-B14F-4D97-AF65-F5344CB8AC3E}">
        <p14:creationId xmlns:p14="http://schemas.microsoft.com/office/powerpoint/2010/main" xmlns="" val="16962933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3FCF28C-1662-49E8-86A3-422601794ECF}" type="slidenum">
              <a:rPr lang="en-US" smtClean="0"/>
              <a:pPr/>
              <a:t>9</a:t>
            </a:fld>
            <a:endParaRPr lang="en-US"/>
          </a:p>
        </p:txBody>
      </p:sp>
    </p:spTree>
    <p:extLst>
      <p:ext uri="{BB962C8B-B14F-4D97-AF65-F5344CB8AC3E}">
        <p14:creationId xmlns:p14="http://schemas.microsoft.com/office/powerpoint/2010/main" xmlns="" val="10300113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A5D1A731-B03C-412C-90C6-CB3853A9F5CF}" type="datetimeFigureOut">
              <a:rPr lang="en-US" smtClean="0"/>
              <a:pPr/>
              <a:t>11/15/2013</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FD168960-C176-4C41-8AE5-A29516543830}"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5D1A731-B03C-412C-90C6-CB3853A9F5CF}" type="datetimeFigureOut">
              <a:rPr lang="en-US" smtClean="0"/>
              <a:pPr/>
              <a:t>11/15/2013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168960-C176-4C41-8AE5-A2951654383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FD168960-C176-4C41-8AE5-A29516543830}"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5D1A731-B03C-412C-90C6-CB3853A9F5CF}" type="datetimeFigureOut">
              <a:rPr lang="en-US" smtClean="0"/>
              <a:pPr/>
              <a:t>11/15/2013</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A5D1A731-B03C-412C-90C6-CB3853A9F5CF}" type="datetimeFigureOut">
              <a:rPr lang="en-US" smtClean="0"/>
              <a:pPr/>
              <a:t>11/15/2013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FD168960-C176-4C41-8AE5-A29516543830}"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A5D1A731-B03C-412C-90C6-CB3853A9F5CF}" type="datetimeFigureOut">
              <a:rPr lang="en-US" smtClean="0"/>
              <a:pPr/>
              <a:t>11/15/2013</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FD168960-C176-4C41-8AE5-A29516543830}"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A5D1A731-B03C-412C-90C6-CB3853A9F5CF}" type="datetimeFigureOut">
              <a:rPr lang="en-US" smtClean="0"/>
              <a:pPr/>
              <a:t>11/15/2013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168960-C176-4C41-8AE5-A29516543830}"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A5D1A731-B03C-412C-90C6-CB3853A9F5CF}" type="datetimeFigureOut">
              <a:rPr lang="en-US" smtClean="0"/>
              <a:pPr/>
              <a:t>11/15/2013</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FD168960-C176-4C41-8AE5-A29516543830}"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5D1A731-B03C-412C-90C6-CB3853A9F5CF}" type="datetimeFigureOut">
              <a:rPr lang="en-US" smtClean="0"/>
              <a:pPr/>
              <a:t>11/15/2013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FD168960-C176-4C41-8AE5-A2951654383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A5D1A731-B03C-412C-90C6-CB3853A9F5CF}" type="datetimeFigureOut">
              <a:rPr lang="en-US" smtClean="0"/>
              <a:pPr/>
              <a:t>11/15/2013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FD168960-C176-4C41-8AE5-A2951654383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FD168960-C176-4C41-8AE5-A29516543830}"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A5D1A731-B03C-412C-90C6-CB3853A9F5CF}" type="datetimeFigureOut">
              <a:rPr lang="en-US" smtClean="0"/>
              <a:pPr/>
              <a:t>11/15/2013</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FD168960-C176-4C41-8AE5-A29516543830}"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A5D1A731-B03C-412C-90C6-CB3853A9F5CF}" type="datetimeFigureOut">
              <a:rPr lang="en-US" smtClean="0"/>
              <a:pPr/>
              <a:t>11/15/2013</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A5D1A731-B03C-412C-90C6-CB3853A9F5CF}" type="datetimeFigureOut">
              <a:rPr lang="en-US" smtClean="0"/>
              <a:pPr/>
              <a:t>11/15/2013</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FD168960-C176-4C41-8AE5-A29516543830}"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800" dirty="0" smtClean="0"/>
              <a:t>United States v. Windsor</a:t>
            </a:r>
            <a:r>
              <a:rPr lang="en-US" dirty="0" smtClean="0"/>
              <a:t>	</a:t>
            </a:r>
            <a:endParaRPr lang="en-US" dirty="0"/>
          </a:p>
        </p:txBody>
      </p:sp>
      <p:pic>
        <p:nvPicPr>
          <p:cNvPr id="5" name="Picture Placeholder 4"/>
          <p:cNvPicPr>
            <a:picLocks noGrp="1" noChangeAspect="1"/>
          </p:cNvPicPr>
          <p:nvPr>
            <p:ph type="pic" idx="1"/>
          </p:nvPr>
        </p:nvPicPr>
        <p:blipFill>
          <a:blip r:embed="rId2" cstate="print">
            <a:extLst>
              <a:ext uri="{28A0092B-C50C-407E-A947-70E740481C1C}">
                <a14:useLocalDpi xmlns:a14="http://schemas.microsoft.com/office/drawing/2010/main" xmlns="" val="0"/>
              </a:ext>
            </a:extLst>
          </a:blip>
          <a:srcRect l="8750" r="8750"/>
          <a:stretch>
            <a:fillRect/>
          </a:stretch>
        </p:blipFill>
        <p:spPr/>
      </p:pic>
      <p:sp>
        <p:nvSpPr>
          <p:cNvPr id="3" name="Subtitle 2"/>
          <p:cNvSpPr>
            <a:spLocks noGrp="1"/>
          </p:cNvSpPr>
          <p:nvPr>
            <p:ph type="body" sz="half" idx="2"/>
          </p:nvPr>
        </p:nvSpPr>
        <p:spPr/>
        <p:txBody>
          <a:bodyPr>
            <a:noAutofit/>
          </a:bodyPr>
          <a:lstStyle/>
          <a:p>
            <a:pPr algn="ctr"/>
            <a:r>
              <a:rPr lang="en-US" sz="2400" dirty="0" smtClean="0"/>
              <a:t>What your Louisiana LGBT clients need to know</a:t>
            </a:r>
            <a:endParaRPr lang="en-US" sz="2400" dirty="0"/>
          </a:p>
        </p:txBody>
      </p:sp>
    </p:spTree>
    <p:extLst>
      <p:ext uri="{BB962C8B-B14F-4D97-AF65-F5344CB8AC3E}">
        <p14:creationId xmlns:p14="http://schemas.microsoft.com/office/powerpoint/2010/main" xmlns="" val="38407854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IRS Revenue Ruling 2013-17</a:t>
            </a:r>
            <a:endParaRPr lang="en-US" dirty="0"/>
          </a:p>
        </p:txBody>
      </p:sp>
      <p:sp>
        <p:nvSpPr>
          <p:cNvPr id="3" name="Content Placeholder 2"/>
          <p:cNvSpPr>
            <a:spLocks noGrp="1"/>
          </p:cNvSpPr>
          <p:nvPr>
            <p:ph sz="quarter" idx="1"/>
          </p:nvPr>
        </p:nvSpPr>
        <p:spPr/>
        <p:txBody>
          <a:bodyPr/>
          <a:lstStyle/>
          <a:p>
            <a:r>
              <a:rPr lang="en-US" dirty="0" smtClean="0"/>
              <a:t>The IRS issued a ruling on August 29, 2013, which states that all same sex couples married in a state or country which allows same sex marriage will be treated as married no matter where they reside.  </a:t>
            </a:r>
          </a:p>
          <a:p>
            <a:r>
              <a:rPr lang="en-US" dirty="0" smtClean="0"/>
              <a:t>The ruling does not apply to domestic partnerships</a:t>
            </a:r>
            <a:endParaRPr lang="en-US" dirty="0"/>
          </a:p>
        </p:txBody>
      </p:sp>
    </p:spTree>
    <p:extLst>
      <p:ext uri="{BB962C8B-B14F-4D97-AF65-F5344CB8AC3E}">
        <p14:creationId xmlns:p14="http://schemas.microsoft.com/office/powerpoint/2010/main" xmlns="" val="5283643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Brave New World of Federal Tax Returns</a:t>
            </a:r>
            <a:endParaRPr lang="en-US" dirty="0"/>
          </a:p>
        </p:txBody>
      </p:sp>
      <p:sp>
        <p:nvSpPr>
          <p:cNvPr id="3" name="Content Placeholder 2"/>
          <p:cNvSpPr>
            <a:spLocks noGrp="1"/>
          </p:cNvSpPr>
          <p:nvPr>
            <p:ph sz="quarter" idx="1"/>
          </p:nvPr>
        </p:nvSpPr>
        <p:spPr/>
        <p:txBody>
          <a:bodyPr>
            <a:normAutofit/>
          </a:bodyPr>
          <a:lstStyle/>
          <a:p>
            <a:r>
              <a:rPr lang="en-US" dirty="0" smtClean="0"/>
              <a:t>Revenue Ruling 2013-17 means that all same sex married couples (as long as they were married in a state or country that allowed same sex marriage) will have to file a joint federal return, or elect “Married Filing Separately”. </a:t>
            </a:r>
          </a:p>
          <a:p>
            <a:r>
              <a:rPr lang="en-US" dirty="0" smtClean="0"/>
              <a:t>Same sex couples can elect to file amended tax returns or gift tax returns for 2010-2012.</a:t>
            </a:r>
          </a:p>
          <a:p>
            <a:r>
              <a:rPr lang="en-US" dirty="0" smtClean="0"/>
              <a:t>Same sex widows can elect to amend the estate tax return. </a:t>
            </a:r>
            <a:endParaRPr lang="en-US" dirty="0"/>
          </a:p>
        </p:txBody>
      </p:sp>
    </p:spTree>
    <p:extLst>
      <p:ext uri="{BB962C8B-B14F-4D97-AF65-F5344CB8AC3E}">
        <p14:creationId xmlns:p14="http://schemas.microsoft.com/office/powerpoint/2010/main" xmlns="" val="22941222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Amend or Not to Amend?</a:t>
            </a:r>
            <a:endParaRPr lang="en-US" dirty="0"/>
          </a:p>
        </p:txBody>
      </p:sp>
      <p:sp>
        <p:nvSpPr>
          <p:cNvPr id="3" name="Content Placeholder 2"/>
          <p:cNvSpPr>
            <a:spLocks noGrp="1"/>
          </p:cNvSpPr>
          <p:nvPr>
            <p:ph sz="quarter" idx="1"/>
          </p:nvPr>
        </p:nvSpPr>
        <p:spPr/>
        <p:txBody>
          <a:bodyPr/>
          <a:lstStyle/>
          <a:p>
            <a:r>
              <a:rPr lang="en-US" dirty="0" smtClean="0"/>
              <a:t>The lawyer answer: “It depends.”</a:t>
            </a:r>
          </a:p>
          <a:p>
            <a:r>
              <a:rPr lang="en-US" dirty="0" smtClean="0"/>
              <a:t>Do the spouses have disparate incomes? If so, may want to amend. </a:t>
            </a:r>
          </a:p>
          <a:p>
            <a:r>
              <a:rPr lang="en-US" dirty="0" smtClean="0"/>
              <a:t>Was one spouse covered under the other spouse’s employer-sponsored healthcare plan? If so, may want to amend to recoup taxes paid by the employed spouse on the value of the healthcare coverage.</a:t>
            </a:r>
          </a:p>
          <a:p>
            <a:r>
              <a:rPr lang="en-US" dirty="0" smtClean="0"/>
              <a:t>Were any gift tax returns filed? If so, will want to amend. </a:t>
            </a:r>
          </a:p>
          <a:p>
            <a:r>
              <a:rPr lang="en-US" dirty="0" smtClean="0"/>
              <a:t>Will amending invite an audit?</a:t>
            </a:r>
            <a:endParaRPr lang="en-US" dirty="0"/>
          </a:p>
        </p:txBody>
      </p:sp>
    </p:spTree>
    <p:extLst>
      <p:ext uri="{BB962C8B-B14F-4D97-AF65-F5344CB8AC3E}">
        <p14:creationId xmlns:p14="http://schemas.microsoft.com/office/powerpoint/2010/main" xmlns="" val="1787225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838200"/>
          </a:xfrm>
        </p:spPr>
        <p:txBody>
          <a:bodyPr>
            <a:noAutofit/>
          </a:bodyPr>
          <a:lstStyle/>
          <a:p>
            <a:r>
              <a:rPr lang="en-US" sz="2800" dirty="0" smtClean="0"/>
              <a:t>Louisiana State Income Tax Returns: Lawsuit Fodder and the Stuff of Nightmares for CPAs</a:t>
            </a:r>
            <a:endParaRPr lang="en-US" sz="2800" dirty="0"/>
          </a:p>
        </p:txBody>
      </p:sp>
      <p:sp>
        <p:nvSpPr>
          <p:cNvPr id="3" name="Content Placeholder 2"/>
          <p:cNvSpPr>
            <a:spLocks noGrp="1"/>
          </p:cNvSpPr>
          <p:nvPr>
            <p:ph sz="quarter" idx="1"/>
          </p:nvPr>
        </p:nvSpPr>
        <p:spPr/>
        <p:txBody>
          <a:bodyPr>
            <a:normAutofit/>
          </a:bodyPr>
          <a:lstStyle/>
          <a:p>
            <a:r>
              <a:rPr lang="en-US" dirty="0" smtClean="0"/>
              <a:t>Louisiana’s revenue department has stated that it will not allow same sex married couples to file a joint or “married filing separately” state return</a:t>
            </a:r>
          </a:p>
          <a:p>
            <a:r>
              <a:rPr lang="en-US" dirty="0" smtClean="0"/>
              <a:t>Louisiana’s constitution specifically prohibits same sex marriage</a:t>
            </a:r>
          </a:p>
          <a:p>
            <a:r>
              <a:rPr lang="en-US" dirty="0" smtClean="0"/>
              <a:t>Louisiana law requires that a taxpayer file using the same status on both federal and state returns</a:t>
            </a:r>
          </a:p>
          <a:p>
            <a:r>
              <a:rPr lang="en-US" dirty="0" smtClean="0"/>
              <a:t>Louisiana LGBT will have to file separate state returns as “single” or “head of household”.</a:t>
            </a:r>
          </a:p>
          <a:p>
            <a:endParaRPr lang="en-US" dirty="0"/>
          </a:p>
        </p:txBody>
      </p:sp>
    </p:spTree>
    <p:extLst>
      <p:ext uri="{BB962C8B-B14F-4D97-AF65-F5344CB8AC3E}">
        <p14:creationId xmlns:p14="http://schemas.microsoft.com/office/powerpoint/2010/main" xmlns="" val="266592970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838200"/>
          </a:xfrm>
        </p:spPr>
        <p:txBody>
          <a:bodyPr>
            <a:normAutofit fontScale="90000"/>
          </a:bodyPr>
          <a:lstStyle/>
          <a:p>
            <a:r>
              <a:rPr lang="en-US" dirty="0" smtClean="0"/>
              <a:t>Federal Benefits that Aren’t Available to Louisiana LGBT	</a:t>
            </a:r>
            <a:endParaRPr lang="en-US" dirty="0"/>
          </a:p>
        </p:txBody>
      </p:sp>
      <p:sp>
        <p:nvSpPr>
          <p:cNvPr id="3" name="Content Placeholder 2"/>
          <p:cNvSpPr>
            <a:spLocks noGrp="1"/>
          </p:cNvSpPr>
          <p:nvPr>
            <p:ph sz="quarter" idx="1"/>
          </p:nvPr>
        </p:nvSpPr>
        <p:spPr/>
        <p:txBody>
          <a:bodyPr/>
          <a:lstStyle/>
          <a:p>
            <a:r>
              <a:rPr lang="en-US" dirty="0" smtClean="0"/>
              <a:t>Several federal agencies are currently using the place of domicile test for benefits. </a:t>
            </a:r>
          </a:p>
          <a:p>
            <a:pPr lvl="1"/>
            <a:r>
              <a:rPr lang="en-US" dirty="0" smtClean="0"/>
              <a:t>Social Security</a:t>
            </a:r>
          </a:p>
          <a:p>
            <a:pPr lvl="1"/>
            <a:r>
              <a:rPr lang="en-US" dirty="0" smtClean="0"/>
              <a:t>Medicare/Medicaid</a:t>
            </a:r>
          </a:p>
          <a:p>
            <a:pPr lvl="1"/>
            <a:r>
              <a:rPr lang="en-US" dirty="0" smtClean="0"/>
              <a:t>Family Medical Leave Act for non-federal employees</a:t>
            </a:r>
          </a:p>
        </p:txBody>
      </p:sp>
    </p:spTree>
    <p:extLst>
      <p:ext uri="{BB962C8B-B14F-4D97-AF65-F5344CB8AC3E}">
        <p14:creationId xmlns:p14="http://schemas.microsoft.com/office/powerpoint/2010/main" xmlns="" val="19423771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838200"/>
          </a:xfrm>
        </p:spPr>
        <p:txBody>
          <a:bodyPr>
            <a:normAutofit fontScale="90000"/>
          </a:bodyPr>
          <a:lstStyle/>
          <a:p>
            <a:r>
              <a:rPr lang="en-US" dirty="0" smtClean="0"/>
              <a:t>Disadvantages of Living in Louisiana for LGBT couples	</a:t>
            </a:r>
            <a:endParaRPr lang="en-US" dirty="0"/>
          </a:p>
        </p:txBody>
      </p:sp>
      <p:sp>
        <p:nvSpPr>
          <p:cNvPr id="3" name="Content Placeholder 2"/>
          <p:cNvSpPr>
            <a:spLocks noGrp="1"/>
          </p:cNvSpPr>
          <p:nvPr>
            <p:ph sz="quarter" idx="1"/>
          </p:nvPr>
        </p:nvSpPr>
        <p:spPr/>
        <p:txBody>
          <a:bodyPr>
            <a:normAutofit/>
          </a:bodyPr>
          <a:lstStyle/>
          <a:p>
            <a:r>
              <a:rPr lang="en-US" dirty="0" smtClean="0"/>
              <a:t>Louisiana LGBT couples do not have the protection of Louisiana law in several important areas:</a:t>
            </a:r>
          </a:p>
          <a:p>
            <a:pPr lvl="1"/>
            <a:r>
              <a:rPr lang="en-US" dirty="0" smtClean="0"/>
              <a:t>Intestacy</a:t>
            </a:r>
          </a:p>
          <a:p>
            <a:pPr lvl="1"/>
            <a:r>
              <a:rPr lang="en-US" dirty="0" smtClean="0"/>
              <a:t>Torts</a:t>
            </a:r>
          </a:p>
          <a:p>
            <a:pPr lvl="1"/>
            <a:r>
              <a:rPr lang="en-US" dirty="0" smtClean="0"/>
              <a:t>Divorce</a:t>
            </a:r>
          </a:p>
          <a:p>
            <a:pPr lvl="1"/>
            <a:r>
              <a:rPr lang="en-US" dirty="0" smtClean="0"/>
              <a:t>Adoption</a:t>
            </a:r>
          </a:p>
        </p:txBody>
      </p:sp>
    </p:spTree>
    <p:extLst>
      <p:ext uri="{BB962C8B-B14F-4D97-AF65-F5344CB8AC3E}">
        <p14:creationId xmlns:p14="http://schemas.microsoft.com/office/powerpoint/2010/main" xmlns="" val="37613962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Louisiana’s National Guard</a:t>
            </a:r>
            <a:endParaRPr lang="en-US" dirty="0"/>
          </a:p>
        </p:txBody>
      </p:sp>
      <p:sp>
        <p:nvSpPr>
          <p:cNvPr id="3" name="Content Placeholder 2"/>
          <p:cNvSpPr>
            <a:spLocks noGrp="1"/>
          </p:cNvSpPr>
          <p:nvPr>
            <p:ph sz="quarter" idx="1"/>
          </p:nvPr>
        </p:nvSpPr>
        <p:spPr/>
        <p:txBody>
          <a:bodyPr/>
          <a:lstStyle/>
          <a:p>
            <a:r>
              <a:rPr lang="en-US" dirty="0" smtClean="0"/>
              <a:t>Same sex spouses of members of the National Guard are also able qualify for spousal benefits.  However, Louisiana National Guard has stated that it will not process requests for benefits from same sex married couples. </a:t>
            </a:r>
          </a:p>
          <a:p>
            <a:r>
              <a:rPr lang="en-US" dirty="0" smtClean="0"/>
              <a:t>Same sex married couples have to travel to one of the eight federal military installations in Louisiana. </a:t>
            </a:r>
            <a:endParaRPr lang="en-US" dirty="0"/>
          </a:p>
          <a:p>
            <a:endParaRPr lang="en-US" dirty="0"/>
          </a:p>
        </p:txBody>
      </p:sp>
    </p:spTree>
    <p:extLst>
      <p:ext uri="{BB962C8B-B14F-4D97-AF65-F5344CB8AC3E}">
        <p14:creationId xmlns:p14="http://schemas.microsoft.com/office/powerpoint/2010/main" xmlns="" val="1437257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Retirement Plans</a:t>
            </a:r>
            <a:endParaRPr lang="en-US" dirty="0"/>
          </a:p>
        </p:txBody>
      </p:sp>
      <p:sp>
        <p:nvSpPr>
          <p:cNvPr id="3" name="Content Placeholder 2"/>
          <p:cNvSpPr>
            <a:spLocks noGrp="1"/>
          </p:cNvSpPr>
          <p:nvPr>
            <p:ph sz="quarter" idx="1"/>
          </p:nvPr>
        </p:nvSpPr>
        <p:spPr/>
        <p:txBody>
          <a:bodyPr/>
          <a:lstStyle/>
          <a:p>
            <a:r>
              <a:rPr lang="en-US" dirty="0" smtClean="0"/>
              <a:t>ERISA plans : The Labor Department stated that any plans which are governed by ERISA (profit-sharing retirement accounts, 401ks, defined benefit plans, etc.) will recognize legally married same sex spouse regardless of place of domicile. </a:t>
            </a:r>
          </a:p>
          <a:p>
            <a:r>
              <a:rPr lang="en-US" dirty="0" smtClean="0"/>
              <a:t>Non-ERISA plans: Do not have to recognize same sex spouses.</a:t>
            </a:r>
            <a:endParaRPr lang="en-US" dirty="0"/>
          </a:p>
        </p:txBody>
      </p:sp>
    </p:spTree>
    <p:extLst>
      <p:ext uri="{BB962C8B-B14F-4D97-AF65-F5344CB8AC3E}">
        <p14:creationId xmlns:p14="http://schemas.microsoft.com/office/powerpoint/2010/main" xmlns="" val="15275023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Retirement Plan Benefits to Consider</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smtClean="0"/>
              <a:t>Spousal rollover</a:t>
            </a:r>
          </a:p>
          <a:p>
            <a:r>
              <a:rPr lang="en-US" dirty="0" smtClean="0"/>
              <a:t>Required Minimum Distributions – where a spouse is named as the sole beneficiary and the spouse is more than 10 years younger than the participant you can use Joint and Last Survivor Table to lower the RMD</a:t>
            </a:r>
          </a:p>
          <a:p>
            <a:r>
              <a:rPr lang="en-US" dirty="0" smtClean="0"/>
              <a:t>Post-Mortem Required Beginning </a:t>
            </a:r>
            <a:r>
              <a:rPr lang="en-US" dirty="0"/>
              <a:t>D</a:t>
            </a:r>
            <a:r>
              <a:rPr lang="en-US" dirty="0" smtClean="0"/>
              <a:t>ate for RMDs where the participant died before the RBD– the surviving spouse can elect to start taking RMDs on April 1</a:t>
            </a:r>
            <a:r>
              <a:rPr lang="en-US" baseline="30000" dirty="0" smtClean="0"/>
              <a:t>st</a:t>
            </a:r>
            <a:r>
              <a:rPr lang="en-US" dirty="0" smtClean="0"/>
              <a:t> after the surviving spouse turns 70 ½</a:t>
            </a:r>
          </a:p>
          <a:p>
            <a:r>
              <a:rPr lang="en-US" dirty="0" smtClean="0"/>
              <a:t>Hardship distributions</a:t>
            </a:r>
          </a:p>
          <a:p>
            <a:r>
              <a:rPr lang="en-US" dirty="0" smtClean="0"/>
              <a:t>Spousal consents – need to check with clients who named someone other than spouse as beneficiary</a:t>
            </a:r>
          </a:p>
          <a:p>
            <a:r>
              <a:rPr lang="en-US" dirty="0" smtClean="0"/>
              <a:t>Qualified Domestic Relations Order (QDRO)</a:t>
            </a:r>
          </a:p>
        </p:txBody>
      </p:sp>
    </p:spTree>
    <p:extLst>
      <p:ext uri="{BB962C8B-B14F-4D97-AF65-F5344CB8AC3E}">
        <p14:creationId xmlns:p14="http://schemas.microsoft.com/office/powerpoint/2010/main" xmlns="" val="11518378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Pending Louisiana Lawsuit</a:t>
            </a:r>
            <a:endParaRPr lang="en-US" dirty="0"/>
          </a:p>
        </p:txBody>
      </p:sp>
      <p:sp>
        <p:nvSpPr>
          <p:cNvPr id="3" name="Content Placeholder 2"/>
          <p:cNvSpPr>
            <a:spLocks noGrp="1"/>
          </p:cNvSpPr>
          <p:nvPr>
            <p:ph sz="quarter" idx="1"/>
          </p:nvPr>
        </p:nvSpPr>
        <p:spPr/>
        <p:txBody>
          <a:bodyPr/>
          <a:lstStyle/>
          <a:p>
            <a:r>
              <a:rPr lang="en-US" dirty="0" err="1" smtClean="0"/>
              <a:t>Robicheaux</a:t>
            </a:r>
            <a:r>
              <a:rPr lang="en-US" dirty="0" smtClean="0"/>
              <a:t> v. Caldwell</a:t>
            </a:r>
          </a:p>
          <a:p>
            <a:r>
              <a:rPr lang="en-US" dirty="0" smtClean="0"/>
              <a:t>On July 16, 2013, Jon </a:t>
            </a:r>
            <a:r>
              <a:rPr lang="en-US" dirty="0" err="1" smtClean="0"/>
              <a:t>Robicheaux</a:t>
            </a:r>
            <a:r>
              <a:rPr lang="en-US" dirty="0" smtClean="0"/>
              <a:t>, an Orleans Parish resident, filed suit against the Louisiana Attorney General.  The suit alleges that the Louisiana law refusing to recognize a lawfully performed same sex marriage violates the Full Faith and Credit Clause.  </a:t>
            </a:r>
          </a:p>
          <a:p>
            <a:r>
              <a:rPr lang="en-US" dirty="0" smtClean="0"/>
              <a:t>The suit is currently in federal court. </a:t>
            </a:r>
            <a:endParaRPr lang="en-US" dirty="0"/>
          </a:p>
        </p:txBody>
      </p:sp>
    </p:spTree>
    <p:extLst>
      <p:ext uri="{BB962C8B-B14F-4D97-AF65-F5344CB8AC3E}">
        <p14:creationId xmlns:p14="http://schemas.microsoft.com/office/powerpoint/2010/main" xmlns="" val="26552141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of U.S. v. Windsor</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smtClean="0"/>
              <a:t>Background: Edith Windsor legally married her partner, </a:t>
            </a:r>
            <a:r>
              <a:rPr lang="en-US" dirty="0" err="1" smtClean="0"/>
              <a:t>Thea</a:t>
            </a:r>
            <a:r>
              <a:rPr lang="en-US" dirty="0" smtClean="0"/>
              <a:t> </a:t>
            </a:r>
            <a:r>
              <a:rPr lang="en-US" dirty="0" err="1" smtClean="0"/>
              <a:t>Spyer</a:t>
            </a:r>
            <a:r>
              <a:rPr lang="en-US" dirty="0" smtClean="0"/>
              <a:t>, in Canada 2007.  Both were residents of New York, which recognized same sex marriages performed in other countries and states.</a:t>
            </a:r>
          </a:p>
          <a:p>
            <a:r>
              <a:rPr lang="en-US" dirty="0" err="1" smtClean="0"/>
              <a:t>Thea</a:t>
            </a:r>
            <a:r>
              <a:rPr lang="en-US" dirty="0" smtClean="0"/>
              <a:t> </a:t>
            </a:r>
            <a:r>
              <a:rPr lang="en-US" dirty="0" err="1" smtClean="0"/>
              <a:t>Spyer</a:t>
            </a:r>
            <a:r>
              <a:rPr lang="en-US" dirty="0" smtClean="0"/>
              <a:t> died in 2009 and left her estate to Edith Windsor.  Ms. Windsor tried to claim the federal exemption from estate tax and was denied based upon the Defense of Marriage Act (“DOMA”), which defines marriage as between a man and a woman.  </a:t>
            </a:r>
          </a:p>
          <a:p>
            <a:r>
              <a:rPr lang="en-US" dirty="0" smtClean="0"/>
              <a:t>She was required to pay $363,053 in estate taxes.</a:t>
            </a:r>
          </a:p>
          <a:p>
            <a:r>
              <a:rPr lang="en-US" dirty="0" smtClean="0"/>
              <a:t>Ms. Windsor brought suit on the basis that DOMA violated the Equal Protection Clause incorporated in the Fifth Amendment.</a:t>
            </a:r>
            <a:endParaRPr lang="en-US" dirty="0"/>
          </a:p>
        </p:txBody>
      </p:sp>
    </p:spTree>
    <p:extLst>
      <p:ext uri="{BB962C8B-B14F-4D97-AF65-F5344CB8AC3E}">
        <p14:creationId xmlns:p14="http://schemas.microsoft.com/office/powerpoint/2010/main" xmlns="" val="290204952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Future of Same Sex Marriage Litigation</a:t>
            </a:r>
            <a:endParaRPr lang="en-US" dirty="0"/>
          </a:p>
        </p:txBody>
      </p:sp>
      <p:pic>
        <p:nvPicPr>
          <p:cNvPr id="6" name="Picture Placeholder 5"/>
          <p:cNvPicPr>
            <a:picLocks noGrp="1" noChangeAspect="1"/>
          </p:cNvPicPr>
          <p:nvPr>
            <p:ph type="pic" idx="1"/>
          </p:nvPr>
        </p:nvPicPr>
        <p:blipFill>
          <a:blip r:embed="rId2" cstate="print">
            <a:extLst>
              <a:ext uri="{28A0092B-C50C-407E-A947-70E740481C1C}">
                <a14:useLocalDpi xmlns:a14="http://schemas.microsoft.com/office/drawing/2010/main" xmlns="" val="0"/>
              </a:ext>
            </a:extLst>
          </a:blip>
          <a:srcRect l="8542" r="8542"/>
          <a:stretch>
            <a:fillRect/>
          </a:stretch>
        </p:blipFill>
        <p:spPr/>
      </p:pic>
      <p:sp>
        <p:nvSpPr>
          <p:cNvPr id="5" name="Text Placeholder 4"/>
          <p:cNvSpPr>
            <a:spLocks noGrp="1"/>
          </p:cNvSpPr>
          <p:nvPr>
            <p:ph type="body" sz="half" idx="2"/>
          </p:nvPr>
        </p:nvSpPr>
        <p:spPr/>
        <p:txBody>
          <a:bodyPr>
            <a:normAutofit lnSpcReduction="10000"/>
          </a:bodyPr>
          <a:lstStyle/>
          <a:p>
            <a:r>
              <a:rPr lang="en-US" dirty="0" smtClean="0"/>
              <a:t>Litigation is on-going throughout the country and will continue.  </a:t>
            </a:r>
          </a:p>
          <a:p>
            <a:r>
              <a:rPr lang="en-US" dirty="0" smtClean="0"/>
              <a:t>There are many issues left unresolved and the likelihood is the Supreme Court will have to rule in the next few years on whether marriage is a constitutional right which cannot be denied based on sexual orientation. </a:t>
            </a:r>
          </a:p>
          <a:p>
            <a:r>
              <a:rPr lang="en-US" dirty="0" smtClean="0"/>
              <a:t>This area will continue to evolve quickly as litigation over issues such as equal protection and Full Faith and Credit are decided at the state and federal level.</a:t>
            </a:r>
            <a:endParaRPr lang="en-US" dirty="0"/>
          </a:p>
        </p:txBody>
      </p:sp>
    </p:spTree>
    <p:extLst>
      <p:ext uri="{BB962C8B-B14F-4D97-AF65-F5344CB8AC3E}">
        <p14:creationId xmlns:p14="http://schemas.microsoft.com/office/powerpoint/2010/main" xmlns="" val="20782640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Outcome of U.S. v. Windsor</a:t>
            </a:r>
            <a:endParaRPr lang="en-US" dirty="0"/>
          </a:p>
        </p:txBody>
      </p:sp>
      <p:sp>
        <p:nvSpPr>
          <p:cNvPr id="3" name="Content Placeholder 2"/>
          <p:cNvSpPr>
            <a:spLocks noGrp="1"/>
          </p:cNvSpPr>
          <p:nvPr>
            <p:ph sz="quarter" idx="1"/>
          </p:nvPr>
        </p:nvSpPr>
        <p:spPr/>
        <p:txBody>
          <a:bodyPr>
            <a:normAutofit/>
          </a:bodyPr>
          <a:lstStyle/>
          <a:p>
            <a:r>
              <a:rPr lang="en-US" dirty="0" smtClean="0"/>
              <a:t>The Supreme Court of the United States held that Section 3 of DOMA was invalid because it violated equal protection under the Fifth Amendment. </a:t>
            </a:r>
          </a:p>
          <a:p>
            <a:r>
              <a:rPr lang="en-US" dirty="0" smtClean="0"/>
              <a:t>The pertinent part of Section 3 of DOMA reads: “…the word ‘marriage’ means only a legal union between one man and one woman as husband and wife, and the word ‘spouse’ refers only to a person of the opposite sex who is husband or a wife.”</a:t>
            </a:r>
            <a:endParaRPr lang="en-US" dirty="0"/>
          </a:p>
        </p:txBody>
      </p:sp>
    </p:spTree>
    <p:extLst>
      <p:ext uri="{BB962C8B-B14F-4D97-AF65-F5344CB8AC3E}">
        <p14:creationId xmlns:p14="http://schemas.microsoft.com/office/powerpoint/2010/main" xmlns="" val="23337013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0"/>
            <a:ext cx="8534400" cy="1066800"/>
          </a:xfrm>
        </p:spPr>
        <p:txBody>
          <a:bodyPr>
            <a:normAutofit fontScale="90000"/>
          </a:bodyPr>
          <a:lstStyle/>
          <a:p>
            <a:r>
              <a:rPr lang="en-US" dirty="0" smtClean="0"/>
              <a:t>What Does U.S. v. Windsor mean for the LGBT Community?</a:t>
            </a:r>
            <a:endParaRPr lang="en-US" dirty="0"/>
          </a:p>
        </p:txBody>
      </p:sp>
      <p:sp>
        <p:nvSpPr>
          <p:cNvPr id="3" name="Content Placeholder 2"/>
          <p:cNvSpPr>
            <a:spLocks noGrp="1"/>
          </p:cNvSpPr>
          <p:nvPr>
            <p:ph sz="quarter" idx="1"/>
          </p:nvPr>
        </p:nvSpPr>
        <p:spPr/>
        <p:txBody>
          <a:bodyPr/>
          <a:lstStyle/>
          <a:p>
            <a:r>
              <a:rPr lang="en-US" dirty="0" smtClean="0"/>
              <a:t>The holding in </a:t>
            </a:r>
            <a:r>
              <a:rPr lang="en-US" u="sng" dirty="0" smtClean="0"/>
              <a:t>Windsor</a:t>
            </a:r>
            <a:r>
              <a:rPr lang="en-US" dirty="0" smtClean="0"/>
              <a:t> means that federal benefits are now available for LGBT couples who have been married in a state or country that allows same-sex marriage. </a:t>
            </a:r>
          </a:p>
          <a:p>
            <a:r>
              <a:rPr lang="en-US" u="sng" dirty="0" smtClean="0"/>
              <a:t>Windsor</a:t>
            </a:r>
            <a:r>
              <a:rPr lang="en-US" dirty="0" smtClean="0"/>
              <a:t> did not invalidate Section 2 of DOMA which allows an individual state to refuse to recognize a lawful same-sex marriage performed in another state or country. </a:t>
            </a:r>
            <a:endParaRPr lang="en-US" dirty="0"/>
          </a:p>
        </p:txBody>
      </p:sp>
    </p:spTree>
    <p:extLst>
      <p:ext uri="{BB962C8B-B14F-4D97-AF65-F5344CB8AC3E}">
        <p14:creationId xmlns:p14="http://schemas.microsoft.com/office/powerpoint/2010/main" xmlns="" val="6320871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States Allow Same-Sex Marriage?</a:t>
            </a:r>
            <a:endParaRPr lang="en-US" dirty="0"/>
          </a:p>
        </p:txBody>
      </p:sp>
      <p:pic>
        <p:nvPicPr>
          <p:cNvPr id="4" name="Content Placeholder 3"/>
          <p:cNvPicPr>
            <a:picLocks noGrp="1" noChangeAspect="1"/>
          </p:cNvPicPr>
          <p:nvPr>
            <p:ph sz="quarter" idx="1"/>
          </p:nvPr>
        </p:nvPicPr>
        <p:blipFill>
          <a:blip r:embed="rId2" cstate="print">
            <a:extLst>
              <a:ext uri="{28A0092B-C50C-407E-A947-70E740481C1C}">
                <a14:useLocalDpi xmlns:a14="http://schemas.microsoft.com/office/drawing/2010/main" xmlns="" val="0"/>
              </a:ext>
            </a:extLst>
          </a:blip>
          <a:stretch>
            <a:fillRect/>
          </a:stretch>
        </p:blipFill>
        <p:spPr>
          <a:xfrm>
            <a:off x="609600" y="304800"/>
            <a:ext cx="8305800" cy="6248400"/>
          </a:xfrm>
        </p:spPr>
      </p:pic>
    </p:spTree>
    <p:extLst>
      <p:ext uri="{BB962C8B-B14F-4D97-AF65-F5344CB8AC3E}">
        <p14:creationId xmlns:p14="http://schemas.microsoft.com/office/powerpoint/2010/main" xmlns="" val="40880161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914400"/>
          </a:xfrm>
        </p:spPr>
        <p:txBody>
          <a:bodyPr>
            <a:normAutofit fontScale="90000"/>
          </a:bodyPr>
          <a:lstStyle/>
          <a:p>
            <a:r>
              <a:rPr lang="en-US" dirty="0" smtClean="0"/>
              <a:t>Requirements for Louisiana LGBT couples to receive federal benefits</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In order for federal benefits to be available to LGBT couples in Louisiana, they must get married in a state or country that allows same-sex marriage. </a:t>
            </a:r>
          </a:p>
          <a:p>
            <a:r>
              <a:rPr lang="en-US" dirty="0" smtClean="0"/>
              <a:t>Not all federal benefits are available for LGBT married couples living in Louisiana.  Some federal agencies determine eligibility for benefits based on the domicile of the couple.  Other agencies determine eligibility based on the “place of celebration” of the marriage. I.e. if the couple married in New York state, but live in Louisiana, they are still entitled to certain benefits.</a:t>
            </a:r>
            <a:endParaRPr lang="en-US" dirty="0"/>
          </a:p>
        </p:txBody>
      </p:sp>
    </p:spTree>
    <p:extLst>
      <p:ext uri="{BB962C8B-B14F-4D97-AF65-F5344CB8AC3E}">
        <p14:creationId xmlns:p14="http://schemas.microsoft.com/office/powerpoint/2010/main" xmlns="" val="15079419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838200"/>
          </a:xfrm>
        </p:spPr>
        <p:txBody>
          <a:bodyPr>
            <a:normAutofit fontScale="90000"/>
          </a:bodyPr>
          <a:lstStyle/>
          <a:p>
            <a:r>
              <a:rPr lang="en-US" dirty="0" smtClean="0"/>
              <a:t>What Federal Benefits Are Available to Louisiana LGBT Couples?</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smtClean="0"/>
              <a:t>Joint filing of federal income tax returns</a:t>
            </a:r>
          </a:p>
          <a:p>
            <a:r>
              <a:rPr lang="en-US" dirty="0" smtClean="0"/>
              <a:t>Earned Income Tax Credit and Child Tax Credit for same sex couples with children</a:t>
            </a:r>
          </a:p>
          <a:p>
            <a:r>
              <a:rPr lang="en-US" dirty="0" smtClean="0"/>
              <a:t>Tax on gain from sale of principal residence</a:t>
            </a:r>
          </a:p>
          <a:p>
            <a:r>
              <a:rPr lang="en-US" dirty="0" smtClean="0"/>
              <a:t>Unlimited gift tax exemption</a:t>
            </a:r>
          </a:p>
          <a:p>
            <a:r>
              <a:rPr lang="en-US" dirty="0" smtClean="0"/>
              <a:t>Unlimited estate tax exemption</a:t>
            </a:r>
          </a:p>
          <a:p>
            <a:r>
              <a:rPr lang="en-US" dirty="0" smtClean="0"/>
              <a:t>Portability</a:t>
            </a:r>
          </a:p>
          <a:p>
            <a:r>
              <a:rPr lang="en-US" dirty="0" smtClean="0"/>
              <a:t>Gift splitting</a:t>
            </a:r>
          </a:p>
          <a:p>
            <a:r>
              <a:rPr lang="en-US" dirty="0" smtClean="0"/>
              <a:t>Immigration</a:t>
            </a:r>
          </a:p>
          <a:p>
            <a:r>
              <a:rPr lang="en-US" dirty="0" smtClean="0"/>
              <a:t>No longer taxed on employer contributions to health care for same sex spouse</a:t>
            </a:r>
          </a:p>
          <a:p>
            <a:r>
              <a:rPr lang="en-US" dirty="0" smtClean="0"/>
              <a:t>Considered spouse for ERISA plans</a:t>
            </a:r>
          </a:p>
        </p:txBody>
      </p:sp>
    </p:spTree>
    <p:extLst>
      <p:ext uri="{BB962C8B-B14F-4D97-AF65-F5344CB8AC3E}">
        <p14:creationId xmlns:p14="http://schemas.microsoft.com/office/powerpoint/2010/main" xmlns="" val="31343928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Federal Employees</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Same sex spouses of federal employees are now eligible for a myriad of benefits</a:t>
            </a:r>
          </a:p>
          <a:p>
            <a:r>
              <a:rPr lang="en-US" dirty="0" smtClean="0"/>
              <a:t>One of the biggest benefits is the Federal Employees Health Benefits Program</a:t>
            </a:r>
          </a:p>
          <a:p>
            <a:r>
              <a:rPr lang="en-US" dirty="0" smtClean="0"/>
              <a:t>The Health Benefits Program will also be available to children and step-children of same sex married couples.</a:t>
            </a:r>
          </a:p>
          <a:p>
            <a:r>
              <a:rPr lang="en-US" dirty="0" smtClean="0"/>
              <a:t>Federal pensions: if make an election for survivorship then will have deduction in monthly annuity</a:t>
            </a:r>
          </a:p>
          <a:p>
            <a:r>
              <a:rPr lang="en-US" dirty="0" smtClean="0"/>
              <a:t>Family Medical Leave Act</a:t>
            </a:r>
            <a:endParaRPr lang="en-US" dirty="0"/>
          </a:p>
        </p:txBody>
      </p:sp>
    </p:spTree>
    <p:extLst>
      <p:ext uri="{BB962C8B-B14F-4D97-AF65-F5344CB8AC3E}">
        <p14:creationId xmlns:p14="http://schemas.microsoft.com/office/powerpoint/2010/main" xmlns="" val="1629614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Military Benefits</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Same sex married couples, even those living in a state that doesn’t allow same sex marriage are entitled to spousal military benefits.  Those benefits include:</a:t>
            </a:r>
          </a:p>
          <a:p>
            <a:r>
              <a:rPr lang="en-US" dirty="0" smtClean="0"/>
              <a:t>Military retirement and survivor benefits</a:t>
            </a:r>
          </a:p>
          <a:p>
            <a:r>
              <a:rPr lang="en-US" dirty="0" smtClean="0"/>
              <a:t>TRICARE medical plan</a:t>
            </a:r>
          </a:p>
          <a:p>
            <a:r>
              <a:rPr lang="en-US" dirty="0" smtClean="0"/>
              <a:t>Military family leave</a:t>
            </a:r>
          </a:p>
          <a:p>
            <a:r>
              <a:rPr lang="en-US" dirty="0" smtClean="0"/>
              <a:t>Command-sponsored visa</a:t>
            </a:r>
          </a:p>
          <a:p>
            <a:r>
              <a:rPr lang="en-US" dirty="0" smtClean="0"/>
              <a:t>Dependent rate housing allowance</a:t>
            </a:r>
          </a:p>
          <a:p>
            <a:r>
              <a:rPr lang="en-US" dirty="0" smtClean="0"/>
              <a:t>GI Bill</a:t>
            </a:r>
            <a:endParaRPr lang="en-US" dirty="0"/>
          </a:p>
        </p:txBody>
      </p:sp>
    </p:spTree>
    <p:extLst>
      <p:ext uri="{BB962C8B-B14F-4D97-AF65-F5344CB8AC3E}">
        <p14:creationId xmlns:p14="http://schemas.microsoft.com/office/powerpoint/2010/main" xmlns="" val="371278987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1660</TotalTime>
  <Words>1312</Words>
  <Application>Microsoft Office PowerPoint</Application>
  <PresentationFormat>On-screen Show (4:3)</PresentationFormat>
  <Paragraphs>93</Paragraphs>
  <Slides>20</Slides>
  <Notes>1</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Civic</vt:lpstr>
      <vt:lpstr>United States v. Windsor </vt:lpstr>
      <vt:lpstr>Overview of U.S. v. Windsor</vt:lpstr>
      <vt:lpstr>Outcome of U.S. v. Windsor</vt:lpstr>
      <vt:lpstr>What Does U.S. v. Windsor mean for the LGBT Community?</vt:lpstr>
      <vt:lpstr>What States Allow Same-Sex Marriage?</vt:lpstr>
      <vt:lpstr>Requirements for Louisiana LGBT couples to receive federal benefits</vt:lpstr>
      <vt:lpstr>What Federal Benefits Are Available to Louisiana LGBT Couples?</vt:lpstr>
      <vt:lpstr>Federal Employees</vt:lpstr>
      <vt:lpstr>Military Benefits</vt:lpstr>
      <vt:lpstr>IRS Revenue Ruling 2013-17</vt:lpstr>
      <vt:lpstr>The Brave New World of Federal Tax Returns</vt:lpstr>
      <vt:lpstr>To Amend or Not to Amend?</vt:lpstr>
      <vt:lpstr>Louisiana State Income Tax Returns: Lawsuit Fodder and the Stuff of Nightmares for CPAs</vt:lpstr>
      <vt:lpstr>Federal Benefits that Aren’t Available to Louisiana LGBT </vt:lpstr>
      <vt:lpstr>Disadvantages of Living in Louisiana for LGBT couples </vt:lpstr>
      <vt:lpstr>Louisiana’s National Guard</vt:lpstr>
      <vt:lpstr>Retirement Plans</vt:lpstr>
      <vt:lpstr>Retirement Plan Benefits to Consider</vt:lpstr>
      <vt:lpstr>Pending Louisiana Lawsuit</vt:lpstr>
      <vt:lpstr>The Future of Same Sex Marriage Litigation</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 v. Windsor</dc:title>
  <dc:creator>Laura Fine</dc:creator>
  <cp:lastModifiedBy>Leila Schumacher</cp:lastModifiedBy>
  <cp:revision>44</cp:revision>
  <dcterms:created xsi:type="dcterms:W3CDTF">2013-10-01T14:35:33Z</dcterms:created>
  <dcterms:modified xsi:type="dcterms:W3CDTF">2013-11-15T22:13:09Z</dcterms:modified>
</cp:coreProperties>
</file>