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409" r:id="rId1"/>
  </p:sldMasterIdLst>
  <p:notesMasterIdLst>
    <p:notesMasterId r:id="rId32"/>
  </p:notesMasterIdLst>
  <p:handoutMasterIdLst>
    <p:handoutMasterId r:id="rId33"/>
  </p:handoutMasterIdLst>
  <p:sldIdLst>
    <p:sldId id="331" r:id="rId2"/>
    <p:sldId id="341" r:id="rId3"/>
    <p:sldId id="378" r:id="rId4"/>
    <p:sldId id="332" r:id="rId5"/>
    <p:sldId id="346" r:id="rId6"/>
    <p:sldId id="344" r:id="rId7"/>
    <p:sldId id="347" r:id="rId8"/>
    <p:sldId id="349" r:id="rId9"/>
    <p:sldId id="350" r:id="rId10"/>
    <p:sldId id="351" r:id="rId11"/>
    <p:sldId id="376" r:id="rId12"/>
    <p:sldId id="377"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Lst>
  <p:sldSz cx="10077450" cy="7583488"/>
  <p:notesSz cx="6797675" cy="9928225"/>
  <p:custDataLst>
    <p:tags r:id="rId34"/>
  </p:custDataLst>
  <p:defaultTextStyle>
    <a:defPPr>
      <a:defRPr lang="en-US"/>
    </a:defPPr>
    <a:lvl1pPr algn="l" defTabSz="1008063" rtl="0" fontAlgn="base">
      <a:spcBef>
        <a:spcPct val="0"/>
      </a:spcBef>
      <a:spcAft>
        <a:spcPct val="0"/>
      </a:spcAft>
      <a:defRPr sz="2000" kern="1200">
        <a:solidFill>
          <a:schemeClr val="tx1"/>
        </a:solidFill>
        <a:latin typeface="Arial" charset="0"/>
        <a:ea typeface="+mn-ea"/>
        <a:cs typeface="Arial" charset="0"/>
      </a:defRPr>
    </a:lvl1pPr>
    <a:lvl2pPr marL="503238" indent="-46038" algn="l" defTabSz="1008063" rtl="0" fontAlgn="base">
      <a:spcBef>
        <a:spcPct val="0"/>
      </a:spcBef>
      <a:spcAft>
        <a:spcPct val="0"/>
      </a:spcAft>
      <a:defRPr sz="2000" kern="1200">
        <a:solidFill>
          <a:schemeClr val="tx1"/>
        </a:solidFill>
        <a:latin typeface="Arial" charset="0"/>
        <a:ea typeface="+mn-ea"/>
        <a:cs typeface="Arial" charset="0"/>
      </a:defRPr>
    </a:lvl2pPr>
    <a:lvl3pPr marL="1008063" indent="-93663" algn="l" defTabSz="1008063" rtl="0" fontAlgn="base">
      <a:spcBef>
        <a:spcPct val="0"/>
      </a:spcBef>
      <a:spcAft>
        <a:spcPct val="0"/>
      </a:spcAft>
      <a:defRPr sz="2000" kern="1200">
        <a:solidFill>
          <a:schemeClr val="tx1"/>
        </a:solidFill>
        <a:latin typeface="Arial" charset="0"/>
        <a:ea typeface="+mn-ea"/>
        <a:cs typeface="Arial" charset="0"/>
      </a:defRPr>
    </a:lvl3pPr>
    <a:lvl4pPr marL="1512888" indent="-141288" algn="l" defTabSz="1008063" rtl="0" fontAlgn="base">
      <a:spcBef>
        <a:spcPct val="0"/>
      </a:spcBef>
      <a:spcAft>
        <a:spcPct val="0"/>
      </a:spcAft>
      <a:defRPr sz="2000" kern="1200">
        <a:solidFill>
          <a:schemeClr val="tx1"/>
        </a:solidFill>
        <a:latin typeface="Arial" charset="0"/>
        <a:ea typeface="+mn-ea"/>
        <a:cs typeface="Arial" charset="0"/>
      </a:defRPr>
    </a:lvl4pPr>
    <a:lvl5pPr marL="2017713" indent="-188913" algn="l" defTabSz="1008063"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3" pos="339">
          <p15:clr>
            <a:srgbClr val="A4A3A4"/>
          </p15:clr>
        </p15:guide>
        <p15:guide id="5" pos="6010">
          <p15:clr>
            <a:srgbClr val="A4A3A4"/>
          </p15:clr>
        </p15:guide>
        <p15:guide id="11" orient="horz" pos="1045" userDrawn="1">
          <p15:clr>
            <a:srgbClr val="A4A3A4"/>
          </p15:clr>
        </p15:guide>
        <p15:guide id="12" orient="horz" pos="4144" userDrawn="1">
          <p15:clr>
            <a:srgbClr val="A4A3A4"/>
          </p15:clr>
        </p15:guide>
        <p15:guide id="13" orient="horz" pos="996">
          <p15:clr>
            <a:srgbClr val="A4A3A4"/>
          </p15:clr>
        </p15:guide>
      </p15:sldGuideLst>
    </p:ext>
    <p:ext uri="{2D200454-40CA-4A62-9FC3-DE9A4176ACB9}">
      <p15:notesGuideLst xmlns:p15="http://schemas.microsoft.com/office/powerpoint/2012/main" xmlns="">
        <p15:guide id="1" orient="horz" pos="126" userDrawn="1">
          <p15:clr>
            <a:srgbClr val="A4A3A4"/>
          </p15:clr>
        </p15:guide>
        <p15:guide id="2" pos="190" userDrawn="1">
          <p15:clr>
            <a:srgbClr val="A4A3A4"/>
          </p15:clr>
        </p15:guide>
        <p15:guide id="3" pos="409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Pressley" initials="MP" lastIdx="33" clrIdx="0">
    <p:extLst>
      <p:ext uri="{19B8F6BF-5375-455C-9EA6-DF929625EA0E}">
        <p15:presenceInfo xmlns:p15="http://schemas.microsoft.com/office/powerpoint/2012/main" xmlns="" userId="S-1-5-21-1606980848-1965331169-1417001333-72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996A0"/>
    <a:srgbClr val="DD5CA3"/>
    <a:srgbClr val="E4A441"/>
    <a:srgbClr val="A077B9"/>
    <a:srgbClr val="2FA8DD"/>
    <a:srgbClr val="A7B0B6"/>
    <a:srgbClr val="2A4661"/>
    <a:srgbClr val="D71F85"/>
    <a:srgbClr val="57068C"/>
    <a:srgbClr val="00224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93" autoAdjust="0"/>
    <p:restoredTop sz="96433" autoAdjust="0"/>
  </p:normalViewPr>
  <p:slideViewPr>
    <p:cSldViewPr snapToObjects="1" showGuides="1">
      <p:cViewPr varScale="1">
        <p:scale>
          <a:sx n="98" d="100"/>
          <a:sy n="98" d="100"/>
        </p:scale>
        <p:origin x="-480" y="-102"/>
      </p:cViewPr>
      <p:guideLst>
        <p:guide orient="horz" pos="1045"/>
        <p:guide orient="horz" pos="4144"/>
        <p:guide orient="horz" pos="996"/>
        <p:guide pos="339"/>
        <p:guide pos="601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78" d="100"/>
          <a:sy n="78" d="100"/>
        </p:scale>
        <p:origin x="-4008" y="-108"/>
      </p:cViewPr>
      <p:guideLst>
        <p:guide orient="horz" pos="126"/>
        <p:guide pos="190"/>
        <p:guide pos="409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8487199389710429E-2"/>
          <c:y val="3.7113217990608391E-2"/>
          <c:w val="0.91975523511796797"/>
          <c:h val="0.87173478315210595"/>
        </c:manualLayout>
      </c:layout>
      <c:barChart>
        <c:barDir val="col"/>
        <c:grouping val="stacked"/>
        <c:ser>
          <c:idx val="0"/>
          <c:order val="0"/>
          <c:tx>
            <c:strRef>
              <c:f>Sheet1!$A$1</c:f>
              <c:strCache>
                <c:ptCount val="1"/>
                <c:pt idx="0">
                  <c:v>$1 Million-$10 Million</c:v>
                </c:pt>
              </c:strCache>
            </c:strRef>
          </c:tx>
          <c:spPr>
            <a:solidFill>
              <a:schemeClr val="accent1"/>
            </a:solidFill>
            <a:ln>
              <a:noFill/>
            </a:ln>
            <a:effectLst/>
          </c:spPr>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layout/>
                <c15:showLeaderLines val="0"/>
              </c:ext>
            </c:extLst>
          </c:dLbls>
          <c:cat>
            <c:strRef>
              <c:f>Sheet1!$A$1:$C$1</c:f>
              <c:strCache>
                <c:ptCount val="3"/>
                <c:pt idx="0">
                  <c:v>$1 Million-$10 Million</c:v>
                </c:pt>
                <c:pt idx="1">
                  <c:v>$10 Million-$50 Million</c:v>
                </c:pt>
                <c:pt idx="2">
                  <c:v>&gt; $50 Million</c:v>
                </c:pt>
              </c:strCache>
            </c:strRef>
          </c:cat>
          <c:val>
            <c:numRef>
              <c:f>Sheet1!$A$2:$C$2</c:f>
              <c:numCache>
                <c:formatCode>0.00%</c:formatCode>
                <c:ptCount val="3"/>
                <c:pt idx="0">
                  <c:v>0.49400000000000038</c:v>
                </c:pt>
                <c:pt idx="1">
                  <c:v>0.76700000000000101</c:v>
                </c:pt>
                <c:pt idx="2">
                  <c:v>0.88600000000000101</c:v>
                </c:pt>
              </c:numCache>
            </c:numRef>
          </c:val>
          <c:extLst xmlns:c16r2="http://schemas.microsoft.com/office/drawing/2015/06/chart">
            <c:ext xmlns:c16="http://schemas.microsoft.com/office/drawing/2014/chart" uri="{C3380CC4-5D6E-409C-BE32-E72D297353CC}">
              <c16:uniqueId val="{00000000-D545-465E-A841-2CB610EE7A44}"/>
            </c:ext>
          </c:extLst>
        </c:ser>
        <c:ser>
          <c:idx val="1"/>
          <c:order val="1"/>
          <c:tx>
            <c:strRef>
              <c:f>Sheet1!$B$1</c:f>
              <c:strCache>
                <c:ptCount val="1"/>
                <c:pt idx="0">
                  <c:v>$10 Million-$50 Million</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Sheet1!$A$1:$C$1</c:f>
              <c:strCache>
                <c:ptCount val="3"/>
                <c:pt idx="0">
                  <c:v>$1 Million-$10 Million</c:v>
                </c:pt>
                <c:pt idx="1">
                  <c:v>$10 Million-$50 Million</c:v>
                </c:pt>
                <c:pt idx="2">
                  <c:v>&gt; $50 Million</c:v>
                </c:pt>
              </c:strCache>
            </c:strRef>
          </c:cat>
          <c:val>
            <c:numRef>
              <c:f>Sheet1!$B$3:$D$3</c:f>
              <c:numCache>
                <c:formatCode>General</c:formatCode>
                <c:ptCount val="3"/>
              </c:numCache>
            </c:numRef>
          </c:val>
          <c:extLst xmlns:c16r2="http://schemas.microsoft.com/office/drawing/2015/06/chart">
            <c:ext xmlns:c16="http://schemas.microsoft.com/office/drawing/2014/chart" uri="{C3380CC4-5D6E-409C-BE32-E72D297353CC}">
              <c16:uniqueId val="{00000001-D545-465E-A841-2CB610EE7A44}"/>
            </c:ext>
          </c:extLst>
        </c:ser>
        <c:ser>
          <c:idx val="2"/>
          <c:order val="2"/>
          <c:tx>
            <c:strRef>
              <c:f>Sheet1!$C$1</c:f>
              <c:strCache>
                <c:ptCount val="1"/>
                <c:pt idx="0">
                  <c:v>&gt; $50 Million</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Sheet1!$A$1:$C$1</c:f>
              <c:strCache>
                <c:ptCount val="3"/>
                <c:pt idx="0">
                  <c:v>$1 Million-$10 Million</c:v>
                </c:pt>
                <c:pt idx="1">
                  <c:v>$10 Million-$50 Million</c:v>
                </c:pt>
                <c:pt idx="2">
                  <c:v>&gt; $50 Million</c:v>
                </c:pt>
              </c:strCache>
            </c:strRef>
          </c:cat>
          <c:val>
            <c:numRef>
              <c:f>Sheet1!$B$4:$D$4</c:f>
              <c:numCache>
                <c:formatCode>General</c:formatCode>
                <c:ptCount val="3"/>
              </c:numCache>
            </c:numRef>
          </c:val>
          <c:extLst xmlns:c16r2="http://schemas.microsoft.com/office/drawing/2015/06/chart">
            <c:ext xmlns:c16="http://schemas.microsoft.com/office/drawing/2014/chart" uri="{C3380CC4-5D6E-409C-BE32-E72D297353CC}">
              <c16:uniqueId val="{00000002-D545-465E-A841-2CB610EE7A44}"/>
            </c:ext>
          </c:extLst>
        </c:ser>
        <c:dLbls>
          <c:showVal val="1"/>
        </c:dLbls>
        <c:gapWidth val="60"/>
        <c:overlap val="100"/>
        <c:axId val="197430656"/>
        <c:axId val="197444736"/>
      </c:barChart>
      <c:catAx>
        <c:axId val="197430656"/>
        <c:scaling>
          <c:orientation val="minMax"/>
        </c:scaling>
        <c:axPos val="b"/>
        <c:numFmt formatCode="General" sourceLinked="1"/>
        <c:maj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7444736"/>
        <c:crosses val="autoZero"/>
        <c:auto val="1"/>
        <c:lblAlgn val="ctr"/>
        <c:lblOffset val="100"/>
      </c:catAx>
      <c:valAx>
        <c:axId val="197444736"/>
        <c:scaling>
          <c:orientation val="minMax"/>
        </c:scaling>
        <c:axPos val="l"/>
        <c:majorGridlines>
          <c:spPr>
            <a:ln w="6350" cap="flat" cmpd="sng" algn="ctr">
              <a:solidFill>
                <a:srgbClr val="B8C0C6"/>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7430656"/>
        <c:crosses val="autoZero"/>
        <c:crossBetween val="between"/>
      </c:valAx>
      <c:spPr>
        <a:noFill/>
        <a:ln>
          <a:noFill/>
        </a:ln>
        <a:effectLst/>
      </c:spPr>
    </c:plotArea>
    <c:plotVisOnly val="1"/>
    <c:dispBlanksAs val="gap"/>
  </c:chart>
  <c:spPr>
    <a:noFill/>
    <a:ln>
      <a:noFill/>
    </a:ln>
    <a:effectLst/>
  </c:spPr>
  <c:txPr>
    <a:bodyPr/>
    <a:lstStyle/>
    <a:p>
      <a:pPr>
        <a:defRPr sz="1200">
          <a:solidFill>
            <a:schemeClr val="tx1"/>
          </a:solidFill>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oliennummernplatzhalter 6"/>
          <p:cNvSpPr>
            <a:spLocks noGrp="1"/>
          </p:cNvSpPr>
          <p:nvPr>
            <p:ph type="sldNum" sz="quarter" idx="3"/>
          </p:nvPr>
        </p:nvSpPr>
        <p:spPr>
          <a:xfrm>
            <a:off x="291618" y="482441"/>
            <a:ext cx="504236" cy="138810"/>
          </a:xfrm>
          <a:prstGeom prst="rect">
            <a:avLst/>
          </a:prstGeom>
        </p:spPr>
        <p:txBody>
          <a:bodyPr vert="horz" lIns="0" tIns="0" rIns="0" bIns="0" rtlCol="0" anchor="b">
            <a:spAutoFit/>
          </a:bodyPr>
          <a:lstStyle>
            <a:lvl1pPr algn="l">
              <a:defRPr sz="900">
                <a:solidFill>
                  <a:schemeClr val="bg1"/>
                </a:solidFill>
              </a:defRPr>
            </a:lvl1pPr>
          </a:lstStyle>
          <a:p>
            <a:fld id="{6143C426-1A6B-4A48-BA36-7E6A716747FB}" type="slidenum">
              <a:rPr lang="de-DE" smtClean="0"/>
              <a:pPr/>
              <a:t>‹#›</a:t>
            </a:fld>
            <a:endParaRPr lang="de-DE" dirty="0"/>
          </a:p>
        </p:txBody>
      </p:sp>
      <p:sp>
        <p:nvSpPr>
          <p:cNvPr id="7" name="TextBox 8"/>
          <p:cNvSpPr txBox="1"/>
          <p:nvPr/>
        </p:nvSpPr>
        <p:spPr bwMode="gray">
          <a:xfrm>
            <a:off x="291618" y="128752"/>
            <a:ext cx="1210315" cy="317697"/>
          </a:xfrm>
          <a:prstGeom prst="rect">
            <a:avLst/>
          </a:prstGeom>
          <a:noFill/>
        </p:spPr>
        <p:txBody>
          <a:bodyPr wrap="none" lIns="0" tIns="39659" rIns="0" bIns="0">
            <a:spAutoFit/>
          </a:bodyPr>
          <a:lstStyle/>
          <a:p>
            <a:pPr algn="l">
              <a:defRPr/>
            </a:pPr>
            <a:r>
              <a:rPr lang="en-GB" sz="900" dirty="0">
                <a:solidFill>
                  <a:schemeClr val="accent3"/>
                </a:solidFill>
              </a:rPr>
              <a:t>Deutsche Asset</a:t>
            </a:r>
          </a:p>
          <a:p>
            <a:pPr algn="l">
              <a:defRPr/>
            </a:pPr>
            <a:r>
              <a:rPr lang="en-GB" sz="900" dirty="0">
                <a:solidFill>
                  <a:schemeClr val="accent3"/>
                </a:solidFill>
              </a:rPr>
              <a:t>&amp; Wealth Management</a:t>
            </a:r>
          </a:p>
        </p:txBody>
      </p:sp>
      <p:pic>
        <p:nvPicPr>
          <p:cNvPr id="8" name="Picture 1"/>
          <p:cNvPicPr>
            <a:picLocks noChangeAspect="1" noChangeArrowheads="1"/>
          </p:cNvPicPr>
          <p:nvPr/>
        </p:nvPicPr>
        <p:blipFill>
          <a:blip r:embed="rId2" cstate="print"/>
          <a:srcRect/>
          <a:stretch>
            <a:fillRect/>
          </a:stretch>
        </p:blipFill>
        <p:spPr bwMode="auto">
          <a:xfrm>
            <a:off x="6093137" y="200922"/>
            <a:ext cx="396613" cy="397317"/>
          </a:xfrm>
          <a:prstGeom prst="rect">
            <a:avLst/>
          </a:prstGeom>
          <a:noFill/>
          <a:ln w="9525">
            <a:noFill/>
            <a:miter lim="800000"/>
            <a:headEnd/>
            <a:tailEnd/>
          </a:ln>
          <a:effectLst/>
        </p:spPr>
      </p:pic>
    </p:spTree>
    <p:extLst>
      <p:ext uri="{BB962C8B-B14F-4D97-AF65-F5344CB8AC3E}">
        <p14:creationId xmlns:p14="http://schemas.microsoft.com/office/powerpoint/2010/main" xmlns="" val="1215052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925513" y="819150"/>
            <a:ext cx="4946650" cy="3722688"/>
          </a:xfrm>
          <a:prstGeom prst="rect">
            <a:avLst/>
          </a:prstGeom>
          <a:noFill/>
          <a:ln w="12700">
            <a:solidFill>
              <a:prstClr val="black"/>
            </a:solidFill>
          </a:ln>
        </p:spPr>
        <p:txBody>
          <a:bodyPr vert="horz" lIns="91577" tIns="45789" rIns="91577" bIns="45789" rtlCol="0" anchor="ctr"/>
          <a:lstStyle/>
          <a:p>
            <a:endParaRPr lang="de-DE" dirty="0"/>
          </a:p>
        </p:txBody>
      </p:sp>
      <p:sp>
        <p:nvSpPr>
          <p:cNvPr id="5" name="Notizenplatzhalter 4"/>
          <p:cNvSpPr>
            <a:spLocks noGrp="1"/>
          </p:cNvSpPr>
          <p:nvPr>
            <p:ph type="body" sz="quarter" idx="3"/>
          </p:nvPr>
        </p:nvSpPr>
        <p:spPr>
          <a:xfrm>
            <a:off x="679768" y="4790500"/>
            <a:ext cx="5438140" cy="4467701"/>
          </a:xfrm>
          <a:prstGeom prst="rect">
            <a:avLst/>
          </a:prstGeom>
        </p:spPr>
        <p:txBody>
          <a:bodyPr vert="horz" lIns="91577" tIns="45789" rIns="91577" bIns="457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 level</a:t>
            </a:r>
            <a:endParaRPr lang="en-US" noProof="0"/>
          </a:p>
        </p:txBody>
      </p:sp>
      <p:sp>
        <p:nvSpPr>
          <p:cNvPr id="7" name="Foliennummernplatzhalter 6"/>
          <p:cNvSpPr>
            <a:spLocks noGrp="1"/>
          </p:cNvSpPr>
          <p:nvPr>
            <p:ph type="sldNum" sz="quarter" idx="5"/>
          </p:nvPr>
        </p:nvSpPr>
        <p:spPr>
          <a:xfrm>
            <a:off x="291618" y="482441"/>
            <a:ext cx="504236" cy="138810"/>
          </a:xfrm>
          <a:prstGeom prst="rect">
            <a:avLst/>
          </a:prstGeom>
        </p:spPr>
        <p:txBody>
          <a:bodyPr vert="horz" lIns="0" tIns="0" rIns="0" bIns="0" rtlCol="0" anchor="b">
            <a:spAutoFit/>
          </a:bodyPr>
          <a:lstStyle>
            <a:lvl1pPr algn="l">
              <a:defRPr sz="900">
                <a:solidFill>
                  <a:schemeClr val="bg1"/>
                </a:solidFill>
              </a:defRPr>
            </a:lvl1pPr>
          </a:lstStyle>
          <a:p>
            <a:fld id="{6143C426-1A6B-4A48-BA36-7E6A716747FB}" type="slidenum">
              <a:rPr lang="en-US" smtClean="0"/>
              <a:pPr/>
              <a:t>‹#›</a:t>
            </a:fld>
            <a:endParaRPr lang="en-US" dirty="0"/>
          </a:p>
        </p:txBody>
      </p:sp>
      <p:sp>
        <p:nvSpPr>
          <p:cNvPr id="8" name="TextBox 8"/>
          <p:cNvSpPr txBox="1"/>
          <p:nvPr/>
        </p:nvSpPr>
        <p:spPr bwMode="gray">
          <a:xfrm>
            <a:off x="291618" y="128752"/>
            <a:ext cx="1210315" cy="317697"/>
          </a:xfrm>
          <a:prstGeom prst="rect">
            <a:avLst/>
          </a:prstGeom>
          <a:noFill/>
        </p:spPr>
        <p:txBody>
          <a:bodyPr wrap="none" lIns="0" tIns="39659" rIns="0" bIns="0">
            <a:spAutoFit/>
          </a:bodyPr>
          <a:lstStyle/>
          <a:p>
            <a:pPr algn="l">
              <a:defRPr/>
            </a:pPr>
            <a:r>
              <a:rPr lang="en-US" sz="900" kern="1200" noProof="0" smtClean="0">
                <a:solidFill>
                  <a:schemeClr val="accent3"/>
                </a:solidFill>
                <a:latin typeface="Arial" charset="0"/>
                <a:ea typeface="+mn-ea"/>
                <a:cs typeface="Arial" charset="0"/>
              </a:rPr>
              <a:t>Deutsche Asset</a:t>
            </a:r>
          </a:p>
          <a:p>
            <a:pPr algn="l">
              <a:defRPr/>
            </a:pPr>
            <a:r>
              <a:rPr lang="en-US" sz="900" kern="1200" noProof="0" smtClean="0">
                <a:solidFill>
                  <a:schemeClr val="accent3"/>
                </a:solidFill>
                <a:latin typeface="Arial" charset="0"/>
                <a:ea typeface="+mn-ea"/>
                <a:cs typeface="Arial" charset="0"/>
              </a:rPr>
              <a:t>&amp; Wealth Management</a:t>
            </a:r>
            <a:endParaRPr lang="en-US" sz="900" kern="1200" noProof="0" dirty="0">
              <a:solidFill>
                <a:schemeClr val="accent3"/>
              </a:solidFill>
              <a:latin typeface="Arial" charset="0"/>
              <a:ea typeface="+mn-ea"/>
              <a:cs typeface="Arial" charset="0"/>
            </a:endParaRPr>
          </a:p>
        </p:txBody>
      </p:sp>
      <p:pic>
        <p:nvPicPr>
          <p:cNvPr id="9" name="Picture 1"/>
          <p:cNvPicPr>
            <a:picLocks noChangeAspect="1" noChangeArrowheads="1"/>
          </p:cNvPicPr>
          <p:nvPr/>
        </p:nvPicPr>
        <p:blipFill>
          <a:blip r:embed="rId2" cstate="print"/>
          <a:srcRect/>
          <a:stretch>
            <a:fillRect/>
          </a:stretch>
        </p:blipFill>
        <p:spPr bwMode="auto">
          <a:xfrm>
            <a:off x="6093137" y="200922"/>
            <a:ext cx="396613" cy="397317"/>
          </a:xfrm>
          <a:prstGeom prst="rect">
            <a:avLst/>
          </a:prstGeom>
          <a:noFill/>
          <a:ln w="9525">
            <a:noFill/>
            <a:miter lim="800000"/>
            <a:headEnd/>
            <a:tailEnd/>
          </a:ln>
          <a:effectLst/>
        </p:spPr>
      </p:pic>
    </p:spTree>
    <p:extLst>
      <p:ext uri="{BB962C8B-B14F-4D97-AF65-F5344CB8AC3E}">
        <p14:creationId xmlns:p14="http://schemas.microsoft.com/office/powerpoint/2010/main" xmlns="" val="16619224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defRPr sz="1200" kern="1200">
        <a:solidFill>
          <a:srgbClr val="0055AA"/>
        </a:solidFill>
        <a:latin typeface="+mn-lt"/>
        <a:ea typeface="+mn-ea"/>
        <a:cs typeface="+mn-cs"/>
      </a:defRPr>
    </a:lvl1pPr>
    <a:lvl2pPr marL="4763" indent="0" algn="l" defTabSz="914400" rtl="0" eaLnBrk="1" latinLnBrk="0" hangingPunct="1">
      <a:spcBef>
        <a:spcPts val="1000"/>
      </a:spcBef>
      <a:buClr>
        <a:schemeClr val="bg2"/>
      </a:buClr>
      <a:buFont typeface="Arial" pitchFamily="34" charset="0"/>
      <a:buNone/>
      <a:defRPr sz="1200" kern="1200">
        <a:solidFill>
          <a:schemeClr val="bg1"/>
        </a:solidFill>
        <a:latin typeface="+mn-lt"/>
        <a:ea typeface="+mn-ea"/>
        <a:cs typeface="+mn-cs"/>
      </a:defRPr>
    </a:lvl2pPr>
    <a:lvl3pPr marL="263525" indent="-263525" algn="l" defTabSz="914400" rtl="0" eaLnBrk="1" latinLnBrk="0" hangingPunct="1">
      <a:spcBef>
        <a:spcPts val="800"/>
      </a:spcBef>
      <a:buClr>
        <a:schemeClr val="bg1"/>
      </a:buClr>
      <a:buFont typeface="Arial" pitchFamily="34" charset="0"/>
      <a:buChar char="—"/>
      <a:defRPr sz="1200" kern="1200">
        <a:solidFill>
          <a:schemeClr val="bg1"/>
        </a:solidFill>
        <a:latin typeface="+mn-lt"/>
        <a:ea typeface="+mn-ea"/>
        <a:cs typeface="+mn-cs"/>
      </a:defRPr>
    </a:lvl3pPr>
    <a:lvl4pPr marL="538163" indent="-280988" algn="l" defTabSz="914400" rtl="0" eaLnBrk="1" latinLnBrk="0" hangingPunct="1">
      <a:spcBef>
        <a:spcPts val="400"/>
      </a:spcBef>
      <a:buClr>
        <a:schemeClr val="bg1"/>
      </a:buClr>
      <a:buFont typeface="Arial" pitchFamily="34" charset="0"/>
      <a:buChar char="—"/>
      <a:defRPr sz="1200" kern="1200">
        <a:solidFill>
          <a:schemeClr val="bg1"/>
        </a:solidFill>
        <a:latin typeface="+mn-lt"/>
        <a:ea typeface="+mn-ea"/>
        <a:cs typeface="+mn-cs"/>
      </a:defRPr>
    </a:lvl4pPr>
    <a:lvl5pPr marL="801688" indent="-263525" algn="l" defTabSz="914400" rtl="0" eaLnBrk="1" latinLnBrk="0" hangingPunct="1">
      <a:spcBef>
        <a:spcPts val="400"/>
      </a:spcBef>
      <a:buClr>
        <a:schemeClr val="bg1"/>
      </a:buClr>
      <a:buFont typeface="Arial" pitchFamily="34" charset="0"/>
      <a:buChar char="—"/>
      <a:defRPr sz="1200" kern="1200">
        <a:solidFill>
          <a:schemeClr val="bg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14</a:t>
            </a:fld>
            <a:endParaRPr lang="en-US" dirty="0"/>
          </a:p>
        </p:txBody>
      </p:sp>
    </p:spTree>
    <p:extLst>
      <p:ext uri="{BB962C8B-B14F-4D97-AF65-F5344CB8AC3E}">
        <p14:creationId xmlns:p14="http://schemas.microsoft.com/office/powerpoint/2010/main" xmlns="" val="382946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18</a:t>
            </a:fld>
            <a:endParaRPr lang="en-US" dirty="0"/>
          </a:p>
        </p:txBody>
      </p:sp>
    </p:spTree>
    <p:extLst>
      <p:ext uri="{BB962C8B-B14F-4D97-AF65-F5344CB8AC3E}">
        <p14:creationId xmlns:p14="http://schemas.microsoft.com/office/powerpoint/2010/main" xmlns="" val="375410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19</a:t>
            </a:fld>
            <a:endParaRPr lang="en-US" dirty="0"/>
          </a:p>
        </p:txBody>
      </p:sp>
    </p:spTree>
    <p:extLst>
      <p:ext uri="{BB962C8B-B14F-4D97-AF65-F5344CB8AC3E}">
        <p14:creationId xmlns:p14="http://schemas.microsoft.com/office/powerpoint/2010/main" xmlns="" val="328819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20</a:t>
            </a:fld>
            <a:endParaRPr lang="en-US" dirty="0"/>
          </a:p>
        </p:txBody>
      </p:sp>
    </p:spTree>
    <p:extLst>
      <p:ext uri="{BB962C8B-B14F-4D97-AF65-F5344CB8AC3E}">
        <p14:creationId xmlns:p14="http://schemas.microsoft.com/office/powerpoint/2010/main" xmlns="" val="4679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21</a:t>
            </a:fld>
            <a:endParaRPr lang="en-US" dirty="0"/>
          </a:p>
        </p:txBody>
      </p:sp>
    </p:spTree>
    <p:extLst>
      <p:ext uri="{BB962C8B-B14F-4D97-AF65-F5344CB8AC3E}">
        <p14:creationId xmlns:p14="http://schemas.microsoft.com/office/powerpoint/2010/main" xmlns="" val="3584242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22</a:t>
            </a:fld>
            <a:endParaRPr lang="en-US" dirty="0"/>
          </a:p>
        </p:txBody>
      </p:sp>
    </p:spTree>
    <p:extLst>
      <p:ext uri="{BB962C8B-B14F-4D97-AF65-F5344CB8AC3E}">
        <p14:creationId xmlns:p14="http://schemas.microsoft.com/office/powerpoint/2010/main" xmlns="" val="38844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24</a:t>
            </a:fld>
            <a:endParaRPr lang="en-US" dirty="0"/>
          </a:p>
        </p:txBody>
      </p:sp>
    </p:spTree>
    <p:extLst>
      <p:ext uri="{BB962C8B-B14F-4D97-AF65-F5344CB8AC3E}">
        <p14:creationId xmlns:p14="http://schemas.microsoft.com/office/powerpoint/2010/main" xmlns="" val="1165443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25</a:t>
            </a:fld>
            <a:endParaRPr lang="en-US" dirty="0"/>
          </a:p>
        </p:txBody>
      </p:sp>
    </p:spTree>
    <p:extLst>
      <p:ext uri="{BB962C8B-B14F-4D97-AF65-F5344CB8AC3E}">
        <p14:creationId xmlns:p14="http://schemas.microsoft.com/office/powerpoint/2010/main" xmlns="" val="1173888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26</a:t>
            </a:fld>
            <a:endParaRPr lang="en-US" dirty="0"/>
          </a:p>
        </p:txBody>
      </p:sp>
    </p:spTree>
    <p:extLst>
      <p:ext uri="{BB962C8B-B14F-4D97-AF65-F5344CB8AC3E}">
        <p14:creationId xmlns:p14="http://schemas.microsoft.com/office/powerpoint/2010/main" xmlns="" val="328906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1</a:t>
            </a:fld>
            <a:endParaRPr lang="en-US" dirty="0"/>
          </a:p>
        </p:txBody>
      </p:sp>
    </p:spTree>
    <p:extLst>
      <p:ext uri="{BB962C8B-B14F-4D97-AF65-F5344CB8AC3E}">
        <p14:creationId xmlns:p14="http://schemas.microsoft.com/office/powerpoint/2010/main" xmlns="" val="2111003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27</a:t>
            </a:fld>
            <a:endParaRPr lang="en-US" dirty="0"/>
          </a:p>
        </p:txBody>
      </p:sp>
    </p:spTree>
    <p:extLst>
      <p:ext uri="{BB962C8B-B14F-4D97-AF65-F5344CB8AC3E}">
        <p14:creationId xmlns:p14="http://schemas.microsoft.com/office/powerpoint/2010/main" xmlns="" val="1089201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28</a:t>
            </a:fld>
            <a:endParaRPr lang="en-US" dirty="0"/>
          </a:p>
        </p:txBody>
      </p:sp>
    </p:spTree>
    <p:extLst>
      <p:ext uri="{BB962C8B-B14F-4D97-AF65-F5344CB8AC3E}">
        <p14:creationId xmlns:p14="http://schemas.microsoft.com/office/powerpoint/2010/main" xmlns="" val="1149230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29</a:t>
            </a:fld>
            <a:endParaRPr lang="en-US" dirty="0"/>
          </a:p>
        </p:txBody>
      </p:sp>
    </p:spTree>
    <p:extLst>
      <p:ext uri="{BB962C8B-B14F-4D97-AF65-F5344CB8AC3E}">
        <p14:creationId xmlns:p14="http://schemas.microsoft.com/office/powerpoint/2010/main" xmlns="" val="13762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3</a:t>
            </a:fld>
            <a:endParaRPr lang="en-US" dirty="0"/>
          </a:p>
        </p:txBody>
      </p:sp>
    </p:spTree>
    <p:extLst>
      <p:ext uri="{BB962C8B-B14F-4D97-AF65-F5344CB8AC3E}">
        <p14:creationId xmlns:p14="http://schemas.microsoft.com/office/powerpoint/2010/main" xmlns="" val="291980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6</a:t>
            </a:fld>
            <a:endParaRPr lang="en-US" dirty="0"/>
          </a:p>
        </p:txBody>
      </p:sp>
    </p:spTree>
    <p:extLst>
      <p:ext uri="{BB962C8B-B14F-4D97-AF65-F5344CB8AC3E}">
        <p14:creationId xmlns:p14="http://schemas.microsoft.com/office/powerpoint/2010/main" xmlns="" val="426354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7</a:t>
            </a:fld>
            <a:endParaRPr lang="en-US" dirty="0"/>
          </a:p>
        </p:txBody>
      </p:sp>
    </p:spTree>
    <p:extLst>
      <p:ext uri="{BB962C8B-B14F-4D97-AF65-F5344CB8AC3E}">
        <p14:creationId xmlns:p14="http://schemas.microsoft.com/office/powerpoint/2010/main" xmlns="" val="234724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8</a:t>
            </a:fld>
            <a:endParaRPr lang="en-US" dirty="0"/>
          </a:p>
        </p:txBody>
      </p:sp>
    </p:spTree>
    <p:extLst>
      <p:ext uri="{BB962C8B-B14F-4D97-AF65-F5344CB8AC3E}">
        <p14:creationId xmlns:p14="http://schemas.microsoft.com/office/powerpoint/2010/main" xmlns="" val="1245189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10</a:t>
            </a:fld>
            <a:endParaRPr lang="en-US" dirty="0"/>
          </a:p>
        </p:txBody>
      </p:sp>
    </p:spTree>
    <p:extLst>
      <p:ext uri="{BB962C8B-B14F-4D97-AF65-F5344CB8AC3E}">
        <p14:creationId xmlns:p14="http://schemas.microsoft.com/office/powerpoint/2010/main" xmlns="" val="394519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11</a:t>
            </a:fld>
            <a:endParaRPr lang="en-US" dirty="0"/>
          </a:p>
        </p:txBody>
      </p:sp>
    </p:spTree>
    <p:extLst>
      <p:ext uri="{BB962C8B-B14F-4D97-AF65-F5344CB8AC3E}">
        <p14:creationId xmlns:p14="http://schemas.microsoft.com/office/powerpoint/2010/main" xmlns="" val="2273695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819150"/>
            <a:ext cx="4946650" cy="3722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43C426-1A6B-4A48-BA36-7E6A716747FB}" type="slidenum">
              <a:rPr lang="en-US" smtClean="0"/>
              <a:pPr/>
              <a:t>12</a:t>
            </a:fld>
            <a:endParaRPr lang="en-US" dirty="0"/>
          </a:p>
        </p:txBody>
      </p:sp>
    </p:spTree>
    <p:extLst>
      <p:ext uri="{BB962C8B-B14F-4D97-AF65-F5344CB8AC3E}">
        <p14:creationId xmlns:p14="http://schemas.microsoft.com/office/powerpoint/2010/main" xmlns="" val="1861598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oleObject4.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one line subtitle">
    <p:spTree>
      <p:nvGrpSpPr>
        <p:cNvPr id="1" name=""/>
        <p:cNvGrpSpPr/>
        <p:nvPr/>
      </p:nvGrpSpPr>
      <p:grpSpPr>
        <a:xfrm>
          <a:off x="0" y="0"/>
          <a:ext cx="0" cy="0"/>
          <a:chOff x="0" y="0"/>
          <a:chExt cx="0" cy="0"/>
        </a:xfrm>
      </p:grpSpPr>
      <p:pic>
        <p:nvPicPr>
          <p:cNvPr id="17" name="Picture 1" descr="\\dbg.ads.db.com\fra-fsu-users\m\muelann\config\Desktop\DBWM_3D_Logo_links_gedreht_HG_neutral_warmgrey_72dpi_RGB_PowerPoint_4zu3.jpg"/>
          <p:cNvPicPr>
            <a:picLocks noChangeArrowheads="1"/>
          </p:cNvPicPr>
          <p:nvPr userDrawn="1"/>
        </p:nvPicPr>
        <p:blipFill>
          <a:blip r:embed="rId2" cstate="print"/>
          <a:srcRect/>
          <a:stretch>
            <a:fillRect/>
          </a:stretch>
        </p:blipFill>
        <p:spPr bwMode="auto">
          <a:xfrm>
            <a:off x="-2550" y="-1712"/>
            <a:ext cx="10080000" cy="7585200"/>
          </a:xfrm>
          <a:prstGeom prst="rect">
            <a:avLst/>
          </a:prstGeom>
          <a:noFill/>
        </p:spPr>
      </p:pic>
      <p:pic>
        <p:nvPicPr>
          <p:cNvPr id="32" name="Picture 1"/>
          <p:cNvPicPr>
            <a:picLocks noChangeAspect="1" noChangeArrowheads="1"/>
          </p:cNvPicPr>
          <p:nvPr userDrawn="1"/>
        </p:nvPicPr>
        <p:blipFill>
          <a:blip r:embed="rId3" cstate="print"/>
          <a:srcRect/>
          <a:stretch>
            <a:fillRect/>
          </a:stretch>
        </p:blipFill>
        <p:spPr bwMode="auto">
          <a:xfrm>
            <a:off x="8999538" y="541295"/>
            <a:ext cx="539750" cy="539750"/>
          </a:xfrm>
          <a:prstGeom prst="rect">
            <a:avLst/>
          </a:prstGeom>
          <a:noFill/>
          <a:ln w="9525">
            <a:noFill/>
            <a:miter lim="800000"/>
            <a:headEnd/>
            <a:tailEnd/>
          </a:ln>
          <a:effectLst/>
        </p:spPr>
      </p:pic>
      <p:sp>
        <p:nvSpPr>
          <p:cNvPr id="4214" name="Rectangle 118"/>
          <p:cNvSpPr>
            <a:spLocks noGrp="1" noChangeArrowheads="1"/>
          </p:cNvSpPr>
          <p:nvPr>
            <p:ph type="ctrTitle" sz="quarter"/>
          </p:nvPr>
        </p:nvSpPr>
        <p:spPr bwMode="gray">
          <a:xfrm>
            <a:off x="1323975" y="1745100"/>
            <a:ext cx="8215313" cy="1001597"/>
          </a:xfrm>
        </p:spPr>
        <p:txBody>
          <a:bodyPr bIns="126000" anchor="b"/>
          <a:lstStyle>
            <a:lvl1pPr>
              <a:tabLst/>
              <a:defRPr sz="3200" b="0" baseline="0">
                <a:solidFill>
                  <a:schemeClr val="tx1"/>
                </a:solidFill>
                <a:latin typeface="+mn-lt"/>
              </a:defRPr>
            </a:lvl1pPr>
          </a:lstStyle>
          <a:p>
            <a:r>
              <a:rPr lang="en-US" noProof="0" smtClean="0"/>
              <a:t>Click to edit Master title style</a:t>
            </a:r>
            <a:endParaRPr lang="en-US" noProof="0" dirty="0"/>
          </a:p>
        </p:txBody>
      </p:sp>
      <p:sp>
        <p:nvSpPr>
          <p:cNvPr id="4215" name="Rectangle 119"/>
          <p:cNvSpPr>
            <a:spLocks noGrp="1" noChangeArrowheads="1"/>
          </p:cNvSpPr>
          <p:nvPr>
            <p:ph type="subTitle" sz="quarter" idx="1"/>
          </p:nvPr>
        </p:nvSpPr>
        <p:spPr bwMode="gray">
          <a:xfrm>
            <a:off x="1323975" y="2746698"/>
            <a:ext cx="8215313" cy="647014"/>
          </a:xfrm>
        </p:spPr>
        <p:txBody>
          <a:bodyPr bIns="277200" anchor="b">
            <a:noAutofit/>
          </a:bodyPr>
          <a:lstStyle>
            <a:lvl1pPr eaLnBrk="0" hangingPunct="0">
              <a:spcBef>
                <a:spcPct val="0"/>
              </a:spcBef>
              <a:spcAft>
                <a:spcPts val="0"/>
              </a:spcAft>
              <a:defRPr b="0" baseline="0">
                <a:solidFill>
                  <a:schemeClr val="tx1"/>
                </a:solidFill>
                <a:latin typeface="+mn-lt"/>
              </a:defRPr>
            </a:lvl1pPr>
            <a:lvl2pPr marL="0" lvl="1" eaLnBrk="0" hangingPunct="0">
              <a:spcBef>
                <a:spcPct val="0"/>
              </a:spcBef>
              <a:defRPr sz="1800">
                <a:solidFill>
                  <a:schemeClr val="tx2"/>
                </a:solidFill>
              </a:defRPr>
            </a:lvl2pPr>
          </a:lstStyle>
          <a:p>
            <a:r>
              <a:rPr lang="en-US" noProof="0" smtClean="0"/>
              <a:t>Click to edit Master subtitle style</a:t>
            </a:r>
            <a:endParaRPr lang="en-US" noProof="0" dirty="0"/>
          </a:p>
        </p:txBody>
      </p:sp>
      <p:pic>
        <p:nvPicPr>
          <p:cNvPr id="18" name="Picture 3" descr="J:\gcg_client_specialists\pr\Marketing\Brand Management\REBRANDING 2016\AM_WM_Intranet Files\Deutsche Bank Wealth Management\General Branding Guidelines\Logo files\DBWM_Identifier\RGB\DBWM_Identifier_RGB.png"/>
          <p:cNvPicPr>
            <a:picLocks noChangeAspect="1" noChangeArrowheads="1"/>
          </p:cNvPicPr>
          <p:nvPr userDrawn="1"/>
        </p:nvPicPr>
        <p:blipFill>
          <a:blip r:embed="rId4" cstate="print"/>
          <a:srcRect/>
          <a:stretch>
            <a:fillRect/>
          </a:stretch>
        </p:blipFill>
        <p:spPr bwMode="auto">
          <a:xfrm>
            <a:off x="546227" y="544133"/>
            <a:ext cx="1749298" cy="358831"/>
          </a:xfrm>
          <a:prstGeom prst="rect">
            <a:avLst/>
          </a:prstGeom>
          <a:noFill/>
        </p:spPr>
      </p:pic>
    </p:spTree>
  </p:cSld>
  <p:clrMapOvr>
    <a:overrideClrMapping bg1="dk2" tx1="lt1" bg2="dk1"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content areas only">
    <p:spTree>
      <p:nvGrpSpPr>
        <p:cNvPr id="1" name=""/>
        <p:cNvGrpSpPr/>
        <p:nvPr/>
      </p:nvGrpSpPr>
      <p:grpSpPr>
        <a:xfrm>
          <a:off x="0" y="0"/>
          <a:ext cx="0" cy="0"/>
          <a:chOff x="0" y="0"/>
          <a:chExt cx="0" cy="0"/>
        </a:xfrm>
      </p:grpSpPr>
      <p:sp>
        <p:nvSpPr>
          <p:cNvPr id="2" name="Title 1"/>
          <p:cNvSpPr>
            <a:spLocks noGrp="1"/>
          </p:cNvSpPr>
          <p:nvPr>
            <p:ph type="title"/>
          </p:nvPr>
        </p:nvSpPr>
        <p:spPr>
          <a:xfrm>
            <a:off x="538162" y="504000"/>
            <a:ext cx="8460000" cy="756475"/>
          </a:xfrm>
          <a:noFill/>
          <a:ln w="9525">
            <a:noFill/>
            <a:miter lim="800000"/>
            <a:headEnd/>
            <a:tailEnd/>
          </a:ln>
        </p:spPr>
        <p:txBody>
          <a:bodyPr/>
          <a:lstStyle>
            <a:lvl1pPr>
              <a:defRPr lang="en-US" sz="2600" kern="1200" noProof="0">
                <a:solidFill>
                  <a:schemeClr val="tx1"/>
                </a:solidFill>
                <a:latin typeface="+mn-lt"/>
                <a:ea typeface="ＭＳ Ｐゴシック" pitchFamily="34" charset="-128"/>
                <a:cs typeface="ＭＳ Ｐゴシック" pitchFamily="-109" charset="-128"/>
              </a:defRPr>
            </a:lvl1pPr>
          </a:lstStyle>
          <a:p>
            <a:pPr lvl="0"/>
            <a:r>
              <a:rPr lang="en-US" noProof="0" smtClean="0"/>
              <a:t>Click to edit Master title style</a:t>
            </a:r>
            <a:endParaRPr lang="en-US" noProof="0" dirty="0"/>
          </a:p>
        </p:txBody>
      </p:sp>
      <p:sp>
        <p:nvSpPr>
          <p:cNvPr id="3" name="Content Placeholder 2"/>
          <p:cNvSpPr>
            <a:spLocks noGrp="1"/>
          </p:cNvSpPr>
          <p:nvPr>
            <p:ph sz="half" idx="1"/>
          </p:nvPr>
        </p:nvSpPr>
        <p:spPr>
          <a:xfrm>
            <a:off x="538725" y="1601942"/>
            <a:ext cx="4320000" cy="5184000"/>
          </a:xfrm>
          <a:noFill/>
          <a:ln w="9525" algn="ctr">
            <a:noFill/>
            <a:miter lim="800000"/>
            <a:headEnd/>
            <a:tailEnd/>
          </a:ln>
          <a:effectLst/>
        </p:spPr>
        <p:txBody>
          <a:bodyPr/>
          <a:lstStyle>
            <a:lvl1pPr marL="0" indent="0" algn="l" rtl="0" fontAlgn="base">
              <a:defRPr lang="en-US" sz="2000" b="0" baseline="0" smtClean="0">
                <a:solidFill>
                  <a:srgbClr val="0055AA"/>
                </a:solidFill>
                <a:latin typeface="+mn-lt"/>
                <a:ea typeface="+mn-ea"/>
                <a:cs typeface="+mn-cs"/>
              </a:defRPr>
            </a:lvl1pPr>
            <a:lvl2pPr algn="l" rtl="0" fontAlgn="base">
              <a:defRPr lang="en-US" sz="2000" b="0" baseline="0" smtClean="0">
                <a:solidFill>
                  <a:schemeClr val="tx1"/>
                </a:solidFill>
                <a:latin typeface="+mn-lt"/>
                <a:ea typeface="+mn-ea"/>
                <a:cs typeface="+mn-cs"/>
              </a:defRPr>
            </a:lvl2pPr>
            <a:lvl3pPr algn="l" rtl="0" fontAlgn="base">
              <a:defRPr lang="en-US" sz="2000" b="0" baseline="0" smtClean="0">
                <a:solidFill>
                  <a:schemeClr val="tx1"/>
                </a:solidFill>
                <a:latin typeface="+mn-lt"/>
                <a:ea typeface="+mn-ea"/>
                <a:cs typeface="+mn-cs"/>
              </a:defRPr>
            </a:lvl3pPr>
            <a:lvl4pPr algn="l" rtl="0" fontAlgn="base">
              <a:defRPr lang="en-US" sz="1600" b="0" baseline="0" smtClean="0">
                <a:solidFill>
                  <a:schemeClr val="tx1"/>
                </a:solidFill>
                <a:latin typeface="+mn-lt"/>
                <a:ea typeface="+mn-ea"/>
                <a:cs typeface="+mn-cs"/>
              </a:defRPr>
            </a:lvl4pPr>
            <a:lvl5pPr algn="l" rtl="0" fontAlgn="base">
              <a:defRPr lang="en-US" sz="1600" b="0" baseline="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3"/>
          <p:cNvSpPr>
            <a:spLocks noGrp="1"/>
          </p:cNvSpPr>
          <p:nvPr>
            <p:ph sz="half" idx="2"/>
          </p:nvPr>
        </p:nvSpPr>
        <p:spPr>
          <a:xfrm>
            <a:off x="5220000" y="1601942"/>
            <a:ext cx="4320000" cy="5184000"/>
          </a:xfrm>
          <a:noFill/>
          <a:ln w="9525" algn="ctr">
            <a:noFill/>
            <a:miter lim="800000"/>
            <a:headEnd/>
            <a:tailEnd/>
          </a:ln>
          <a:effectLst/>
        </p:spPr>
        <p:txBody>
          <a:bodyPr/>
          <a:lstStyle>
            <a:lvl1pPr marL="0" indent="0" algn="l" rtl="0" fontAlgn="base">
              <a:defRPr lang="en-US" sz="2000" b="0" baseline="0" smtClean="0">
                <a:solidFill>
                  <a:srgbClr val="0055AA"/>
                </a:solidFill>
                <a:latin typeface="+mn-lt"/>
                <a:ea typeface="+mn-ea"/>
                <a:cs typeface="+mn-cs"/>
              </a:defRPr>
            </a:lvl1pPr>
            <a:lvl2pPr algn="l" rtl="0" fontAlgn="base">
              <a:defRPr lang="en-US" sz="2000" b="0" baseline="0" smtClean="0">
                <a:solidFill>
                  <a:schemeClr val="tx1"/>
                </a:solidFill>
                <a:latin typeface="+mn-lt"/>
                <a:ea typeface="+mn-ea"/>
                <a:cs typeface="+mn-cs"/>
              </a:defRPr>
            </a:lvl2pPr>
            <a:lvl3pPr algn="l" rtl="0" fontAlgn="base">
              <a:defRPr lang="en-US" sz="2000" b="0" baseline="0" smtClean="0">
                <a:solidFill>
                  <a:schemeClr val="tx1"/>
                </a:solidFill>
                <a:latin typeface="+mn-lt"/>
                <a:ea typeface="+mn-ea"/>
                <a:cs typeface="+mn-cs"/>
              </a:defRPr>
            </a:lvl3pPr>
            <a:lvl4pPr algn="l" rtl="0" fontAlgn="base">
              <a:defRPr lang="en-US" sz="1600" b="0" baseline="0" smtClean="0">
                <a:solidFill>
                  <a:schemeClr val="tx1"/>
                </a:solidFill>
                <a:latin typeface="+mn-lt"/>
                <a:ea typeface="+mn-ea"/>
                <a:cs typeface="+mn-cs"/>
              </a:defRPr>
            </a:lvl4pPr>
            <a:lvl5pPr algn="l" rtl="0" fontAlgn="base">
              <a:defRPr lang="en-US" sz="1600" b="0" baseline="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Slide Number Placeholder 7"/>
          <p:cNvSpPr>
            <a:spLocks noGrp="1"/>
          </p:cNvSpPr>
          <p:nvPr>
            <p:ph type="sldNum" sz="quarter" idx="12"/>
          </p:nvPr>
        </p:nvSpPr>
        <p:spPr/>
        <p:txBody>
          <a:bodyPr/>
          <a:lstStyle>
            <a:lvl1pPr>
              <a:defRPr/>
            </a:lvl1pPr>
          </a:lstStyle>
          <a:p>
            <a:pPr>
              <a:defRPr/>
            </a:pPr>
            <a:fld id="{209DDE04-D489-4F06-A88E-5F2B162A1412}" type="slidenum">
              <a:rPr lang="en-US" smtClean="0"/>
              <a:pPr>
                <a:defRPr/>
              </a:pPr>
              <a:t>‹#›</a:t>
            </a:fld>
            <a:endParaRPr lang="en-US"/>
          </a:p>
        </p:txBody>
      </p:sp>
      <p:pic>
        <p:nvPicPr>
          <p:cNvPr id="14" name="Picture 1"/>
          <p:cNvPicPr>
            <a:picLocks noChangeAspect="1" noChangeArrowheads="1"/>
          </p:cNvPicPr>
          <p:nvPr/>
        </p:nvPicPr>
        <p:blipFill>
          <a:blip r:embed="rId2" cstate="print"/>
          <a:srcRect/>
          <a:stretch>
            <a:fillRect/>
          </a:stretch>
        </p:blipFill>
        <p:spPr bwMode="auto">
          <a:xfrm>
            <a:off x="8999538" y="539750"/>
            <a:ext cx="539750" cy="539750"/>
          </a:xfrm>
          <a:prstGeom prst="rect">
            <a:avLst/>
          </a:prstGeom>
          <a:noFill/>
          <a:ln w="9525">
            <a:noFill/>
            <a:miter lim="800000"/>
            <a:headEnd/>
            <a:tailEnd/>
          </a:ln>
          <a:effectLst/>
        </p:spPr>
      </p:pic>
      <p:sp>
        <p:nvSpPr>
          <p:cNvPr id="8" name="Textplatzhalter 9"/>
          <p:cNvSpPr>
            <a:spLocks noGrp="1"/>
          </p:cNvSpPr>
          <p:nvPr>
            <p:ph type="body" sz="quarter" idx="21" hasCustomPrompt="1"/>
          </p:nvPr>
        </p:nvSpPr>
        <p:spPr>
          <a:xfrm>
            <a:off x="538163" y="6818400"/>
            <a:ext cx="4320000"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sp>
        <p:nvSpPr>
          <p:cNvPr id="9" name="Textplatzhalter 9"/>
          <p:cNvSpPr>
            <a:spLocks noGrp="1"/>
          </p:cNvSpPr>
          <p:nvPr>
            <p:ph type="body" sz="quarter" idx="22" hasCustomPrompt="1"/>
          </p:nvPr>
        </p:nvSpPr>
        <p:spPr>
          <a:xfrm>
            <a:off x="5218113" y="6818400"/>
            <a:ext cx="4320000"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cxnSp>
        <p:nvCxnSpPr>
          <p:cNvPr id="10" name="Straight Connector 9"/>
          <p:cNvCxnSpPr>
            <a:cxnSpLocks noChangeShapeType="1"/>
          </p:cNvCxnSpPr>
          <p:nvPr userDrawn="1"/>
        </p:nvCxnSpPr>
        <p:spPr bwMode="gray">
          <a:xfrm rot="10800000">
            <a:off x="539750" y="7030800"/>
            <a:ext cx="8999538" cy="0"/>
          </a:xfrm>
          <a:prstGeom prst="line">
            <a:avLst/>
          </a:prstGeom>
          <a:noFill/>
          <a:ln w="6350">
            <a:solidFill>
              <a:schemeClr val="accent3"/>
            </a:solidFill>
            <a:round/>
            <a:headEnd/>
            <a:tailEnd/>
          </a:ln>
        </p:spPr>
      </p:cxn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38162" y="504000"/>
            <a:ext cx="8460000" cy="756475"/>
          </a:xfrm>
          <a:noFill/>
          <a:ln w="9525">
            <a:noFill/>
            <a:miter lim="800000"/>
            <a:headEnd/>
            <a:tailEnd/>
          </a:ln>
        </p:spPr>
        <p:txBody>
          <a:bodyPr/>
          <a:lstStyle>
            <a:lvl1pPr>
              <a:defRPr lang="en-US" sz="2600" kern="1200" noProof="0">
                <a:solidFill>
                  <a:schemeClr val="tx1"/>
                </a:solidFill>
                <a:latin typeface="+mn-lt"/>
                <a:ea typeface="ＭＳ Ｐゴシック" pitchFamily="34" charset="-128"/>
                <a:cs typeface="ＭＳ Ｐゴシック" pitchFamily="-109" charset="-128"/>
              </a:defRPr>
            </a:lvl1pPr>
          </a:lstStyle>
          <a:p>
            <a:pPr lvl="0"/>
            <a:r>
              <a:rPr lang="en-US" noProof="0" smtClean="0"/>
              <a:t>Click to edit Master title style</a:t>
            </a:r>
            <a:endParaRPr lang="en-US" noProof="0" dirty="0"/>
          </a:p>
        </p:txBody>
      </p:sp>
      <p:sp>
        <p:nvSpPr>
          <p:cNvPr id="3" name="Content Placeholder 2"/>
          <p:cNvSpPr>
            <a:spLocks noGrp="1"/>
          </p:cNvSpPr>
          <p:nvPr>
            <p:ph sz="half" idx="1"/>
          </p:nvPr>
        </p:nvSpPr>
        <p:spPr>
          <a:xfrm>
            <a:off x="538725" y="1601942"/>
            <a:ext cx="4320000" cy="5212800"/>
          </a:xfrm>
          <a:noFill/>
          <a:ln w="9525" algn="ctr">
            <a:noFill/>
            <a:miter lim="800000"/>
            <a:headEnd/>
            <a:tailEnd/>
          </a:ln>
          <a:effectLst/>
        </p:spPr>
        <p:txBody>
          <a:bodyPr/>
          <a:lstStyle>
            <a:lvl1pPr marL="0" indent="0" algn="l" rtl="0" fontAlgn="base">
              <a:defRPr lang="en-US" sz="2000" b="0" baseline="0" smtClean="0">
                <a:solidFill>
                  <a:srgbClr val="0055AA"/>
                </a:solidFill>
                <a:latin typeface="+mn-lt"/>
                <a:ea typeface="+mn-ea"/>
                <a:cs typeface="+mn-cs"/>
              </a:defRPr>
            </a:lvl1pPr>
            <a:lvl2pPr algn="l" rtl="0" fontAlgn="base">
              <a:defRPr lang="en-US" sz="2000" b="0" baseline="0" smtClean="0">
                <a:solidFill>
                  <a:schemeClr val="tx1"/>
                </a:solidFill>
                <a:latin typeface="+mn-lt"/>
                <a:ea typeface="+mn-ea"/>
                <a:cs typeface="+mn-cs"/>
              </a:defRPr>
            </a:lvl2pPr>
            <a:lvl3pPr algn="l" rtl="0" fontAlgn="base">
              <a:defRPr lang="en-US" sz="2000" b="0" baseline="0" smtClean="0">
                <a:solidFill>
                  <a:schemeClr val="tx1"/>
                </a:solidFill>
                <a:latin typeface="+mn-lt"/>
                <a:ea typeface="+mn-ea"/>
                <a:cs typeface="+mn-cs"/>
              </a:defRPr>
            </a:lvl3pPr>
            <a:lvl4pPr algn="l" rtl="0" fontAlgn="base">
              <a:defRPr lang="en-US" sz="1600" b="0" baseline="0" smtClean="0">
                <a:solidFill>
                  <a:schemeClr val="tx1"/>
                </a:solidFill>
                <a:latin typeface="+mn-lt"/>
                <a:ea typeface="+mn-ea"/>
                <a:cs typeface="+mn-cs"/>
              </a:defRPr>
            </a:lvl4pPr>
            <a:lvl5pPr algn="l" rtl="0" fontAlgn="base">
              <a:defRPr lang="en-US" sz="1600" b="0" baseline="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Slide Number Placeholder 7"/>
          <p:cNvSpPr>
            <a:spLocks noGrp="1"/>
          </p:cNvSpPr>
          <p:nvPr>
            <p:ph type="sldNum" sz="quarter" idx="12"/>
          </p:nvPr>
        </p:nvSpPr>
        <p:spPr/>
        <p:txBody>
          <a:bodyPr/>
          <a:lstStyle>
            <a:lvl1pPr>
              <a:defRPr/>
            </a:lvl1pPr>
          </a:lstStyle>
          <a:p>
            <a:pPr>
              <a:defRPr/>
            </a:pPr>
            <a:fld id="{209DDE04-D489-4F06-A88E-5F2B162A1412}" type="slidenum">
              <a:rPr lang="en-US" smtClean="0"/>
              <a:pPr>
                <a:defRPr/>
              </a:pPr>
              <a:t>‹#›</a:t>
            </a:fld>
            <a:endParaRPr lang="en-US"/>
          </a:p>
        </p:txBody>
      </p:sp>
      <p:pic>
        <p:nvPicPr>
          <p:cNvPr id="14" name="Picture 1"/>
          <p:cNvPicPr>
            <a:picLocks noChangeAspect="1" noChangeArrowheads="1"/>
          </p:cNvPicPr>
          <p:nvPr/>
        </p:nvPicPr>
        <p:blipFill>
          <a:blip r:embed="rId2" cstate="print"/>
          <a:srcRect/>
          <a:stretch>
            <a:fillRect/>
          </a:stretch>
        </p:blipFill>
        <p:spPr bwMode="auto">
          <a:xfrm>
            <a:off x="8999538" y="539750"/>
            <a:ext cx="539750" cy="539750"/>
          </a:xfrm>
          <a:prstGeom prst="rect">
            <a:avLst/>
          </a:prstGeom>
          <a:noFill/>
          <a:ln w="9525">
            <a:noFill/>
            <a:miter lim="800000"/>
            <a:headEnd/>
            <a:tailEnd/>
          </a:ln>
          <a:effectLst/>
        </p:spPr>
      </p:pic>
      <p:sp>
        <p:nvSpPr>
          <p:cNvPr id="7" name="Bildplatzhalter 6"/>
          <p:cNvSpPr>
            <a:spLocks noGrp="1"/>
          </p:cNvSpPr>
          <p:nvPr>
            <p:ph type="pic" sz="quarter" idx="13" hasCustomPrompt="1"/>
          </p:nvPr>
        </p:nvSpPr>
        <p:spPr>
          <a:xfrm>
            <a:off x="5218113" y="1701800"/>
            <a:ext cx="4321175" cy="5112000"/>
          </a:xfrm>
          <a:solidFill>
            <a:srgbClr val="E6EAEE"/>
          </a:solidFill>
        </p:spPr>
        <p:txBody>
          <a:bodyPr/>
          <a:lstStyle>
            <a:lvl1pPr>
              <a:defRPr sz="2000">
                <a:solidFill>
                  <a:schemeClr val="tx1"/>
                </a:solidFill>
              </a:defRPr>
            </a:lvl1pPr>
          </a:lstStyle>
          <a:p>
            <a:r>
              <a:rPr lang="en-US" smtClean="0"/>
              <a:t>Picture</a:t>
            </a:r>
            <a:endParaRPr lang="en-US" dirty="0"/>
          </a:p>
        </p:txBody>
      </p:sp>
      <p:sp>
        <p:nvSpPr>
          <p:cNvPr id="8" name="Textplatzhalter 9"/>
          <p:cNvSpPr>
            <a:spLocks noGrp="1"/>
          </p:cNvSpPr>
          <p:nvPr>
            <p:ph type="body" sz="quarter" idx="21" hasCustomPrompt="1"/>
          </p:nvPr>
        </p:nvSpPr>
        <p:spPr>
          <a:xfrm>
            <a:off x="538163" y="6818400"/>
            <a:ext cx="4320000"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sp>
        <p:nvSpPr>
          <p:cNvPr id="9" name="Textplatzhalter 9"/>
          <p:cNvSpPr>
            <a:spLocks noGrp="1"/>
          </p:cNvSpPr>
          <p:nvPr>
            <p:ph type="body" sz="quarter" idx="22" hasCustomPrompt="1"/>
          </p:nvPr>
        </p:nvSpPr>
        <p:spPr>
          <a:xfrm>
            <a:off x="5218113" y="6818400"/>
            <a:ext cx="4320000"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cxnSp>
        <p:nvCxnSpPr>
          <p:cNvPr id="10" name="Straight Connector 9"/>
          <p:cNvCxnSpPr>
            <a:cxnSpLocks noChangeShapeType="1"/>
          </p:cNvCxnSpPr>
          <p:nvPr userDrawn="1"/>
        </p:nvCxnSpPr>
        <p:spPr bwMode="gray">
          <a:xfrm rot="10800000">
            <a:off x="539750" y="7030800"/>
            <a:ext cx="8999538" cy="0"/>
          </a:xfrm>
          <a:prstGeom prst="line">
            <a:avLst/>
          </a:prstGeom>
          <a:noFill/>
          <a:ln w="6350">
            <a:solidFill>
              <a:schemeClr val="accent3"/>
            </a:solidFill>
            <a:round/>
            <a:headEnd/>
            <a:tailEnd/>
          </a:ln>
        </p:spPr>
      </p:cxnSp>
    </p:spTree>
    <p:extLst>
      <p:ext uri="{BB962C8B-B14F-4D97-AF65-F5344CB8AC3E}">
        <p14:creationId xmlns:p14="http://schemas.microsoft.com/office/powerpoint/2010/main" xmlns="" val="863838769"/>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2" name="Title 1"/>
          <p:cNvSpPr>
            <a:spLocks noGrp="1"/>
          </p:cNvSpPr>
          <p:nvPr>
            <p:ph type="title"/>
          </p:nvPr>
        </p:nvSpPr>
        <p:spPr>
          <a:xfrm>
            <a:off x="538162" y="504000"/>
            <a:ext cx="8460000" cy="756475"/>
          </a:xfrm>
          <a:noFill/>
          <a:ln w="9525">
            <a:noFill/>
            <a:miter lim="800000"/>
            <a:headEnd/>
            <a:tailEnd/>
          </a:ln>
        </p:spPr>
        <p:txBody>
          <a:bodyPr/>
          <a:lstStyle>
            <a:lvl1pPr>
              <a:defRPr lang="en-US" sz="2600" kern="1200" noProof="0">
                <a:solidFill>
                  <a:schemeClr val="tx1"/>
                </a:solidFill>
                <a:latin typeface="+mn-lt"/>
                <a:ea typeface="ＭＳ Ｐゴシック" pitchFamily="34" charset="-128"/>
                <a:cs typeface="ＭＳ Ｐゴシック" pitchFamily="-109" charset="-128"/>
              </a:defRPr>
            </a:lvl1pPr>
          </a:lstStyle>
          <a:p>
            <a:pPr lvl="0"/>
            <a:r>
              <a:rPr lang="en-US" noProof="0" smtClean="0"/>
              <a:t>Click to edit Master title style</a:t>
            </a:r>
            <a:endParaRPr lang="en-US" noProof="0" dirty="0"/>
          </a:p>
        </p:txBody>
      </p:sp>
      <p:sp>
        <p:nvSpPr>
          <p:cNvPr id="3" name="Content Placeholder 2"/>
          <p:cNvSpPr>
            <a:spLocks noGrp="1"/>
          </p:cNvSpPr>
          <p:nvPr>
            <p:ph sz="half" idx="1"/>
          </p:nvPr>
        </p:nvSpPr>
        <p:spPr>
          <a:xfrm>
            <a:off x="5219288" y="1601942"/>
            <a:ext cx="4320000" cy="5212800"/>
          </a:xfrm>
          <a:noFill/>
          <a:ln w="9525" algn="ctr">
            <a:noFill/>
            <a:miter lim="800000"/>
            <a:headEnd/>
            <a:tailEnd/>
          </a:ln>
          <a:effectLst/>
        </p:spPr>
        <p:txBody>
          <a:bodyPr/>
          <a:lstStyle>
            <a:lvl1pPr marL="0" indent="0" algn="l" rtl="0" fontAlgn="base">
              <a:defRPr lang="en-US" sz="2000" b="0" baseline="0" smtClean="0">
                <a:solidFill>
                  <a:srgbClr val="0055AA"/>
                </a:solidFill>
                <a:latin typeface="+mn-lt"/>
                <a:ea typeface="+mn-ea"/>
                <a:cs typeface="+mn-cs"/>
              </a:defRPr>
            </a:lvl1pPr>
            <a:lvl2pPr algn="l" rtl="0" fontAlgn="base">
              <a:defRPr lang="en-US" sz="2000" b="0" baseline="0" smtClean="0">
                <a:solidFill>
                  <a:schemeClr val="tx1"/>
                </a:solidFill>
                <a:latin typeface="+mn-lt"/>
                <a:ea typeface="+mn-ea"/>
                <a:cs typeface="+mn-cs"/>
              </a:defRPr>
            </a:lvl2pPr>
            <a:lvl3pPr algn="l" rtl="0" fontAlgn="base">
              <a:defRPr lang="en-US" sz="2000" b="0" baseline="0" smtClean="0">
                <a:solidFill>
                  <a:schemeClr val="tx1"/>
                </a:solidFill>
                <a:latin typeface="+mn-lt"/>
                <a:ea typeface="+mn-ea"/>
                <a:cs typeface="+mn-cs"/>
              </a:defRPr>
            </a:lvl3pPr>
            <a:lvl4pPr algn="l" rtl="0" fontAlgn="base">
              <a:defRPr lang="en-US" sz="1600" b="0" baseline="0" smtClean="0">
                <a:solidFill>
                  <a:schemeClr val="tx1"/>
                </a:solidFill>
                <a:latin typeface="+mn-lt"/>
                <a:ea typeface="+mn-ea"/>
                <a:cs typeface="+mn-cs"/>
              </a:defRPr>
            </a:lvl4pPr>
            <a:lvl5pPr algn="l" rtl="0" fontAlgn="base">
              <a:defRPr lang="en-US" sz="1600" b="0" baseline="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Slide Number Placeholder 7"/>
          <p:cNvSpPr>
            <a:spLocks noGrp="1"/>
          </p:cNvSpPr>
          <p:nvPr>
            <p:ph type="sldNum" sz="quarter" idx="12"/>
          </p:nvPr>
        </p:nvSpPr>
        <p:spPr/>
        <p:txBody>
          <a:bodyPr/>
          <a:lstStyle>
            <a:lvl1pPr>
              <a:defRPr/>
            </a:lvl1pPr>
          </a:lstStyle>
          <a:p>
            <a:pPr>
              <a:defRPr/>
            </a:pPr>
            <a:fld id="{209DDE04-D489-4F06-A88E-5F2B162A1412}" type="slidenum">
              <a:rPr lang="en-US" smtClean="0"/>
              <a:pPr>
                <a:defRPr/>
              </a:pPr>
              <a:t>‹#›</a:t>
            </a:fld>
            <a:endParaRPr lang="en-US"/>
          </a:p>
        </p:txBody>
      </p:sp>
      <p:pic>
        <p:nvPicPr>
          <p:cNvPr id="14" name="Picture 1"/>
          <p:cNvPicPr>
            <a:picLocks noChangeAspect="1" noChangeArrowheads="1"/>
          </p:cNvPicPr>
          <p:nvPr/>
        </p:nvPicPr>
        <p:blipFill>
          <a:blip r:embed="rId2" cstate="print"/>
          <a:srcRect/>
          <a:stretch>
            <a:fillRect/>
          </a:stretch>
        </p:blipFill>
        <p:spPr bwMode="auto">
          <a:xfrm>
            <a:off x="8999538" y="539750"/>
            <a:ext cx="539750" cy="539750"/>
          </a:xfrm>
          <a:prstGeom prst="rect">
            <a:avLst/>
          </a:prstGeom>
          <a:noFill/>
          <a:ln w="9525">
            <a:noFill/>
            <a:miter lim="800000"/>
            <a:headEnd/>
            <a:tailEnd/>
          </a:ln>
          <a:effectLst/>
        </p:spPr>
      </p:pic>
      <p:sp>
        <p:nvSpPr>
          <p:cNvPr id="7" name="Bildplatzhalter 6"/>
          <p:cNvSpPr>
            <a:spLocks noGrp="1"/>
          </p:cNvSpPr>
          <p:nvPr>
            <p:ph type="pic" sz="quarter" idx="13" hasCustomPrompt="1"/>
          </p:nvPr>
        </p:nvSpPr>
        <p:spPr>
          <a:xfrm>
            <a:off x="538225" y="1701800"/>
            <a:ext cx="4321175" cy="5112000"/>
          </a:xfrm>
          <a:solidFill>
            <a:srgbClr val="E6EAEE"/>
          </a:solidFill>
        </p:spPr>
        <p:txBody>
          <a:bodyPr/>
          <a:lstStyle>
            <a:lvl1pPr>
              <a:defRPr sz="2000">
                <a:solidFill>
                  <a:schemeClr val="tx1"/>
                </a:solidFill>
              </a:defRPr>
            </a:lvl1pPr>
          </a:lstStyle>
          <a:p>
            <a:r>
              <a:rPr lang="en-US" smtClean="0"/>
              <a:t>Picture</a:t>
            </a:r>
            <a:endParaRPr lang="en-US" dirty="0"/>
          </a:p>
        </p:txBody>
      </p:sp>
      <p:sp>
        <p:nvSpPr>
          <p:cNvPr id="8" name="Textplatzhalter 9"/>
          <p:cNvSpPr>
            <a:spLocks noGrp="1"/>
          </p:cNvSpPr>
          <p:nvPr>
            <p:ph type="body" sz="quarter" idx="21" hasCustomPrompt="1"/>
          </p:nvPr>
        </p:nvSpPr>
        <p:spPr>
          <a:xfrm>
            <a:off x="538163" y="6818400"/>
            <a:ext cx="4320000"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sp>
        <p:nvSpPr>
          <p:cNvPr id="9" name="Textplatzhalter 9"/>
          <p:cNvSpPr>
            <a:spLocks noGrp="1"/>
          </p:cNvSpPr>
          <p:nvPr>
            <p:ph type="body" sz="quarter" idx="22" hasCustomPrompt="1"/>
          </p:nvPr>
        </p:nvSpPr>
        <p:spPr>
          <a:xfrm>
            <a:off x="5218113" y="6818400"/>
            <a:ext cx="4320000"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cxnSp>
        <p:nvCxnSpPr>
          <p:cNvPr id="10" name="Straight Connector 9"/>
          <p:cNvCxnSpPr>
            <a:cxnSpLocks noChangeShapeType="1"/>
          </p:cNvCxnSpPr>
          <p:nvPr userDrawn="1"/>
        </p:nvCxnSpPr>
        <p:spPr bwMode="gray">
          <a:xfrm rot="10800000">
            <a:off x="539750" y="7030800"/>
            <a:ext cx="8999538" cy="0"/>
          </a:xfrm>
          <a:prstGeom prst="line">
            <a:avLst/>
          </a:prstGeom>
          <a:noFill/>
          <a:ln w="6350">
            <a:solidFill>
              <a:schemeClr val="accent3"/>
            </a:solidFill>
            <a:round/>
            <a:headEnd/>
            <a:tailEnd/>
          </a:ln>
        </p:spPr>
      </p:cxnSp>
    </p:spTree>
    <p:extLst>
      <p:ext uri="{BB962C8B-B14F-4D97-AF65-F5344CB8AC3E}">
        <p14:creationId xmlns:p14="http://schemas.microsoft.com/office/powerpoint/2010/main" xmlns="" val="4181480844"/>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ext left and right">
    <p:spTree>
      <p:nvGrpSpPr>
        <p:cNvPr id="1" name=""/>
        <p:cNvGrpSpPr/>
        <p:nvPr/>
      </p:nvGrpSpPr>
      <p:grpSpPr>
        <a:xfrm>
          <a:off x="0" y="0"/>
          <a:ext cx="0" cy="0"/>
          <a:chOff x="0" y="0"/>
          <a:chExt cx="0" cy="0"/>
        </a:xfrm>
      </p:grpSpPr>
      <p:sp>
        <p:nvSpPr>
          <p:cNvPr id="2" name="Title 1"/>
          <p:cNvSpPr>
            <a:spLocks noGrp="1"/>
          </p:cNvSpPr>
          <p:nvPr>
            <p:ph type="title"/>
          </p:nvPr>
        </p:nvSpPr>
        <p:spPr>
          <a:xfrm>
            <a:off x="538162" y="504000"/>
            <a:ext cx="8460000" cy="756475"/>
          </a:xfrm>
          <a:noFill/>
          <a:ln w="9525">
            <a:noFill/>
            <a:miter lim="800000"/>
            <a:headEnd/>
            <a:tailEnd/>
          </a:ln>
        </p:spPr>
        <p:txBody>
          <a:bodyPr/>
          <a:lstStyle>
            <a:lvl1pPr>
              <a:defRPr lang="en-US" sz="2600" kern="1200" noProof="0">
                <a:solidFill>
                  <a:schemeClr val="tx1"/>
                </a:solidFill>
                <a:latin typeface="+mn-lt"/>
                <a:ea typeface="ＭＳ Ｐゴシック" pitchFamily="34" charset="-128"/>
                <a:cs typeface="ＭＳ Ｐゴシック" pitchFamily="-109" charset="-128"/>
              </a:defRPr>
            </a:lvl1pPr>
          </a:lstStyle>
          <a:p>
            <a:pPr lvl="0"/>
            <a:r>
              <a:rPr lang="en-US" noProof="0" smtClean="0"/>
              <a:t>Click to edit Master title style</a:t>
            </a:r>
            <a:endParaRPr lang="en-US" noProof="0" dirty="0"/>
          </a:p>
        </p:txBody>
      </p:sp>
      <p:sp>
        <p:nvSpPr>
          <p:cNvPr id="3" name="Content Placeholder 2"/>
          <p:cNvSpPr>
            <a:spLocks noGrp="1"/>
          </p:cNvSpPr>
          <p:nvPr>
            <p:ph sz="half" idx="1"/>
          </p:nvPr>
        </p:nvSpPr>
        <p:spPr>
          <a:xfrm>
            <a:off x="538725" y="5303912"/>
            <a:ext cx="4320000" cy="1582663"/>
          </a:xfrm>
          <a:noFill/>
          <a:ln w="9525" algn="ctr">
            <a:noFill/>
            <a:miter lim="800000"/>
            <a:headEnd/>
            <a:tailEnd/>
          </a:ln>
          <a:effectLst/>
        </p:spPr>
        <p:txBody>
          <a:bodyPr/>
          <a:lstStyle>
            <a:lvl1pPr marL="0" indent="0" algn="l" rtl="0" fontAlgn="base">
              <a:defRPr lang="en-US" sz="1800" b="0" baseline="0" smtClean="0">
                <a:solidFill>
                  <a:srgbClr val="0055AA"/>
                </a:solidFill>
                <a:latin typeface="+mn-lt"/>
                <a:ea typeface="+mn-ea"/>
                <a:cs typeface="+mn-cs"/>
              </a:defRPr>
            </a:lvl1pPr>
            <a:lvl2pPr algn="l" rtl="0" fontAlgn="base">
              <a:defRPr lang="en-US" sz="1800" b="0" baseline="0" smtClean="0">
                <a:solidFill>
                  <a:schemeClr val="tx1"/>
                </a:solidFill>
                <a:latin typeface="+mn-lt"/>
                <a:ea typeface="+mn-ea"/>
                <a:cs typeface="+mn-cs"/>
              </a:defRPr>
            </a:lvl2pPr>
            <a:lvl3pPr algn="l" rtl="0" fontAlgn="base">
              <a:defRPr lang="en-US" sz="1800" b="0" baseline="0" smtClean="0">
                <a:solidFill>
                  <a:schemeClr val="tx1"/>
                </a:solidFill>
                <a:latin typeface="+mn-lt"/>
                <a:ea typeface="+mn-ea"/>
                <a:cs typeface="+mn-cs"/>
              </a:defRPr>
            </a:lvl3pPr>
            <a:lvl4pPr algn="l" rtl="0" fontAlgn="base">
              <a:defRPr lang="en-US" sz="1400" b="0" baseline="0" smtClean="0">
                <a:solidFill>
                  <a:schemeClr val="tx1"/>
                </a:solidFill>
                <a:latin typeface="+mn-lt"/>
                <a:ea typeface="+mn-ea"/>
                <a:cs typeface="+mn-cs"/>
              </a:defRPr>
            </a:lvl4pPr>
            <a:lvl5pPr algn="l" rtl="0" fontAlgn="base">
              <a:defRPr lang="en-US" sz="1400" b="0" baseline="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3"/>
          <p:cNvSpPr>
            <a:spLocks noGrp="1"/>
          </p:cNvSpPr>
          <p:nvPr>
            <p:ph sz="half" idx="2"/>
          </p:nvPr>
        </p:nvSpPr>
        <p:spPr>
          <a:xfrm>
            <a:off x="5220000" y="5303912"/>
            <a:ext cx="4320000" cy="1582663"/>
          </a:xfrm>
          <a:noFill/>
          <a:ln w="9525" algn="ctr">
            <a:noFill/>
            <a:miter lim="800000"/>
            <a:headEnd/>
            <a:tailEnd/>
          </a:ln>
          <a:effectLst/>
        </p:spPr>
        <p:txBody>
          <a:bodyPr/>
          <a:lstStyle>
            <a:lvl1pPr marL="0" indent="0" algn="l" rtl="0" fontAlgn="base">
              <a:defRPr lang="en-US" sz="1800" b="0" baseline="0" smtClean="0">
                <a:solidFill>
                  <a:srgbClr val="0055AA"/>
                </a:solidFill>
                <a:latin typeface="+mn-lt"/>
                <a:ea typeface="+mn-ea"/>
                <a:cs typeface="+mn-cs"/>
              </a:defRPr>
            </a:lvl1pPr>
            <a:lvl2pPr algn="l" rtl="0" fontAlgn="base">
              <a:defRPr lang="en-US" sz="1800" b="0" baseline="0" smtClean="0">
                <a:solidFill>
                  <a:schemeClr val="tx1"/>
                </a:solidFill>
                <a:latin typeface="+mn-lt"/>
                <a:ea typeface="+mn-ea"/>
                <a:cs typeface="+mn-cs"/>
              </a:defRPr>
            </a:lvl2pPr>
            <a:lvl3pPr algn="l" rtl="0" fontAlgn="base">
              <a:defRPr lang="en-US" sz="1800" b="0" baseline="0" smtClean="0">
                <a:solidFill>
                  <a:schemeClr val="tx1"/>
                </a:solidFill>
                <a:latin typeface="+mn-lt"/>
                <a:ea typeface="+mn-ea"/>
                <a:cs typeface="+mn-cs"/>
              </a:defRPr>
            </a:lvl3pPr>
            <a:lvl4pPr algn="l" rtl="0" fontAlgn="base">
              <a:defRPr lang="en-US" sz="1400" b="0" baseline="0" smtClean="0">
                <a:solidFill>
                  <a:schemeClr val="tx1"/>
                </a:solidFill>
                <a:latin typeface="+mn-lt"/>
                <a:ea typeface="+mn-ea"/>
                <a:cs typeface="+mn-cs"/>
              </a:defRPr>
            </a:lvl4pPr>
            <a:lvl5pPr algn="l" rtl="0" fontAlgn="base">
              <a:defRPr lang="en-US" sz="1400" b="0" baseline="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Slide Number Placeholder 7"/>
          <p:cNvSpPr>
            <a:spLocks noGrp="1"/>
          </p:cNvSpPr>
          <p:nvPr>
            <p:ph type="sldNum" sz="quarter" idx="12"/>
          </p:nvPr>
        </p:nvSpPr>
        <p:spPr/>
        <p:txBody>
          <a:bodyPr/>
          <a:lstStyle>
            <a:lvl1pPr>
              <a:defRPr/>
            </a:lvl1pPr>
          </a:lstStyle>
          <a:p>
            <a:pPr>
              <a:defRPr/>
            </a:pPr>
            <a:fld id="{209DDE04-D489-4F06-A88E-5F2B162A1412}" type="slidenum">
              <a:rPr lang="en-US" smtClean="0"/>
              <a:pPr>
                <a:defRPr/>
              </a:pPr>
              <a:t>‹#›</a:t>
            </a:fld>
            <a:endParaRPr lang="en-US"/>
          </a:p>
        </p:txBody>
      </p:sp>
      <p:pic>
        <p:nvPicPr>
          <p:cNvPr id="14" name="Picture 1"/>
          <p:cNvPicPr>
            <a:picLocks noChangeAspect="1" noChangeArrowheads="1"/>
          </p:cNvPicPr>
          <p:nvPr/>
        </p:nvPicPr>
        <p:blipFill>
          <a:blip r:embed="rId2" cstate="print"/>
          <a:srcRect/>
          <a:stretch>
            <a:fillRect/>
          </a:stretch>
        </p:blipFill>
        <p:spPr bwMode="auto">
          <a:xfrm>
            <a:off x="8999538" y="539750"/>
            <a:ext cx="539750" cy="539750"/>
          </a:xfrm>
          <a:prstGeom prst="rect">
            <a:avLst/>
          </a:prstGeom>
          <a:noFill/>
          <a:ln w="9525">
            <a:noFill/>
            <a:miter lim="800000"/>
            <a:headEnd/>
            <a:tailEnd/>
          </a:ln>
          <a:effectLst/>
        </p:spPr>
      </p:pic>
      <p:sp>
        <p:nvSpPr>
          <p:cNvPr id="8" name="Bildplatzhalter 6"/>
          <p:cNvSpPr>
            <a:spLocks noGrp="1"/>
          </p:cNvSpPr>
          <p:nvPr>
            <p:ph type="pic" sz="quarter" idx="13" hasCustomPrompt="1"/>
          </p:nvPr>
        </p:nvSpPr>
        <p:spPr>
          <a:xfrm>
            <a:off x="538225" y="1701799"/>
            <a:ext cx="4321175" cy="3492000"/>
          </a:xfrm>
          <a:solidFill>
            <a:srgbClr val="E6EAEE"/>
          </a:solidFill>
        </p:spPr>
        <p:txBody>
          <a:bodyPr/>
          <a:lstStyle>
            <a:lvl1pPr>
              <a:defRPr sz="2000">
                <a:solidFill>
                  <a:schemeClr val="tx1"/>
                </a:solidFill>
              </a:defRPr>
            </a:lvl1pPr>
          </a:lstStyle>
          <a:p>
            <a:r>
              <a:rPr lang="en-US" smtClean="0"/>
              <a:t>Picture</a:t>
            </a:r>
            <a:endParaRPr lang="en-US" dirty="0"/>
          </a:p>
        </p:txBody>
      </p:sp>
      <p:sp>
        <p:nvSpPr>
          <p:cNvPr id="9" name="Bildplatzhalter 6"/>
          <p:cNvSpPr>
            <a:spLocks noGrp="1"/>
          </p:cNvSpPr>
          <p:nvPr>
            <p:ph type="pic" sz="quarter" idx="14" hasCustomPrompt="1"/>
          </p:nvPr>
        </p:nvSpPr>
        <p:spPr>
          <a:xfrm>
            <a:off x="5218113" y="1701799"/>
            <a:ext cx="4321175" cy="3492000"/>
          </a:xfrm>
          <a:solidFill>
            <a:srgbClr val="E6EAEE"/>
          </a:solidFill>
        </p:spPr>
        <p:txBody>
          <a:bodyPr/>
          <a:lstStyle>
            <a:lvl1pPr>
              <a:defRPr sz="2000">
                <a:solidFill>
                  <a:schemeClr val="tx1"/>
                </a:solidFill>
              </a:defRPr>
            </a:lvl1pPr>
          </a:lstStyle>
          <a:p>
            <a:r>
              <a:rPr lang="en-US" smtClean="0"/>
              <a:t>Picture</a:t>
            </a:r>
            <a:endParaRPr lang="en-US" dirty="0"/>
          </a:p>
        </p:txBody>
      </p:sp>
      <p:cxnSp>
        <p:nvCxnSpPr>
          <p:cNvPr id="10" name="Straight Connector 9"/>
          <p:cNvCxnSpPr>
            <a:cxnSpLocks noChangeShapeType="1"/>
          </p:cNvCxnSpPr>
          <p:nvPr userDrawn="1"/>
        </p:nvCxnSpPr>
        <p:spPr bwMode="gray">
          <a:xfrm rot="10800000">
            <a:off x="539750" y="7030800"/>
            <a:ext cx="8999538" cy="0"/>
          </a:xfrm>
          <a:prstGeom prst="line">
            <a:avLst/>
          </a:prstGeom>
          <a:noFill/>
          <a:ln w="6350">
            <a:solidFill>
              <a:schemeClr val="accent3"/>
            </a:solidFill>
            <a:round/>
            <a:headEnd/>
            <a:tailEnd/>
          </a:ln>
        </p:spPr>
      </p:cxnSp>
    </p:spTree>
    <p:extLst>
      <p:ext uri="{BB962C8B-B14F-4D97-AF65-F5344CB8AC3E}">
        <p14:creationId xmlns:p14="http://schemas.microsoft.com/office/powerpoint/2010/main" xmlns="" val="3725523227"/>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 content titles and areas">
    <p:spTree>
      <p:nvGrpSpPr>
        <p:cNvPr id="1" name=""/>
        <p:cNvGrpSpPr/>
        <p:nvPr/>
      </p:nvGrpSpPr>
      <p:grpSpPr>
        <a:xfrm>
          <a:off x="0" y="0"/>
          <a:ext cx="0" cy="0"/>
          <a:chOff x="0" y="0"/>
          <a:chExt cx="0" cy="0"/>
        </a:xfrm>
      </p:grpSpPr>
      <p:sp>
        <p:nvSpPr>
          <p:cNvPr id="2" name="Title 1"/>
          <p:cNvSpPr>
            <a:spLocks noGrp="1"/>
          </p:cNvSpPr>
          <p:nvPr>
            <p:ph type="title"/>
          </p:nvPr>
        </p:nvSpPr>
        <p:spPr>
          <a:xfrm>
            <a:off x="538162" y="504000"/>
            <a:ext cx="8460000" cy="756475"/>
          </a:xfrm>
          <a:noFill/>
          <a:ln w="9525" algn="ctr">
            <a:noFill/>
            <a:miter lim="800000"/>
            <a:headEnd/>
            <a:tailEnd/>
          </a:ln>
        </p:spPr>
        <p:txBody>
          <a:bodyPr>
            <a:noAutofit/>
          </a:bodyPr>
          <a:lstStyle>
            <a:lvl1pPr>
              <a:defRPr lang="en-US" sz="2600" kern="1200" baseline="0" dirty="0">
                <a:solidFill>
                  <a:schemeClr val="tx1"/>
                </a:solidFill>
                <a:latin typeface="+mn-lt"/>
                <a:ea typeface="ＭＳ Ｐゴシック" pitchFamily="34" charset="-128"/>
                <a:cs typeface="+mj-cs"/>
              </a:defRPr>
            </a:lvl1pPr>
          </a:lstStyle>
          <a:p>
            <a:pPr lvl="0"/>
            <a:r>
              <a:rPr lang="en-US" noProof="0" smtClean="0"/>
              <a:t>Click to edit Master title style</a:t>
            </a:r>
            <a:endParaRPr lang="en-US" noProof="0" dirty="0"/>
          </a:p>
        </p:txBody>
      </p:sp>
      <p:sp>
        <p:nvSpPr>
          <p:cNvPr id="3" name="Content Placeholder 2"/>
          <p:cNvSpPr>
            <a:spLocks noGrp="1"/>
          </p:cNvSpPr>
          <p:nvPr>
            <p:ph sz="half" idx="1"/>
          </p:nvPr>
        </p:nvSpPr>
        <p:spPr>
          <a:xfrm>
            <a:off x="540000" y="2014724"/>
            <a:ext cx="4320000" cy="4788000"/>
          </a:xfrm>
          <a:noFill/>
          <a:ln w="9525" algn="ctr">
            <a:noFill/>
            <a:miter lim="800000"/>
            <a:headEnd/>
            <a:tailEnd/>
          </a:ln>
          <a:effectLst/>
        </p:spPr>
        <p:txBody>
          <a:bodyPr/>
          <a:lstStyle>
            <a:lvl1pPr marL="0" indent="0" algn="l" rtl="0" fontAlgn="base">
              <a:defRPr lang="en-US" sz="2000" b="0" baseline="0" smtClean="0">
                <a:solidFill>
                  <a:srgbClr val="0055AA"/>
                </a:solidFill>
                <a:latin typeface="+mn-lt"/>
                <a:ea typeface="+mn-ea"/>
                <a:cs typeface="+mn-cs"/>
              </a:defRPr>
            </a:lvl1pPr>
            <a:lvl2pPr algn="l" rtl="0" fontAlgn="base">
              <a:defRPr lang="en-US" sz="2000" b="0" baseline="0" smtClean="0">
                <a:solidFill>
                  <a:schemeClr val="tx1"/>
                </a:solidFill>
                <a:latin typeface="+mn-lt"/>
                <a:ea typeface="+mn-ea"/>
                <a:cs typeface="+mn-cs"/>
              </a:defRPr>
            </a:lvl2pPr>
            <a:lvl3pPr algn="l" rtl="0" fontAlgn="base">
              <a:defRPr lang="en-US" sz="2000" b="0" baseline="0" smtClean="0">
                <a:solidFill>
                  <a:schemeClr val="tx1"/>
                </a:solidFill>
                <a:latin typeface="+mn-lt"/>
                <a:ea typeface="+mn-ea"/>
                <a:cs typeface="+mn-cs"/>
              </a:defRPr>
            </a:lvl3pPr>
            <a:lvl4pPr algn="l" rtl="0" fontAlgn="base">
              <a:defRPr lang="en-US" sz="1600" b="0" baseline="0" smtClean="0">
                <a:solidFill>
                  <a:schemeClr val="tx1"/>
                </a:solidFill>
                <a:latin typeface="+mn-lt"/>
                <a:ea typeface="+mn-ea"/>
                <a:cs typeface="+mn-cs"/>
              </a:defRPr>
            </a:lvl4pPr>
            <a:lvl5pPr algn="l" rtl="0" fontAlgn="base">
              <a:defRPr lang="en-US" sz="1600" b="0" baseline="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3"/>
          <p:cNvSpPr>
            <a:spLocks noGrp="1"/>
          </p:cNvSpPr>
          <p:nvPr>
            <p:ph sz="half" idx="2"/>
          </p:nvPr>
        </p:nvSpPr>
        <p:spPr>
          <a:xfrm>
            <a:off x="5220000" y="2014724"/>
            <a:ext cx="4320000" cy="4788000"/>
          </a:xfrm>
          <a:noFill/>
          <a:ln w="9525" algn="ctr">
            <a:noFill/>
            <a:miter lim="800000"/>
            <a:headEnd/>
            <a:tailEnd/>
          </a:ln>
          <a:effectLst/>
        </p:spPr>
        <p:txBody>
          <a:bodyPr/>
          <a:lstStyle>
            <a:lvl1pPr marL="0" indent="0" algn="l" rtl="0" fontAlgn="base">
              <a:defRPr lang="en-US" sz="2000" b="0" baseline="0" smtClean="0">
                <a:solidFill>
                  <a:srgbClr val="0055AA"/>
                </a:solidFill>
                <a:latin typeface="+mn-lt"/>
                <a:ea typeface="+mn-ea"/>
                <a:cs typeface="+mn-cs"/>
              </a:defRPr>
            </a:lvl1pPr>
            <a:lvl2pPr algn="l" rtl="0" fontAlgn="base">
              <a:defRPr lang="en-US" sz="2000" b="0" baseline="0" smtClean="0">
                <a:solidFill>
                  <a:schemeClr val="tx1"/>
                </a:solidFill>
                <a:latin typeface="+mn-lt"/>
                <a:ea typeface="+mn-ea"/>
                <a:cs typeface="+mn-cs"/>
              </a:defRPr>
            </a:lvl2pPr>
            <a:lvl3pPr algn="l" rtl="0" fontAlgn="base">
              <a:defRPr lang="en-US" sz="2000" b="0" baseline="0" smtClean="0">
                <a:solidFill>
                  <a:schemeClr val="tx1"/>
                </a:solidFill>
                <a:latin typeface="+mn-lt"/>
                <a:ea typeface="+mn-ea"/>
                <a:cs typeface="+mn-cs"/>
              </a:defRPr>
            </a:lvl3pPr>
            <a:lvl4pPr algn="l" rtl="0" fontAlgn="base">
              <a:defRPr lang="en-US" sz="1600" b="0" baseline="0" smtClean="0">
                <a:solidFill>
                  <a:schemeClr val="tx1"/>
                </a:solidFill>
                <a:latin typeface="+mn-lt"/>
                <a:ea typeface="+mn-ea"/>
                <a:cs typeface="+mn-cs"/>
              </a:defRPr>
            </a:lvl4pPr>
            <a:lvl5pPr algn="l" rtl="0" fontAlgn="base">
              <a:defRPr lang="en-US" sz="1600" b="0" baseline="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6" name="Text Placeholder 53"/>
          <p:cNvSpPr>
            <a:spLocks noGrp="1"/>
          </p:cNvSpPr>
          <p:nvPr>
            <p:ph type="body" sz="quarter" idx="18"/>
          </p:nvPr>
        </p:nvSpPr>
        <p:spPr>
          <a:xfrm>
            <a:off x="540000" y="1604324"/>
            <a:ext cx="4320000" cy="419100"/>
          </a:xfrm>
        </p:spPr>
        <p:txBody>
          <a:bodyPr bIns="54000" anchor="b"/>
          <a:lstStyle>
            <a:lvl1pPr marL="0" indent="0">
              <a:defRPr baseline="0">
                <a:solidFill>
                  <a:srgbClr val="0055AA"/>
                </a:solidFill>
              </a:defRPr>
            </a:lvl1pPr>
            <a:lvl2pPr>
              <a:defRPr>
                <a:solidFill>
                  <a:schemeClr val="tx1"/>
                </a:solidFill>
              </a:defRPr>
            </a:lvl2pPr>
          </a:lstStyle>
          <a:p>
            <a:pPr lvl="0"/>
            <a:r>
              <a:rPr lang="en-US" noProof="0" smtClean="0"/>
              <a:t>Edit Master text styles</a:t>
            </a:r>
          </a:p>
        </p:txBody>
      </p:sp>
      <p:sp>
        <p:nvSpPr>
          <p:cNvPr id="68" name="Text Placeholder 53"/>
          <p:cNvSpPr>
            <a:spLocks noGrp="1"/>
          </p:cNvSpPr>
          <p:nvPr>
            <p:ph type="body" sz="quarter" idx="19"/>
          </p:nvPr>
        </p:nvSpPr>
        <p:spPr>
          <a:xfrm>
            <a:off x="5220000" y="1604324"/>
            <a:ext cx="4320000" cy="419100"/>
          </a:xfrm>
        </p:spPr>
        <p:txBody>
          <a:bodyPr bIns="54000" anchor="b"/>
          <a:lstStyle>
            <a:lvl1pPr marL="0" indent="0">
              <a:defRPr baseline="0">
                <a:solidFill>
                  <a:srgbClr val="0055AA"/>
                </a:solidFill>
              </a:defRPr>
            </a:lvl1pPr>
            <a:lvl2pPr>
              <a:defRPr>
                <a:solidFill>
                  <a:schemeClr val="tx1"/>
                </a:solidFill>
              </a:defRPr>
            </a:lvl2pPr>
          </a:lstStyle>
          <a:p>
            <a:pPr lvl="0"/>
            <a:r>
              <a:rPr lang="en-US" noProof="0" smtClean="0"/>
              <a:t>Edit Master text styles</a:t>
            </a:r>
          </a:p>
        </p:txBody>
      </p:sp>
      <p:sp>
        <p:nvSpPr>
          <p:cNvPr id="17" name="Slide Number Placeholder 7"/>
          <p:cNvSpPr>
            <a:spLocks noGrp="1"/>
          </p:cNvSpPr>
          <p:nvPr>
            <p:ph type="sldNum" sz="quarter" idx="22"/>
          </p:nvPr>
        </p:nvSpPr>
        <p:spPr/>
        <p:txBody>
          <a:bodyPr/>
          <a:lstStyle>
            <a:lvl1pPr>
              <a:defRPr/>
            </a:lvl1pPr>
          </a:lstStyle>
          <a:p>
            <a:pPr>
              <a:defRPr/>
            </a:pPr>
            <a:fld id="{1AA968B3-E259-4D80-9972-CD00C485FD15}" type="slidenum">
              <a:rPr lang="en-US" smtClean="0"/>
              <a:pPr>
                <a:defRPr/>
              </a:pPr>
              <a:t>‹#›</a:t>
            </a:fld>
            <a:endParaRPr lang="en-US"/>
          </a:p>
        </p:txBody>
      </p:sp>
      <p:pic>
        <p:nvPicPr>
          <p:cNvPr id="18" name="Picture 1"/>
          <p:cNvPicPr>
            <a:picLocks noChangeAspect="1" noChangeArrowheads="1"/>
          </p:cNvPicPr>
          <p:nvPr/>
        </p:nvPicPr>
        <p:blipFill>
          <a:blip r:embed="rId2" cstate="print"/>
          <a:srcRect/>
          <a:stretch>
            <a:fillRect/>
          </a:stretch>
        </p:blipFill>
        <p:spPr bwMode="auto">
          <a:xfrm>
            <a:off x="8999538" y="539750"/>
            <a:ext cx="539750" cy="539750"/>
          </a:xfrm>
          <a:prstGeom prst="rect">
            <a:avLst/>
          </a:prstGeom>
          <a:noFill/>
          <a:ln w="9525">
            <a:noFill/>
            <a:miter lim="800000"/>
            <a:headEnd/>
            <a:tailEnd/>
          </a:ln>
          <a:effectLst/>
        </p:spPr>
      </p:pic>
      <p:cxnSp>
        <p:nvCxnSpPr>
          <p:cNvPr id="26" name="Straight Connector 15"/>
          <p:cNvCxnSpPr>
            <a:cxnSpLocks noChangeShapeType="1"/>
          </p:cNvCxnSpPr>
          <p:nvPr userDrawn="1"/>
        </p:nvCxnSpPr>
        <p:spPr bwMode="auto">
          <a:xfrm>
            <a:off x="539750" y="2014724"/>
            <a:ext cx="4319588" cy="0"/>
          </a:xfrm>
          <a:prstGeom prst="line">
            <a:avLst/>
          </a:prstGeom>
          <a:noFill/>
          <a:ln w="12700">
            <a:solidFill>
              <a:schemeClr val="tx1"/>
            </a:solidFill>
            <a:round/>
            <a:headEnd/>
            <a:tailEnd/>
          </a:ln>
        </p:spPr>
      </p:cxnSp>
      <p:cxnSp>
        <p:nvCxnSpPr>
          <p:cNvPr id="27" name="Straight Connector 15"/>
          <p:cNvCxnSpPr>
            <a:cxnSpLocks noChangeShapeType="1"/>
          </p:cNvCxnSpPr>
          <p:nvPr userDrawn="1"/>
        </p:nvCxnSpPr>
        <p:spPr bwMode="auto">
          <a:xfrm>
            <a:off x="5219700" y="2014724"/>
            <a:ext cx="4319588" cy="0"/>
          </a:xfrm>
          <a:prstGeom prst="line">
            <a:avLst/>
          </a:prstGeom>
          <a:noFill/>
          <a:ln w="12700">
            <a:solidFill>
              <a:schemeClr val="tx1"/>
            </a:solidFill>
            <a:round/>
            <a:headEnd/>
            <a:tailEnd/>
          </a:ln>
        </p:spPr>
      </p:cxnSp>
      <p:sp>
        <p:nvSpPr>
          <p:cNvPr id="12" name="Textplatzhalter 9"/>
          <p:cNvSpPr>
            <a:spLocks noGrp="1"/>
          </p:cNvSpPr>
          <p:nvPr>
            <p:ph type="body" sz="quarter" idx="21" hasCustomPrompt="1"/>
          </p:nvPr>
        </p:nvSpPr>
        <p:spPr>
          <a:xfrm>
            <a:off x="538163" y="6818400"/>
            <a:ext cx="4320000"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sp>
        <p:nvSpPr>
          <p:cNvPr id="13" name="Textplatzhalter 9"/>
          <p:cNvSpPr>
            <a:spLocks noGrp="1"/>
          </p:cNvSpPr>
          <p:nvPr>
            <p:ph type="body" sz="quarter" idx="23" hasCustomPrompt="1"/>
          </p:nvPr>
        </p:nvSpPr>
        <p:spPr>
          <a:xfrm>
            <a:off x="5218113" y="6818400"/>
            <a:ext cx="4320000"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cxnSp>
        <p:nvCxnSpPr>
          <p:cNvPr id="14" name="Straight Connector 9"/>
          <p:cNvCxnSpPr>
            <a:cxnSpLocks noChangeShapeType="1"/>
          </p:cNvCxnSpPr>
          <p:nvPr userDrawn="1"/>
        </p:nvCxnSpPr>
        <p:spPr bwMode="gray">
          <a:xfrm rot="10800000">
            <a:off x="539750" y="7030800"/>
            <a:ext cx="8999538" cy="0"/>
          </a:xfrm>
          <a:prstGeom prst="line">
            <a:avLst/>
          </a:prstGeom>
          <a:noFill/>
          <a:ln w="6350">
            <a:solidFill>
              <a:schemeClr val="accent3"/>
            </a:solidFill>
            <a:round/>
            <a:headEnd/>
            <a:tailEnd/>
          </a:ln>
        </p:spPr>
      </p:cxn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content titles only">
    <p:spTree>
      <p:nvGrpSpPr>
        <p:cNvPr id="1" name=""/>
        <p:cNvGrpSpPr/>
        <p:nvPr/>
      </p:nvGrpSpPr>
      <p:grpSpPr>
        <a:xfrm>
          <a:off x="0" y="0"/>
          <a:ext cx="0" cy="0"/>
          <a:chOff x="0" y="0"/>
          <a:chExt cx="0" cy="0"/>
        </a:xfrm>
      </p:grpSpPr>
      <p:sp>
        <p:nvSpPr>
          <p:cNvPr id="2" name="Title 1"/>
          <p:cNvSpPr>
            <a:spLocks noGrp="1"/>
          </p:cNvSpPr>
          <p:nvPr>
            <p:ph type="title"/>
          </p:nvPr>
        </p:nvSpPr>
        <p:spPr>
          <a:xfrm>
            <a:off x="538163" y="504000"/>
            <a:ext cx="8461375" cy="756475"/>
          </a:xfrm>
          <a:noFill/>
          <a:ln w="9525" algn="ctr">
            <a:noFill/>
            <a:miter lim="800000"/>
            <a:headEnd/>
            <a:tailEnd/>
          </a:ln>
        </p:spPr>
        <p:txBody>
          <a:bodyPr>
            <a:noAutofit/>
          </a:bodyPr>
          <a:lstStyle>
            <a:lvl1pPr>
              <a:defRPr lang="en-GB" sz="2600" kern="1200" baseline="0" dirty="0">
                <a:solidFill>
                  <a:schemeClr val="tx1"/>
                </a:solidFill>
                <a:latin typeface="+mn-lt"/>
                <a:ea typeface="ＭＳ Ｐゴシック" pitchFamily="34" charset="-128"/>
                <a:cs typeface="+mj-cs"/>
              </a:defRPr>
            </a:lvl1pPr>
          </a:lstStyle>
          <a:p>
            <a:pPr lvl="0"/>
            <a:r>
              <a:rPr lang="en-US" noProof="0" smtClean="0"/>
              <a:t>Click to edit Master title style</a:t>
            </a:r>
            <a:endParaRPr lang="en-US" noProof="0" dirty="0"/>
          </a:p>
        </p:txBody>
      </p:sp>
      <p:sp>
        <p:nvSpPr>
          <p:cNvPr id="9" name="Text Placeholder 53"/>
          <p:cNvSpPr>
            <a:spLocks noGrp="1"/>
          </p:cNvSpPr>
          <p:nvPr>
            <p:ph type="body" sz="quarter" idx="18"/>
          </p:nvPr>
        </p:nvSpPr>
        <p:spPr>
          <a:xfrm>
            <a:off x="540000" y="1604324"/>
            <a:ext cx="4320000" cy="419100"/>
          </a:xfrm>
        </p:spPr>
        <p:txBody>
          <a:bodyPr bIns="54000" anchor="b"/>
          <a:lstStyle>
            <a:lvl1pPr marL="0" indent="0">
              <a:defRPr baseline="0">
                <a:solidFill>
                  <a:srgbClr val="0055AA"/>
                </a:solidFill>
              </a:defRPr>
            </a:lvl1pPr>
            <a:lvl2pPr>
              <a:defRPr>
                <a:solidFill>
                  <a:schemeClr val="tx1"/>
                </a:solidFill>
              </a:defRPr>
            </a:lvl2pPr>
          </a:lstStyle>
          <a:p>
            <a:pPr lvl="0"/>
            <a:r>
              <a:rPr lang="en-US" noProof="0" smtClean="0"/>
              <a:t>Edit Master text styles</a:t>
            </a:r>
          </a:p>
        </p:txBody>
      </p:sp>
      <p:sp>
        <p:nvSpPr>
          <p:cNvPr id="11" name="Text Placeholder 53"/>
          <p:cNvSpPr>
            <a:spLocks noGrp="1"/>
          </p:cNvSpPr>
          <p:nvPr>
            <p:ph type="body" sz="quarter" idx="19"/>
          </p:nvPr>
        </p:nvSpPr>
        <p:spPr>
          <a:xfrm>
            <a:off x="5220000" y="1604324"/>
            <a:ext cx="4320000" cy="419100"/>
          </a:xfrm>
        </p:spPr>
        <p:txBody>
          <a:bodyPr bIns="54000" anchor="b"/>
          <a:lstStyle>
            <a:lvl1pPr marL="0" indent="0">
              <a:defRPr baseline="0">
                <a:solidFill>
                  <a:srgbClr val="0055AA"/>
                </a:solidFill>
              </a:defRPr>
            </a:lvl1pPr>
            <a:lvl2pPr>
              <a:defRPr>
                <a:solidFill>
                  <a:schemeClr val="tx1"/>
                </a:solidFill>
              </a:defRPr>
            </a:lvl2pPr>
          </a:lstStyle>
          <a:p>
            <a:pPr lvl="0"/>
            <a:r>
              <a:rPr lang="en-US" noProof="0" smtClean="0"/>
              <a:t>Edit Master text styles</a:t>
            </a:r>
          </a:p>
        </p:txBody>
      </p:sp>
      <p:sp>
        <p:nvSpPr>
          <p:cNvPr id="17" name="Slide Number Placeholder 7"/>
          <p:cNvSpPr>
            <a:spLocks noGrp="1"/>
          </p:cNvSpPr>
          <p:nvPr>
            <p:ph type="sldNum" sz="quarter" idx="22"/>
          </p:nvPr>
        </p:nvSpPr>
        <p:spPr/>
        <p:txBody>
          <a:bodyPr/>
          <a:lstStyle>
            <a:lvl1pPr>
              <a:defRPr/>
            </a:lvl1pPr>
          </a:lstStyle>
          <a:p>
            <a:pPr>
              <a:defRPr/>
            </a:pPr>
            <a:fld id="{E19DE4B9-947A-4E52-AC4F-0C49AB40CE2A}" type="slidenum">
              <a:rPr lang="en-US" smtClean="0"/>
              <a:pPr>
                <a:defRPr/>
              </a:pPr>
              <a:t>‹#›</a:t>
            </a:fld>
            <a:endParaRPr lang="en-US"/>
          </a:p>
        </p:txBody>
      </p:sp>
      <p:pic>
        <p:nvPicPr>
          <p:cNvPr id="18" name="Picture 1"/>
          <p:cNvPicPr>
            <a:picLocks noChangeAspect="1" noChangeArrowheads="1"/>
          </p:cNvPicPr>
          <p:nvPr userDrawn="1"/>
        </p:nvPicPr>
        <p:blipFill>
          <a:blip r:embed="rId2" cstate="print"/>
          <a:srcRect/>
          <a:stretch>
            <a:fillRect/>
          </a:stretch>
        </p:blipFill>
        <p:spPr bwMode="auto">
          <a:xfrm>
            <a:off x="8999538" y="539750"/>
            <a:ext cx="539750" cy="539750"/>
          </a:xfrm>
          <a:prstGeom prst="rect">
            <a:avLst/>
          </a:prstGeom>
          <a:noFill/>
          <a:ln w="9525">
            <a:noFill/>
            <a:miter lim="800000"/>
            <a:headEnd/>
            <a:tailEnd/>
          </a:ln>
          <a:effectLst/>
        </p:spPr>
      </p:pic>
      <p:cxnSp>
        <p:nvCxnSpPr>
          <p:cNvPr id="25" name="Straight Connector 15"/>
          <p:cNvCxnSpPr>
            <a:cxnSpLocks noChangeShapeType="1"/>
          </p:cNvCxnSpPr>
          <p:nvPr userDrawn="1"/>
        </p:nvCxnSpPr>
        <p:spPr bwMode="auto">
          <a:xfrm>
            <a:off x="539750" y="2014724"/>
            <a:ext cx="4319588" cy="0"/>
          </a:xfrm>
          <a:prstGeom prst="line">
            <a:avLst/>
          </a:prstGeom>
          <a:noFill/>
          <a:ln w="12700">
            <a:solidFill>
              <a:schemeClr val="tx1"/>
            </a:solidFill>
            <a:round/>
            <a:headEnd/>
            <a:tailEnd/>
          </a:ln>
        </p:spPr>
      </p:cxnSp>
      <p:cxnSp>
        <p:nvCxnSpPr>
          <p:cNvPr id="26" name="Straight Connector 15"/>
          <p:cNvCxnSpPr>
            <a:cxnSpLocks noChangeShapeType="1"/>
          </p:cNvCxnSpPr>
          <p:nvPr userDrawn="1"/>
        </p:nvCxnSpPr>
        <p:spPr bwMode="auto">
          <a:xfrm>
            <a:off x="5219700" y="2014724"/>
            <a:ext cx="4319588" cy="0"/>
          </a:xfrm>
          <a:prstGeom prst="line">
            <a:avLst/>
          </a:prstGeom>
          <a:noFill/>
          <a:ln w="12700">
            <a:solidFill>
              <a:schemeClr val="tx1"/>
            </a:solidFill>
            <a:round/>
            <a:headEnd/>
            <a:tailEnd/>
          </a:ln>
        </p:spPr>
      </p:cxnSp>
      <p:sp>
        <p:nvSpPr>
          <p:cNvPr id="10" name="Textplatzhalter 9"/>
          <p:cNvSpPr>
            <a:spLocks noGrp="1"/>
          </p:cNvSpPr>
          <p:nvPr>
            <p:ph type="body" sz="quarter" idx="21" hasCustomPrompt="1"/>
          </p:nvPr>
        </p:nvSpPr>
        <p:spPr>
          <a:xfrm>
            <a:off x="538163" y="6818400"/>
            <a:ext cx="4320000"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sp>
        <p:nvSpPr>
          <p:cNvPr id="12" name="Textplatzhalter 9"/>
          <p:cNvSpPr>
            <a:spLocks noGrp="1"/>
          </p:cNvSpPr>
          <p:nvPr>
            <p:ph type="body" sz="quarter" idx="23" hasCustomPrompt="1"/>
          </p:nvPr>
        </p:nvSpPr>
        <p:spPr>
          <a:xfrm>
            <a:off x="5218113" y="6818400"/>
            <a:ext cx="4320000"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cxnSp>
        <p:nvCxnSpPr>
          <p:cNvPr id="13" name="Straight Connector 9"/>
          <p:cNvCxnSpPr>
            <a:cxnSpLocks noChangeShapeType="1"/>
          </p:cNvCxnSpPr>
          <p:nvPr userDrawn="1"/>
        </p:nvCxnSpPr>
        <p:spPr bwMode="gray">
          <a:xfrm rot="10800000">
            <a:off x="539750" y="7030800"/>
            <a:ext cx="8999538" cy="0"/>
          </a:xfrm>
          <a:prstGeom prst="line">
            <a:avLst/>
          </a:prstGeom>
          <a:noFill/>
          <a:ln w="6350">
            <a:solidFill>
              <a:schemeClr val="accent3"/>
            </a:solidFill>
            <a:round/>
            <a:headEnd/>
            <a:tailEnd/>
          </a:ln>
        </p:spPr>
      </p:cxn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bwMode="auto">
          <a:xfrm>
            <a:off x="538162" y="504000"/>
            <a:ext cx="8460000" cy="756475"/>
          </a:xfrm>
          <a:prstGeom prst="rect">
            <a:avLst/>
          </a:prstGeom>
          <a:noFill/>
          <a:ln w="9525">
            <a:noFill/>
            <a:miter lim="800000"/>
            <a:headEnd/>
            <a:tailEnd/>
          </a:ln>
        </p:spPr>
        <p:txBody>
          <a:bodyPr/>
          <a:lstStyle>
            <a:lvl1pPr>
              <a:defRPr lang="en-US" sz="2600" kern="1200" noProof="0" smtClean="0">
                <a:solidFill>
                  <a:schemeClr val="tx1"/>
                </a:solidFill>
                <a:latin typeface="+mn-lt"/>
                <a:ea typeface="ＭＳ Ｐゴシック" pitchFamily="34" charset="-128"/>
                <a:cs typeface="ＭＳ Ｐゴシック" pitchFamily="-109" charset="-128"/>
              </a:defRPr>
            </a:lvl1pPr>
          </a:lstStyle>
          <a:p>
            <a:pPr lvl="0"/>
            <a:r>
              <a:rPr lang="en-US" noProof="0" smtClean="0"/>
              <a:t>Click to edit Master title style</a:t>
            </a:r>
            <a:endParaRPr lang="en-US" noProof="0" dirty="0" smtClean="0"/>
          </a:p>
        </p:txBody>
      </p:sp>
      <p:sp>
        <p:nvSpPr>
          <p:cNvPr id="11" name="Slide Number Placeholder 7"/>
          <p:cNvSpPr>
            <a:spLocks noGrp="1"/>
          </p:cNvSpPr>
          <p:nvPr>
            <p:ph type="sldNum" sz="quarter" idx="12"/>
          </p:nvPr>
        </p:nvSpPr>
        <p:spPr/>
        <p:txBody>
          <a:bodyPr/>
          <a:lstStyle>
            <a:lvl1pPr>
              <a:defRPr/>
            </a:lvl1pPr>
          </a:lstStyle>
          <a:p>
            <a:pPr>
              <a:defRPr/>
            </a:pPr>
            <a:fld id="{1BF6BAFB-95B1-4694-B27E-F152F070DA2C}" type="slidenum">
              <a:rPr lang="en-US" smtClean="0"/>
              <a:pPr>
                <a:defRPr/>
              </a:pPr>
              <a:t>‹#›</a:t>
            </a:fld>
            <a:endParaRPr lang="en-US"/>
          </a:p>
        </p:txBody>
      </p:sp>
      <p:pic>
        <p:nvPicPr>
          <p:cNvPr id="12" name="Picture 1"/>
          <p:cNvPicPr>
            <a:picLocks noChangeAspect="1" noChangeArrowheads="1"/>
          </p:cNvPicPr>
          <p:nvPr/>
        </p:nvPicPr>
        <p:blipFill>
          <a:blip r:embed="rId2" cstate="print"/>
          <a:srcRect/>
          <a:stretch>
            <a:fillRect/>
          </a:stretch>
        </p:blipFill>
        <p:spPr bwMode="auto">
          <a:xfrm>
            <a:off x="8999538" y="539750"/>
            <a:ext cx="539750" cy="539750"/>
          </a:xfrm>
          <a:prstGeom prst="rect">
            <a:avLst/>
          </a:prstGeom>
          <a:noFill/>
          <a:ln w="9525">
            <a:noFill/>
            <a:miter lim="800000"/>
            <a:headEnd/>
            <a:tailEnd/>
          </a:ln>
          <a:effectLst/>
        </p:spPr>
      </p:pic>
      <p:sp>
        <p:nvSpPr>
          <p:cNvPr id="6" name="Textplatzhalter 9"/>
          <p:cNvSpPr>
            <a:spLocks noGrp="1"/>
          </p:cNvSpPr>
          <p:nvPr>
            <p:ph type="body" sz="quarter" idx="22" hasCustomPrompt="1"/>
          </p:nvPr>
        </p:nvSpPr>
        <p:spPr>
          <a:xfrm>
            <a:off x="538163" y="6818400"/>
            <a:ext cx="9002712"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cxnSp>
        <p:nvCxnSpPr>
          <p:cNvPr id="7" name="Straight Connector 9"/>
          <p:cNvCxnSpPr>
            <a:cxnSpLocks noChangeShapeType="1"/>
          </p:cNvCxnSpPr>
          <p:nvPr userDrawn="1"/>
        </p:nvCxnSpPr>
        <p:spPr bwMode="gray">
          <a:xfrm rot="10800000">
            <a:off x="539750" y="7030800"/>
            <a:ext cx="8999538" cy="0"/>
          </a:xfrm>
          <a:prstGeom prst="line">
            <a:avLst/>
          </a:prstGeom>
          <a:noFill/>
          <a:ln w="6350">
            <a:solidFill>
              <a:schemeClr val="accent3"/>
            </a:solidFill>
            <a:round/>
            <a:headEnd/>
            <a:tailEnd/>
          </a:ln>
        </p:spPr>
      </p:cxn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p:txBody>
          <a:bodyPr/>
          <a:lstStyle>
            <a:lvl1pPr>
              <a:defRPr/>
            </a:lvl1pPr>
          </a:lstStyle>
          <a:p>
            <a:pPr>
              <a:defRPr/>
            </a:pPr>
            <a:fld id="{D8276634-6D27-471F-B0E0-BF552558ADBF}" type="slidenum">
              <a:rPr lang="en-US" smtClean="0"/>
              <a:pPr>
                <a:defRPr/>
              </a:pPr>
              <a:t>‹#›</a:t>
            </a:fld>
            <a:endParaRPr lang="en-US"/>
          </a:p>
        </p:txBody>
      </p:sp>
      <p:pic>
        <p:nvPicPr>
          <p:cNvPr id="11" name="Picture 1"/>
          <p:cNvPicPr>
            <a:picLocks noChangeAspect="1" noChangeArrowheads="1"/>
          </p:cNvPicPr>
          <p:nvPr/>
        </p:nvPicPr>
        <p:blipFill>
          <a:blip r:embed="rId2" cstate="print"/>
          <a:srcRect/>
          <a:stretch>
            <a:fillRect/>
          </a:stretch>
        </p:blipFill>
        <p:spPr bwMode="auto">
          <a:xfrm>
            <a:off x="8999538" y="539750"/>
            <a:ext cx="539750" cy="539750"/>
          </a:xfrm>
          <a:prstGeom prst="rect">
            <a:avLst/>
          </a:prstGeom>
          <a:noFill/>
          <a:ln w="9525">
            <a:noFill/>
            <a:miter lim="800000"/>
            <a:headEnd/>
            <a:tailEnd/>
          </a:ln>
          <a:effectLst/>
        </p:spPr>
      </p:pic>
      <p:sp>
        <p:nvSpPr>
          <p:cNvPr id="5" name="Textplatzhalter 9"/>
          <p:cNvSpPr>
            <a:spLocks noGrp="1"/>
          </p:cNvSpPr>
          <p:nvPr>
            <p:ph type="body" sz="quarter" idx="22" hasCustomPrompt="1"/>
          </p:nvPr>
        </p:nvSpPr>
        <p:spPr>
          <a:xfrm>
            <a:off x="538163" y="6818400"/>
            <a:ext cx="9002712"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cxnSp>
        <p:nvCxnSpPr>
          <p:cNvPr id="6" name="Straight Connector 9"/>
          <p:cNvCxnSpPr>
            <a:cxnSpLocks noChangeShapeType="1"/>
          </p:cNvCxnSpPr>
          <p:nvPr userDrawn="1"/>
        </p:nvCxnSpPr>
        <p:spPr bwMode="gray">
          <a:xfrm rot="10800000">
            <a:off x="539750" y="7030800"/>
            <a:ext cx="8999538" cy="0"/>
          </a:xfrm>
          <a:prstGeom prst="line">
            <a:avLst/>
          </a:prstGeom>
          <a:noFill/>
          <a:ln w="6350">
            <a:solidFill>
              <a:schemeClr val="accent3"/>
            </a:solidFill>
            <a:round/>
            <a:headEnd/>
            <a:tailEnd/>
          </a:ln>
        </p:spPr>
      </p:cxn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ree">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bwMode="auto">
          <a:xfrm>
            <a:off x="538162" y="504000"/>
            <a:ext cx="8460000" cy="756475"/>
          </a:xfrm>
          <a:prstGeom prst="rect">
            <a:avLst/>
          </a:prstGeom>
          <a:noFill/>
          <a:ln w="9525">
            <a:noFill/>
            <a:miter lim="800000"/>
            <a:headEnd/>
            <a:tailEnd/>
          </a:ln>
        </p:spPr>
        <p:txBody>
          <a:bodyPr/>
          <a:lstStyle>
            <a:lvl1pPr>
              <a:defRPr lang="en-US" sz="2600" kern="1200" noProof="0" smtClean="0">
                <a:solidFill>
                  <a:schemeClr val="tx1"/>
                </a:solidFill>
                <a:latin typeface="+mn-lt"/>
                <a:ea typeface="ＭＳ Ｐゴシック" pitchFamily="34" charset="-128"/>
                <a:cs typeface="ＭＳ Ｐゴシック" pitchFamily="-109" charset="-128"/>
              </a:defRPr>
            </a:lvl1pPr>
          </a:lstStyle>
          <a:p>
            <a:pPr lvl="0"/>
            <a:r>
              <a:rPr lang="en-US" noProof="0" smtClean="0"/>
              <a:t>Click to edit Master title style</a:t>
            </a:r>
            <a:endParaRPr lang="en-US" noProof="0" dirty="0" smtClean="0"/>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One Content - content area only">
    <p:spTree>
      <p:nvGrpSpPr>
        <p:cNvPr id="1" name=""/>
        <p:cNvGrpSpPr/>
        <p:nvPr/>
      </p:nvGrpSpPr>
      <p:grpSpPr>
        <a:xfrm>
          <a:off x="0" y="0"/>
          <a:ext cx="0" cy="0"/>
          <a:chOff x="0" y="0"/>
          <a:chExt cx="0" cy="0"/>
        </a:xfrm>
      </p:grpSpPr>
      <p:cxnSp>
        <p:nvCxnSpPr>
          <p:cNvPr id="5" name="Straight Connector 9"/>
          <p:cNvCxnSpPr>
            <a:cxnSpLocks noChangeShapeType="1"/>
          </p:cNvCxnSpPr>
          <p:nvPr userDrawn="1"/>
        </p:nvCxnSpPr>
        <p:spPr bwMode="auto">
          <a:xfrm rot="10800000">
            <a:off x="539751" y="7042150"/>
            <a:ext cx="8999537" cy="0"/>
          </a:xfrm>
          <a:prstGeom prst="line">
            <a:avLst/>
          </a:prstGeom>
          <a:noFill/>
          <a:ln w="6350">
            <a:solidFill>
              <a:schemeClr val="tx2"/>
            </a:solidFill>
            <a:round/>
            <a:headEnd/>
            <a:tailEnd/>
          </a:ln>
        </p:spPr>
      </p:cxnSp>
      <p:sp>
        <p:nvSpPr>
          <p:cNvPr id="9" name="TextBox 8"/>
          <p:cNvSpPr txBox="1"/>
          <p:nvPr userDrawn="1"/>
        </p:nvSpPr>
        <p:spPr bwMode="auto">
          <a:xfrm>
            <a:off x="1" y="7042150"/>
            <a:ext cx="1611159" cy="317364"/>
          </a:xfrm>
          <a:prstGeom prst="rect">
            <a:avLst/>
          </a:prstGeom>
          <a:noFill/>
        </p:spPr>
        <p:txBody>
          <a:bodyPr wrap="none" lIns="541477" tIns="39975" rIns="0" bIns="0">
            <a:spAutoFit/>
          </a:bodyPr>
          <a:lstStyle/>
          <a:p>
            <a:pPr defTabSz="1017604" fontAlgn="base">
              <a:spcBef>
                <a:spcPct val="0"/>
              </a:spcBef>
              <a:spcAft>
                <a:spcPct val="0"/>
              </a:spcAft>
              <a:defRPr/>
            </a:pPr>
            <a:r>
              <a:rPr lang="en-GB" sz="900" dirty="0">
                <a:solidFill>
                  <a:srgbClr val="7C8796"/>
                </a:solidFill>
                <a:cs typeface="Arial" charset="0"/>
              </a:rPr>
              <a:t>Deutsche Bank</a:t>
            </a:r>
          </a:p>
          <a:p>
            <a:pPr defTabSz="1017604" fontAlgn="base">
              <a:spcBef>
                <a:spcPct val="0"/>
              </a:spcBef>
              <a:spcAft>
                <a:spcPct val="0"/>
              </a:spcAft>
              <a:defRPr/>
            </a:pPr>
            <a:r>
              <a:rPr lang="en-GB" sz="900" dirty="0">
                <a:solidFill>
                  <a:srgbClr val="7C8796"/>
                </a:solidFill>
                <a:cs typeface="Arial" charset="0"/>
              </a:rPr>
              <a:t>Wealth Management</a:t>
            </a:r>
          </a:p>
        </p:txBody>
      </p:sp>
      <p:sp>
        <p:nvSpPr>
          <p:cNvPr id="13" name="Content Placeholder 12"/>
          <p:cNvSpPr>
            <a:spLocks noGrp="1"/>
          </p:cNvSpPr>
          <p:nvPr userDrawn="1">
            <p:ph sz="quarter" idx="17"/>
          </p:nvPr>
        </p:nvSpPr>
        <p:spPr>
          <a:xfrm>
            <a:off x="540000" y="1730375"/>
            <a:ext cx="9000000" cy="4741200"/>
          </a:xfrm>
        </p:spPr>
        <p:txBody>
          <a:bodyPr/>
          <a:lstStyle>
            <a:lvl1pPr marL="0" indent="0">
              <a:defRPr baseline="0">
                <a:solidFill>
                  <a:srgbClr val="0092D0"/>
                </a:solidFill>
              </a:defRPr>
            </a:lvl1pPr>
            <a:lvl2pPr>
              <a:defRPr baseline="0"/>
            </a:lvl2pPr>
            <a:lvl3pPr>
              <a:defRPr baseline="0"/>
            </a:lvl3pPr>
            <a:lvl4pPr>
              <a:defRPr baseline="0"/>
            </a:lvl4pPr>
            <a:lvl5pPr>
              <a:defRPr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9" name="Rectangle 2"/>
          <p:cNvSpPr>
            <a:spLocks noGrp="1" noChangeArrowheads="1"/>
          </p:cNvSpPr>
          <p:nvPr userDrawn="1">
            <p:ph type="title"/>
          </p:nvPr>
        </p:nvSpPr>
        <p:spPr bwMode="auto">
          <a:xfrm>
            <a:off x="538163" y="504003"/>
            <a:ext cx="8461375" cy="756474"/>
          </a:xfrm>
          <a:prstGeom prst="rect">
            <a:avLst/>
          </a:prstGeom>
          <a:noFill/>
          <a:ln w="9525">
            <a:noFill/>
            <a:miter lim="800000"/>
            <a:headEnd/>
            <a:tailEnd/>
          </a:ln>
        </p:spPr>
        <p:txBody>
          <a:bodyPr/>
          <a:lstStyle>
            <a:lvl1pPr>
              <a:tabLst/>
              <a:defRPr lang="en-US" sz="2700" kern="1200" noProof="0" smtClean="0">
                <a:solidFill>
                  <a:schemeClr val="tx1"/>
                </a:solidFill>
                <a:latin typeface="+mn-lt"/>
                <a:ea typeface="ＭＳ Ｐゴシック" pitchFamily="34" charset="-128"/>
                <a:cs typeface="ＭＳ Ｐゴシック" pitchFamily="-109" charset="-128"/>
              </a:defRPr>
            </a:lvl1pPr>
          </a:lstStyle>
          <a:p>
            <a:pPr lvl="0"/>
            <a:r>
              <a:rPr lang="en-US" noProof="0" dirty="0" smtClean="0"/>
              <a:t>Click to edit Master title style</a:t>
            </a:r>
          </a:p>
        </p:txBody>
      </p:sp>
      <p:sp>
        <p:nvSpPr>
          <p:cNvPr id="10" name="Date Placeholder 9"/>
          <p:cNvSpPr>
            <a:spLocks noGrp="1"/>
          </p:cNvSpPr>
          <p:nvPr userDrawn="1">
            <p:ph type="dt" sz="half" idx="18"/>
          </p:nvPr>
        </p:nvSpPr>
        <p:spPr>
          <a:xfrm>
            <a:off x="503872" y="7052644"/>
            <a:ext cx="2317814" cy="379174"/>
          </a:xfrm>
          <a:prstGeom prst="rect">
            <a:avLst/>
          </a:prstGeom>
        </p:spPr>
        <p:txBody>
          <a:bodyPr/>
          <a:lstStyle>
            <a:lvl1pPr>
              <a:defRPr/>
            </a:lvl1pPr>
          </a:lstStyle>
          <a:p>
            <a:pPr>
              <a:defRPr/>
            </a:pPr>
            <a:endParaRPr lang="en-US" dirty="0">
              <a:solidFill>
                <a:srgbClr val="FFFFFF"/>
              </a:solidFill>
            </a:endParaRPr>
          </a:p>
        </p:txBody>
      </p:sp>
      <p:sp>
        <p:nvSpPr>
          <p:cNvPr id="11" name="Footer Placeholder 11"/>
          <p:cNvSpPr>
            <a:spLocks noGrp="1"/>
          </p:cNvSpPr>
          <p:nvPr userDrawn="1">
            <p:ph type="ftr" sz="quarter" idx="19"/>
          </p:nvPr>
        </p:nvSpPr>
        <p:spPr>
          <a:xfrm>
            <a:off x="2058988" y="7445377"/>
            <a:ext cx="2309812" cy="138112"/>
          </a:xfrm>
          <a:prstGeom prst="rect">
            <a:avLst/>
          </a:prstGeom>
        </p:spPr>
        <p:txBody>
          <a:bodyPr/>
          <a:lstStyle>
            <a:lvl1pPr algn="l">
              <a:defRPr sz="900">
                <a:solidFill>
                  <a:schemeClr val="bg1"/>
                </a:solidFill>
              </a:defRPr>
            </a:lvl1pPr>
          </a:lstStyle>
          <a:p>
            <a:pPr>
              <a:defRPr/>
            </a:pPr>
            <a:endParaRPr lang="en-US" dirty="0">
              <a:solidFill>
                <a:srgbClr val="FFFFFF"/>
              </a:solidFill>
            </a:endParaRPr>
          </a:p>
        </p:txBody>
      </p:sp>
      <p:sp>
        <p:nvSpPr>
          <p:cNvPr id="12" name="Slide Number Placeholder 7"/>
          <p:cNvSpPr>
            <a:spLocks noGrp="1"/>
          </p:cNvSpPr>
          <p:nvPr userDrawn="1">
            <p:ph type="sldNum" sz="quarter" idx="20"/>
          </p:nvPr>
        </p:nvSpPr>
        <p:spPr/>
        <p:txBody>
          <a:bodyPr/>
          <a:lstStyle>
            <a:lvl1pPr>
              <a:defRPr/>
            </a:lvl1pPr>
          </a:lstStyle>
          <a:p>
            <a:pPr>
              <a:defRPr/>
            </a:pPr>
            <a:fld id="{550597B0-CBD5-48FA-A9DF-AC34A6F473F4}" type="slidenum">
              <a:rPr lang="en-US">
                <a:solidFill>
                  <a:srgbClr val="000000"/>
                </a:solidFill>
              </a:rPr>
              <a:pPr>
                <a:defRPr/>
              </a:pPr>
              <a:t>‹#›</a:t>
            </a:fld>
            <a:endParaRPr lang="en-US" dirty="0">
              <a:solidFill>
                <a:srgbClr val="000000"/>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 subtitle">
    <p:spTree>
      <p:nvGrpSpPr>
        <p:cNvPr id="1" name=""/>
        <p:cNvGrpSpPr/>
        <p:nvPr/>
      </p:nvGrpSpPr>
      <p:grpSpPr>
        <a:xfrm>
          <a:off x="0" y="0"/>
          <a:ext cx="0" cy="0"/>
          <a:chOff x="0" y="0"/>
          <a:chExt cx="0" cy="0"/>
        </a:xfrm>
      </p:grpSpPr>
      <p:pic>
        <p:nvPicPr>
          <p:cNvPr id="17" name="Picture 1" descr="\\dbg.ads.db.com\fra-fsu-users\m\muelann\config\Desktop\DBWM_3D_Logo_links_gedreht_HG_neutral_warmgrey_72dpi_RGB_PowerPoint_4zu3.jpg"/>
          <p:cNvPicPr>
            <a:picLocks noChangeArrowheads="1"/>
          </p:cNvPicPr>
          <p:nvPr userDrawn="1"/>
        </p:nvPicPr>
        <p:blipFill>
          <a:blip r:embed="rId2" cstate="print"/>
          <a:srcRect/>
          <a:stretch>
            <a:fillRect/>
          </a:stretch>
        </p:blipFill>
        <p:spPr bwMode="auto">
          <a:xfrm>
            <a:off x="0" y="-1"/>
            <a:ext cx="10080000" cy="7585200"/>
          </a:xfrm>
          <a:prstGeom prst="rect">
            <a:avLst/>
          </a:prstGeom>
          <a:noFill/>
        </p:spPr>
      </p:pic>
      <p:pic>
        <p:nvPicPr>
          <p:cNvPr id="20" name="Picture 1"/>
          <p:cNvPicPr>
            <a:picLocks noChangeAspect="1" noChangeArrowheads="1"/>
          </p:cNvPicPr>
          <p:nvPr userDrawn="1"/>
        </p:nvPicPr>
        <p:blipFill>
          <a:blip r:embed="rId3" cstate="print"/>
          <a:srcRect/>
          <a:stretch>
            <a:fillRect/>
          </a:stretch>
        </p:blipFill>
        <p:spPr bwMode="auto">
          <a:xfrm>
            <a:off x="8999538" y="541295"/>
            <a:ext cx="539750" cy="539750"/>
          </a:xfrm>
          <a:prstGeom prst="rect">
            <a:avLst/>
          </a:prstGeom>
          <a:noFill/>
          <a:ln w="9525">
            <a:noFill/>
            <a:miter lim="800000"/>
            <a:headEnd/>
            <a:tailEnd/>
          </a:ln>
          <a:effectLst/>
        </p:spPr>
      </p:pic>
      <p:sp>
        <p:nvSpPr>
          <p:cNvPr id="4214" name="Rectangle 118"/>
          <p:cNvSpPr>
            <a:spLocks noGrp="1" noChangeArrowheads="1"/>
          </p:cNvSpPr>
          <p:nvPr>
            <p:ph type="ctrTitle" sz="quarter"/>
          </p:nvPr>
        </p:nvSpPr>
        <p:spPr bwMode="gray">
          <a:xfrm>
            <a:off x="1323965" y="1745100"/>
            <a:ext cx="8215322" cy="1001597"/>
          </a:xfrm>
          <a:noFill/>
          <a:ln w="9525" algn="ctr">
            <a:noFill/>
            <a:miter lim="800000"/>
            <a:headEnd/>
            <a:tailEnd/>
          </a:ln>
        </p:spPr>
        <p:txBody>
          <a:bodyPr rIns="0" bIns="126000" anchor="b">
            <a:noAutofit/>
          </a:bodyPr>
          <a:lstStyle>
            <a:lvl1pPr algn="l" rtl="0" eaLnBrk="1" fontAlgn="base" hangingPunct="1">
              <a:lnSpc>
                <a:spcPct val="90000"/>
              </a:lnSpc>
              <a:spcBef>
                <a:spcPct val="0"/>
              </a:spcBef>
              <a:spcAft>
                <a:spcPct val="0"/>
              </a:spcAft>
              <a:tabLst/>
              <a:defRPr lang="en-GB" sz="3200" b="0" baseline="0" dirty="0">
                <a:solidFill>
                  <a:schemeClr val="tx1"/>
                </a:solidFill>
                <a:latin typeface="+mn-lt"/>
                <a:ea typeface="ＭＳ Ｐゴシック" pitchFamily="34" charset="-128"/>
                <a:cs typeface="+mj-cs"/>
              </a:defRPr>
            </a:lvl1pPr>
          </a:lstStyle>
          <a:p>
            <a:r>
              <a:rPr lang="en-US" noProof="0" smtClean="0"/>
              <a:t>Click to edit Master title style</a:t>
            </a:r>
            <a:endParaRPr lang="en-US" noProof="0" dirty="0"/>
          </a:p>
        </p:txBody>
      </p:sp>
      <p:sp>
        <p:nvSpPr>
          <p:cNvPr id="4215" name="Rectangle 119"/>
          <p:cNvSpPr>
            <a:spLocks noGrp="1" noChangeArrowheads="1"/>
          </p:cNvSpPr>
          <p:nvPr>
            <p:ph type="subTitle" sz="quarter" idx="1"/>
          </p:nvPr>
        </p:nvSpPr>
        <p:spPr bwMode="gray">
          <a:xfrm>
            <a:off x="1323966" y="2746695"/>
            <a:ext cx="8215322" cy="982800"/>
          </a:xfrm>
          <a:noFill/>
          <a:ln w="9525" algn="ctr">
            <a:noFill/>
            <a:miter lim="800000"/>
            <a:headEnd/>
            <a:tailEnd/>
          </a:ln>
        </p:spPr>
        <p:txBody>
          <a:bodyPr bIns="277200" anchor="t">
            <a:noAutofit/>
          </a:bodyPr>
          <a:lstStyle>
            <a:lvl1pPr marL="0" indent="0" algn="l" rtl="0" eaLnBrk="0" fontAlgn="base" hangingPunct="0">
              <a:spcBef>
                <a:spcPct val="0"/>
              </a:spcBef>
              <a:spcAft>
                <a:spcPts val="0"/>
              </a:spcAft>
              <a:defRPr lang="en-US" sz="2200" b="0" kern="1200" baseline="0" noProof="0" dirty="0" smtClean="0">
                <a:solidFill>
                  <a:schemeClr val="tx1"/>
                </a:solidFill>
                <a:latin typeface="+mn-lt"/>
                <a:ea typeface="+mn-ea"/>
                <a:cs typeface="+mn-cs"/>
              </a:defRPr>
            </a:lvl1pPr>
            <a:lvl2pPr marL="0" lvl="1" eaLnBrk="0" hangingPunct="0">
              <a:spcBef>
                <a:spcPct val="0"/>
              </a:spcBef>
              <a:defRPr sz="1800">
                <a:solidFill>
                  <a:schemeClr val="tx2"/>
                </a:solidFill>
              </a:defRPr>
            </a:lvl2pPr>
          </a:lstStyle>
          <a:p>
            <a:pPr lvl="0"/>
            <a:r>
              <a:rPr lang="en-US" noProof="0" smtClean="0"/>
              <a:t>Click to edit Master subtitle style</a:t>
            </a:r>
            <a:endParaRPr lang="en-US" noProof="0" dirty="0" smtClean="0"/>
          </a:p>
        </p:txBody>
      </p:sp>
      <p:pic>
        <p:nvPicPr>
          <p:cNvPr id="18" name="Picture 3" descr="J:\gcg_client_specialists\pr\Marketing\Brand Management\REBRANDING 2016\AM_WM_Intranet Files\Deutsche Bank Wealth Management\General Branding Guidelines\Logo files\DBWM_Identifier\RGB\DBWM_Identifier_RGB.png"/>
          <p:cNvPicPr>
            <a:picLocks noChangeAspect="1" noChangeArrowheads="1"/>
          </p:cNvPicPr>
          <p:nvPr userDrawn="1"/>
        </p:nvPicPr>
        <p:blipFill>
          <a:blip r:embed="rId4" cstate="print"/>
          <a:srcRect/>
          <a:stretch>
            <a:fillRect/>
          </a:stretch>
        </p:blipFill>
        <p:spPr bwMode="auto">
          <a:xfrm>
            <a:off x="546227" y="544133"/>
            <a:ext cx="1749298" cy="358831"/>
          </a:xfrm>
          <a:prstGeom prst="rect">
            <a:avLst/>
          </a:prstGeom>
          <a:noFill/>
        </p:spPr>
      </p:pic>
      <p:pic>
        <p:nvPicPr>
          <p:cNvPr id="26" name="Picture 2"/>
          <p:cNvPicPr>
            <a:picLocks noChangeAspect="1" noChangeArrowheads="1"/>
          </p:cNvPicPr>
          <p:nvPr userDrawn="1"/>
        </p:nvPicPr>
        <p:blipFill>
          <a:blip r:embed="rId5" cstate="print"/>
          <a:srcRect/>
          <a:stretch>
            <a:fillRect/>
          </a:stretch>
        </p:blipFill>
        <p:spPr bwMode="auto">
          <a:xfrm>
            <a:off x="1348029" y="3413335"/>
            <a:ext cx="2160240" cy="315342"/>
          </a:xfrm>
          <a:prstGeom prst="rect">
            <a:avLst/>
          </a:prstGeom>
          <a:noFill/>
          <a:ln w="9525">
            <a:noFill/>
            <a:miter lim="800000"/>
            <a:headEnd/>
            <a:tailEnd/>
          </a:ln>
          <a:effectLst/>
        </p:spPr>
      </p:pic>
    </p:spTree>
  </p:cSld>
  <p:clrMapOvr>
    <a:overrideClrMapping bg1="dk2" tx1="lt1" bg2="dk1"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01">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nvGraphicFramePr>
        <p:xfrm>
          <a:off x="1587" y="1588"/>
          <a:ext cx="1587" cy="1587"/>
        </p:xfrm>
        <a:graphic>
          <a:graphicData uri="http://schemas.openxmlformats.org/presentationml/2006/ole">
            <p:oleObj spid="_x0000_s114965" name="think-cell Folie" r:id="rId3" imgW="360" imgH="360" progId="">
              <p:embed/>
            </p:oleObj>
          </a:graphicData>
        </a:graphic>
      </p:graphicFrame>
      <p:sp>
        <p:nvSpPr>
          <p:cNvPr id="19" name="Rectangle 2"/>
          <p:cNvSpPr>
            <a:spLocks noGrp="1" noChangeArrowheads="1"/>
          </p:cNvSpPr>
          <p:nvPr>
            <p:ph type="title"/>
          </p:nvPr>
        </p:nvSpPr>
        <p:spPr bwMode="auto">
          <a:xfrm>
            <a:off x="538163" y="504000"/>
            <a:ext cx="8461375" cy="756475"/>
          </a:xfrm>
          <a:prstGeom prst="rect">
            <a:avLst/>
          </a:prstGeom>
          <a:noFill/>
          <a:ln w="9525">
            <a:noFill/>
            <a:miter lim="800000"/>
            <a:headEnd/>
            <a:tailEnd/>
          </a:ln>
        </p:spPr>
        <p:txBody>
          <a:bodyPr/>
          <a:lstStyle>
            <a:lvl1pPr>
              <a:tabLst/>
              <a:defRPr lang="en-US" sz="2600" kern="1200" noProof="0" smtClean="0">
                <a:solidFill>
                  <a:schemeClr val="tx1"/>
                </a:solidFill>
                <a:latin typeface="+mn-lt"/>
                <a:ea typeface="ＭＳ Ｐゴシック" pitchFamily="34" charset="-128"/>
                <a:cs typeface="ＭＳ Ｐゴシック" pitchFamily="-109" charset="-128"/>
              </a:defRPr>
            </a:lvl1pPr>
          </a:lstStyle>
          <a:p>
            <a:pPr lvl="0"/>
            <a:r>
              <a:rPr lang="en-US" noProof="0" smtClean="0"/>
              <a:t>Click to edit Master title style</a:t>
            </a:r>
            <a:endParaRPr lang="en-US" noProof="0" dirty="0" smtClean="0"/>
          </a:p>
        </p:txBody>
      </p:sp>
      <p:pic>
        <p:nvPicPr>
          <p:cNvPr id="4" name="Picture 1"/>
          <p:cNvPicPr>
            <a:picLocks noChangeAspect="1" noChangeArrowheads="1"/>
          </p:cNvPicPr>
          <p:nvPr userDrawn="1"/>
        </p:nvPicPr>
        <p:blipFill>
          <a:blip r:embed="rId4" cstate="print"/>
          <a:srcRect/>
          <a:stretch>
            <a:fillRect/>
          </a:stretch>
        </p:blipFill>
        <p:spPr bwMode="auto">
          <a:xfrm>
            <a:off x="8999538" y="539750"/>
            <a:ext cx="539750" cy="5397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02">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3" cstate="print"/>
          <a:srcRect/>
          <a:stretch>
            <a:fillRect/>
          </a:stretch>
        </p:blipFill>
        <p:spPr bwMode="auto">
          <a:xfrm>
            <a:off x="0" y="0"/>
            <a:ext cx="10080824" cy="7583488"/>
          </a:xfrm>
          <a:prstGeom prst="rect">
            <a:avLst/>
          </a:prstGeom>
          <a:noFill/>
          <a:ln w="9525">
            <a:noFill/>
            <a:miter lim="800000"/>
            <a:headEnd/>
            <a:tailEnd/>
          </a:ln>
          <a:effectLst/>
        </p:spPr>
      </p:pic>
      <p:graphicFrame>
        <p:nvGraphicFramePr>
          <p:cNvPr id="8" name="Objekt 7" hidden="1"/>
          <p:cNvGraphicFramePr>
            <a:graphicFrameLocks noChangeAspect="1"/>
          </p:cNvGraphicFramePr>
          <p:nvPr/>
        </p:nvGraphicFramePr>
        <p:xfrm>
          <a:off x="1587" y="1588"/>
          <a:ext cx="1587" cy="1587"/>
        </p:xfrm>
        <a:graphic>
          <a:graphicData uri="http://schemas.openxmlformats.org/presentationml/2006/ole">
            <p:oleObj spid="_x0000_s121110" name="think-cell Folie" r:id="rId4" imgW="360" imgH="360" progId="">
              <p:embed/>
            </p:oleObj>
          </a:graphicData>
        </a:graphic>
      </p:graphicFrame>
      <p:sp>
        <p:nvSpPr>
          <p:cNvPr id="19" name="Rectangle 2"/>
          <p:cNvSpPr>
            <a:spLocks noGrp="1" noChangeArrowheads="1"/>
          </p:cNvSpPr>
          <p:nvPr>
            <p:ph type="title"/>
          </p:nvPr>
        </p:nvSpPr>
        <p:spPr bwMode="auto">
          <a:xfrm>
            <a:off x="538163" y="504000"/>
            <a:ext cx="8461375" cy="756475"/>
          </a:xfrm>
          <a:prstGeom prst="rect">
            <a:avLst/>
          </a:prstGeom>
          <a:noFill/>
          <a:ln w="9525">
            <a:noFill/>
            <a:miter lim="800000"/>
            <a:headEnd/>
            <a:tailEnd/>
          </a:ln>
        </p:spPr>
        <p:txBody>
          <a:bodyPr/>
          <a:lstStyle>
            <a:lvl1pPr>
              <a:tabLst/>
              <a:defRPr lang="en-US" sz="2600" kern="1200" noProof="0" smtClean="0">
                <a:solidFill>
                  <a:schemeClr val="tx1"/>
                </a:solidFill>
                <a:latin typeface="+mn-lt"/>
                <a:ea typeface="ＭＳ Ｐゴシック" pitchFamily="34" charset="-128"/>
                <a:cs typeface="ＭＳ Ｐゴシック" pitchFamily="-109" charset="-128"/>
              </a:defRPr>
            </a:lvl1pPr>
          </a:lstStyle>
          <a:p>
            <a:pPr lvl="0"/>
            <a:r>
              <a:rPr lang="en-US" noProof="0" smtClean="0"/>
              <a:t>Click to edit Master title style</a:t>
            </a:r>
            <a:endParaRPr lang="en-US" noProof="0" dirty="0" smtClean="0"/>
          </a:p>
        </p:txBody>
      </p:sp>
      <p:pic>
        <p:nvPicPr>
          <p:cNvPr id="5" name="Picture 1"/>
          <p:cNvPicPr>
            <a:picLocks noChangeAspect="1" noChangeArrowheads="1"/>
          </p:cNvPicPr>
          <p:nvPr userDrawn="1"/>
        </p:nvPicPr>
        <p:blipFill>
          <a:blip r:embed="rId5" cstate="print"/>
          <a:srcRect/>
          <a:stretch>
            <a:fillRect/>
          </a:stretch>
        </p:blipFill>
        <p:spPr bwMode="auto">
          <a:xfrm>
            <a:off x="8999538" y="539750"/>
            <a:ext cx="539750" cy="5397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01">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3" cstate="print"/>
          <a:srcRect/>
          <a:stretch>
            <a:fillRect/>
          </a:stretch>
        </p:blipFill>
        <p:spPr bwMode="auto">
          <a:xfrm>
            <a:off x="0" y="0"/>
            <a:ext cx="10080824" cy="7583488"/>
          </a:xfrm>
          <a:prstGeom prst="rect">
            <a:avLst/>
          </a:prstGeom>
          <a:noFill/>
          <a:ln w="9525">
            <a:noFill/>
            <a:miter lim="800000"/>
            <a:headEnd/>
            <a:tailEnd/>
          </a:ln>
          <a:effectLst/>
        </p:spPr>
      </p:pic>
      <p:graphicFrame>
        <p:nvGraphicFramePr>
          <p:cNvPr id="8" name="Objekt 7" hidden="1"/>
          <p:cNvGraphicFramePr>
            <a:graphicFrameLocks noChangeAspect="1"/>
          </p:cNvGraphicFramePr>
          <p:nvPr/>
        </p:nvGraphicFramePr>
        <p:xfrm>
          <a:off x="1587" y="1588"/>
          <a:ext cx="1587" cy="1587"/>
        </p:xfrm>
        <a:graphic>
          <a:graphicData uri="http://schemas.openxmlformats.org/presentationml/2006/ole">
            <p:oleObj spid="_x0000_s196882" name="think-cell Folie" r:id="rId4" imgW="360" imgH="360" progId="">
              <p:embed/>
            </p:oleObj>
          </a:graphicData>
        </a:graphic>
      </p:graphicFrame>
      <p:sp>
        <p:nvSpPr>
          <p:cNvPr id="10" name="Textplatzhalter 9"/>
          <p:cNvSpPr>
            <a:spLocks noGrp="1"/>
          </p:cNvSpPr>
          <p:nvPr>
            <p:ph type="body" sz="quarter" idx="10" hasCustomPrompt="1"/>
          </p:nvPr>
        </p:nvSpPr>
        <p:spPr bwMode="gray">
          <a:xfrm>
            <a:off x="1074738" y="3308365"/>
            <a:ext cx="9000000" cy="492443"/>
          </a:xfrm>
          <a:noFill/>
          <a:ln w="6350">
            <a:noFill/>
            <a:miter lim="800000"/>
            <a:headEnd/>
            <a:tailEnd/>
          </a:ln>
        </p:spPr>
        <p:txBody>
          <a:bodyPr lIns="288000" tIns="0" rIns="288000" bIns="0" rtlCol="0" anchor="b" anchorCtr="0">
            <a:spAutoFit/>
          </a:bodyPr>
          <a:lstStyle>
            <a:lvl1pPr algn="l" defTabSz="963613" rtl="0" eaLnBrk="0" fontAlgn="base" hangingPunct="0">
              <a:spcBef>
                <a:spcPct val="0"/>
              </a:spcBef>
              <a:spcAft>
                <a:spcPct val="0"/>
              </a:spcAft>
              <a:tabLst>
                <a:tab pos="1257300" algn="l"/>
              </a:tabLst>
              <a:defRPr lang="de-DE" sz="3200" kern="1200" noProof="1" smtClean="0">
                <a:solidFill>
                  <a:schemeClr val="tx1"/>
                </a:solidFill>
                <a:latin typeface="Arial"/>
                <a:ea typeface="+mn-ea"/>
                <a:cs typeface="Arial" charset="0"/>
              </a:defRPr>
            </a:lvl1pPr>
          </a:lstStyle>
          <a:p>
            <a:r>
              <a:rPr lang="en-US" dirty="0" smtClean="0"/>
              <a:t>Section title in Arial 32pt</a:t>
            </a:r>
          </a:p>
        </p:txBody>
      </p:sp>
      <p:sp>
        <p:nvSpPr>
          <p:cNvPr id="12" name="Textplatzhalter 9"/>
          <p:cNvSpPr>
            <a:spLocks noGrp="1"/>
          </p:cNvSpPr>
          <p:nvPr>
            <p:ph type="body" sz="quarter" idx="11" hasCustomPrompt="1"/>
          </p:nvPr>
        </p:nvSpPr>
        <p:spPr bwMode="gray">
          <a:xfrm>
            <a:off x="1074738" y="4084538"/>
            <a:ext cx="9000000" cy="276999"/>
          </a:xfrm>
          <a:noFill/>
          <a:ln w="6350">
            <a:noFill/>
            <a:miter lim="800000"/>
            <a:headEnd/>
            <a:tailEnd/>
          </a:ln>
        </p:spPr>
        <p:txBody>
          <a:bodyPr lIns="288000" tIns="0" rIns="288000" bIns="0" rtlCol="0" anchor="t" anchorCtr="0">
            <a:spAutoFit/>
          </a:bodyPr>
          <a:lstStyle>
            <a:lvl1pPr algn="l" defTabSz="963613" rtl="0" eaLnBrk="0" fontAlgn="base" hangingPunct="0">
              <a:spcBef>
                <a:spcPct val="0"/>
              </a:spcBef>
              <a:spcAft>
                <a:spcPct val="0"/>
              </a:spcAft>
              <a:tabLst>
                <a:tab pos="1257300" algn="l"/>
              </a:tabLst>
              <a:defRPr lang="de-DE" sz="1800" kern="1200" noProof="1" smtClean="0">
                <a:solidFill>
                  <a:schemeClr val="tx1"/>
                </a:solidFill>
                <a:latin typeface="Arial" charset="0"/>
                <a:ea typeface="+mn-ea"/>
                <a:cs typeface="Arial" charset="0"/>
              </a:defRPr>
            </a:lvl1pPr>
          </a:lstStyle>
          <a:p>
            <a:r>
              <a:rPr lang="en-US" dirty="0" smtClean="0"/>
              <a:t>Section subtitle in Arial 18pt</a:t>
            </a:r>
            <a:endParaRPr lang="en-US" dirty="0"/>
          </a:p>
        </p:txBody>
      </p:sp>
      <p:pic>
        <p:nvPicPr>
          <p:cNvPr id="9" name="Picture 1"/>
          <p:cNvPicPr>
            <a:picLocks noChangeAspect="1" noChangeArrowheads="1"/>
          </p:cNvPicPr>
          <p:nvPr userDrawn="1"/>
        </p:nvPicPr>
        <p:blipFill>
          <a:blip r:embed="rId5" cstate="print"/>
          <a:srcRect/>
          <a:stretch>
            <a:fillRect/>
          </a:stretch>
        </p:blipFill>
        <p:spPr bwMode="auto">
          <a:xfrm>
            <a:off x="8999538" y="539750"/>
            <a:ext cx="539750" cy="5397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02">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3" cstate="print"/>
          <a:srcRect/>
          <a:stretch>
            <a:fillRect/>
          </a:stretch>
        </p:blipFill>
        <p:spPr bwMode="auto">
          <a:xfrm>
            <a:off x="0" y="0"/>
            <a:ext cx="10080824" cy="7583488"/>
          </a:xfrm>
          <a:prstGeom prst="rect">
            <a:avLst/>
          </a:prstGeom>
          <a:noFill/>
          <a:ln w="9525">
            <a:noFill/>
            <a:miter lim="800000"/>
            <a:headEnd/>
            <a:tailEnd/>
          </a:ln>
          <a:effectLst/>
        </p:spPr>
      </p:pic>
      <p:graphicFrame>
        <p:nvGraphicFramePr>
          <p:cNvPr id="8" name="Objekt 7" hidden="1"/>
          <p:cNvGraphicFramePr>
            <a:graphicFrameLocks noChangeAspect="1"/>
          </p:cNvGraphicFramePr>
          <p:nvPr/>
        </p:nvGraphicFramePr>
        <p:xfrm>
          <a:off x="1587" y="1588"/>
          <a:ext cx="1587" cy="1587"/>
        </p:xfrm>
        <a:graphic>
          <a:graphicData uri="http://schemas.openxmlformats.org/presentationml/2006/ole">
            <p:oleObj spid="_x0000_s197906" name="think-cell Folie" r:id="rId4" imgW="360" imgH="360" progId="">
              <p:embed/>
            </p:oleObj>
          </a:graphicData>
        </a:graphic>
      </p:graphicFrame>
      <p:sp>
        <p:nvSpPr>
          <p:cNvPr id="15" name="Textplatzhalter 9"/>
          <p:cNvSpPr>
            <a:spLocks noGrp="1"/>
          </p:cNvSpPr>
          <p:nvPr>
            <p:ph type="body" sz="quarter" idx="12" hasCustomPrompt="1"/>
          </p:nvPr>
        </p:nvSpPr>
        <p:spPr bwMode="gray">
          <a:xfrm>
            <a:off x="0" y="2783632"/>
            <a:ext cx="1548000" cy="1548000"/>
          </a:xfrm>
          <a:noFill/>
          <a:ln w="6350">
            <a:noFill/>
            <a:miter lim="800000"/>
            <a:headEnd/>
            <a:tailEnd/>
          </a:ln>
        </p:spPr>
        <p:txBody>
          <a:bodyPr lIns="180000" tIns="72000" rIns="180000" bIns="72000" rtlCol="0" anchor="ctr" anchorCtr="0">
            <a:noAutofit/>
          </a:bodyPr>
          <a:lstStyle>
            <a:lvl1pPr algn="r" defTabSz="963613" rtl="0" eaLnBrk="0" fontAlgn="base" hangingPunct="0">
              <a:spcBef>
                <a:spcPct val="0"/>
              </a:spcBef>
              <a:spcAft>
                <a:spcPct val="0"/>
              </a:spcAft>
              <a:tabLst>
                <a:tab pos="1257300" algn="l"/>
              </a:tabLst>
              <a:defRPr lang="de-DE" sz="6600" kern="1200" noProof="1" smtClean="0">
                <a:solidFill>
                  <a:schemeClr val="accent5"/>
                </a:solidFill>
                <a:latin typeface="Arial"/>
                <a:ea typeface="+mn-ea"/>
                <a:cs typeface="Arial" charset="0"/>
              </a:defRPr>
            </a:lvl1pPr>
          </a:lstStyle>
          <a:p>
            <a:pPr lvl="0"/>
            <a:r>
              <a:rPr lang="en-US" smtClean="0"/>
              <a:t>01</a:t>
            </a:r>
            <a:endParaRPr lang="en-US" dirty="0"/>
          </a:p>
        </p:txBody>
      </p:sp>
      <p:sp>
        <p:nvSpPr>
          <p:cNvPr id="18" name="Textplatzhalter 9"/>
          <p:cNvSpPr>
            <a:spLocks noGrp="1"/>
          </p:cNvSpPr>
          <p:nvPr>
            <p:ph type="body" sz="quarter" idx="13" hasCustomPrompt="1"/>
          </p:nvPr>
        </p:nvSpPr>
        <p:spPr bwMode="gray">
          <a:xfrm>
            <a:off x="1653450" y="3311411"/>
            <a:ext cx="8424000" cy="492443"/>
          </a:xfrm>
          <a:noFill/>
          <a:ln w="6350">
            <a:noFill/>
            <a:miter lim="800000"/>
            <a:headEnd/>
            <a:tailEnd/>
          </a:ln>
        </p:spPr>
        <p:txBody>
          <a:bodyPr lIns="288000" tIns="0" rIns="288000" bIns="0" rtlCol="0" anchor="ctr" anchorCtr="0">
            <a:spAutoFit/>
          </a:bodyPr>
          <a:lstStyle>
            <a:lvl1pPr algn="l" defTabSz="963613" rtl="0" eaLnBrk="0" fontAlgn="base" hangingPunct="0">
              <a:spcBef>
                <a:spcPct val="0"/>
              </a:spcBef>
              <a:spcAft>
                <a:spcPct val="0"/>
              </a:spcAft>
              <a:tabLst>
                <a:tab pos="1257300" algn="l"/>
              </a:tabLst>
              <a:defRPr lang="de-DE" sz="3200" kern="1200" noProof="1" smtClean="0">
                <a:solidFill>
                  <a:schemeClr val="tx1"/>
                </a:solidFill>
                <a:latin typeface="Arial"/>
                <a:ea typeface="+mn-ea"/>
                <a:cs typeface="Arial" charset="0"/>
              </a:defRPr>
            </a:lvl1pPr>
          </a:lstStyle>
          <a:p>
            <a:r>
              <a:rPr lang="en-US" dirty="0" smtClean="0"/>
              <a:t>Section title in Arial 32pt</a:t>
            </a:r>
          </a:p>
        </p:txBody>
      </p:sp>
      <p:pic>
        <p:nvPicPr>
          <p:cNvPr id="10" name="Picture 1"/>
          <p:cNvPicPr>
            <a:picLocks noChangeAspect="1" noChangeArrowheads="1"/>
          </p:cNvPicPr>
          <p:nvPr userDrawn="1"/>
        </p:nvPicPr>
        <p:blipFill>
          <a:blip r:embed="rId5" cstate="print"/>
          <a:srcRect/>
          <a:stretch>
            <a:fillRect/>
          </a:stretch>
        </p:blipFill>
        <p:spPr bwMode="auto">
          <a:xfrm>
            <a:off x="8999538" y="539750"/>
            <a:ext cx="539750" cy="539750"/>
          </a:xfrm>
          <a:prstGeom prst="rect">
            <a:avLst/>
          </a:prstGeom>
          <a:noFill/>
          <a:ln w="9525">
            <a:noFill/>
            <a:miter lim="800000"/>
            <a:headEnd/>
            <a:tailEnd/>
          </a:ln>
          <a:effectLst/>
        </p:spPr>
      </p:pic>
      <p:sp>
        <p:nvSpPr>
          <p:cNvPr id="20" name="Textplatzhalter 9"/>
          <p:cNvSpPr>
            <a:spLocks noGrp="1"/>
          </p:cNvSpPr>
          <p:nvPr>
            <p:ph type="body" sz="quarter" idx="14" hasCustomPrompt="1"/>
          </p:nvPr>
        </p:nvSpPr>
        <p:spPr bwMode="gray">
          <a:xfrm>
            <a:off x="1653450" y="4324375"/>
            <a:ext cx="8424000" cy="276999"/>
          </a:xfrm>
          <a:noFill/>
          <a:ln w="6350">
            <a:noFill/>
            <a:miter lim="800000"/>
            <a:headEnd/>
            <a:tailEnd/>
          </a:ln>
        </p:spPr>
        <p:txBody>
          <a:bodyPr lIns="288000" tIns="0" rIns="288000" bIns="0" rtlCol="0" anchor="t" anchorCtr="0">
            <a:spAutoFit/>
          </a:bodyPr>
          <a:lstStyle>
            <a:lvl1pPr algn="l" defTabSz="963613" rtl="0" eaLnBrk="0" fontAlgn="base" hangingPunct="0">
              <a:spcBef>
                <a:spcPct val="0"/>
              </a:spcBef>
              <a:spcAft>
                <a:spcPct val="0"/>
              </a:spcAft>
              <a:tabLst>
                <a:tab pos="1257300" algn="l"/>
              </a:tabLst>
              <a:defRPr lang="de-DE" sz="1800" kern="1200" noProof="1" smtClean="0">
                <a:solidFill>
                  <a:schemeClr val="tx1"/>
                </a:solidFill>
                <a:latin typeface="Arial" charset="0"/>
                <a:ea typeface="+mn-ea"/>
                <a:cs typeface="Arial" charset="0"/>
              </a:defRPr>
            </a:lvl1pPr>
          </a:lstStyle>
          <a:p>
            <a:r>
              <a:rPr lang="en-US" dirty="0" smtClean="0"/>
              <a:t>Section subtitle in Arial 18pt</a:t>
            </a:r>
            <a:endParaRPr lang="en-US" dirty="0"/>
          </a:p>
        </p:txBody>
      </p:sp>
    </p:spTree>
  </p:cSld>
  <p:clrMapOvr>
    <a:masterClrMapping/>
  </p:clrMapOvr>
  <p:transition>
    <p:wipe dir="r"/>
  </p:transition>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 content area only">
    <p:spTree>
      <p:nvGrpSpPr>
        <p:cNvPr id="1" name=""/>
        <p:cNvGrpSpPr/>
        <p:nvPr/>
      </p:nvGrpSpPr>
      <p:grpSpPr>
        <a:xfrm>
          <a:off x="0" y="0"/>
          <a:ext cx="0" cy="0"/>
          <a:chOff x="0" y="0"/>
          <a:chExt cx="0" cy="0"/>
        </a:xfrm>
      </p:grpSpPr>
      <p:sp>
        <p:nvSpPr>
          <p:cNvPr id="13" name="Content Placeholder 12"/>
          <p:cNvSpPr>
            <a:spLocks noGrp="1"/>
          </p:cNvSpPr>
          <p:nvPr>
            <p:ph sz="quarter" idx="17"/>
          </p:nvPr>
        </p:nvSpPr>
        <p:spPr>
          <a:xfrm>
            <a:off x="540000" y="1594657"/>
            <a:ext cx="9000000" cy="5220000"/>
          </a:xfrm>
        </p:spPr>
        <p:txBody>
          <a:bodyPr/>
          <a:lstStyle>
            <a:lvl1pPr marL="0" indent="0">
              <a:defRPr baseline="0">
                <a:solidFill>
                  <a:srgbClr val="0055AA"/>
                </a:solidFill>
              </a:defRPr>
            </a:lvl1pPr>
            <a:lvl2pPr>
              <a:defRPr baseline="0"/>
            </a:lvl2pPr>
            <a:lvl3pPr>
              <a:defRPr baseline="0"/>
            </a:lvl3pPr>
            <a:lvl4pPr>
              <a:defRPr baseline="0"/>
            </a:lvl4pPr>
            <a:lvl5pPr>
              <a:defRPr baseline="0"/>
            </a:lvl5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9" name="Rectangle 2"/>
          <p:cNvSpPr>
            <a:spLocks noGrp="1" noChangeArrowheads="1"/>
          </p:cNvSpPr>
          <p:nvPr>
            <p:ph type="title"/>
          </p:nvPr>
        </p:nvSpPr>
        <p:spPr bwMode="auto">
          <a:xfrm>
            <a:off x="538163" y="504000"/>
            <a:ext cx="8461375" cy="756475"/>
          </a:xfrm>
          <a:prstGeom prst="rect">
            <a:avLst/>
          </a:prstGeom>
          <a:noFill/>
          <a:ln w="9525">
            <a:noFill/>
            <a:miter lim="800000"/>
            <a:headEnd/>
            <a:tailEnd/>
          </a:ln>
        </p:spPr>
        <p:txBody>
          <a:bodyPr/>
          <a:lstStyle>
            <a:lvl1pPr>
              <a:tabLst/>
              <a:defRPr lang="en-US" sz="2600" kern="1200" noProof="0" smtClean="0">
                <a:solidFill>
                  <a:schemeClr val="tx1"/>
                </a:solidFill>
                <a:latin typeface="+mn-lt"/>
                <a:ea typeface="ＭＳ Ｐゴシック" pitchFamily="34" charset="-128"/>
                <a:cs typeface="ＭＳ Ｐゴシック" pitchFamily="-109" charset="-128"/>
              </a:defRPr>
            </a:lvl1pPr>
          </a:lstStyle>
          <a:p>
            <a:pPr lvl="0"/>
            <a:r>
              <a:rPr lang="en-US" noProof="0" smtClean="0"/>
              <a:t>Click to edit Master title style</a:t>
            </a:r>
            <a:endParaRPr lang="en-US" noProof="0" dirty="0" smtClean="0"/>
          </a:p>
        </p:txBody>
      </p:sp>
      <p:sp>
        <p:nvSpPr>
          <p:cNvPr id="12" name="Slide Number Placeholder 7"/>
          <p:cNvSpPr>
            <a:spLocks noGrp="1"/>
          </p:cNvSpPr>
          <p:nvPr>
            <p:ph type="sldNum" sz="quarter" idx="20"/>
          </p:nvPr>
        </p:nvSpPr>
        <p:spPr/>
        <p:txBody>
          <a:bodyPr/>
          <a:lstStyle>
            <a:lvl1pPr>
              <a:defRPr/>
            </a:lvl1pPr>
          </a:lstStyle>
          <a:p>
            <a:pPr>
              <a:defRPr/>
            </a:pPr>
            <a:fld id="{5D9ED44C-9967-4AA2-9848-690F642BA06E}" type="slidenum">
              <a:rPr lang="en-US" smtClean="0"/>
              <a:pPr>
                <a:defRPr/>
              </a:pPr>
              <a:t>‹#›</a:t>
            </a:fld>
            <a:endParaRPr lang="en-US"/>
          </a:p>
        </p:txBody>
      </p:sp>
      <p:pic>
        <p:nvPicPr>
          <p:cNvPr id="14" name="Picture 1"/>
          <p:cNvPicPr>
            <a:picLocks noChangeAspect="1" noChangeArrowheads="1"/>
          </p:cNvPicPr>
          <p:nvPr userDrawn="1"/>
        </p:nvPicPr>
        <p:blipFill>
          <a:blip r:embed="rId2" cstate="print"/>
          <a:srcRect/>
          <a:stretch>
            <a:fillRect/>
          </a:stretch>
        </p:blipFill>
        <p:spPr bwMode="auto">
          <a:xfrm>
            <a:off x="8999538" y="539750"/>
            <a:ext cx="539750" cy="539750"/>
          </a:xfrm>
          <a:prstGeom prst="rect">
            <a:avLst/>
          </a:prstGeom>
          <a:noFill/>
          <a:ln w="9525">
            <a:noFill/>
            <a:miter lim="800000"/>
            <a:headEnd/>
            <a:tailEnd/>
          </a:ln>
          <a:effectLst/>
        </p:spPr>
      </p:pic>
      <p:sp>
        <p:nvSpPr>
          <p:cNvPr id="10" name="Textplatzhalter 9"/>
          <p:cNvSpPr>
            <a:spLocks noGrp="1"/>
          </p:cNvSpPr>
          <p:nvPr>
            <p:ph type="body" sz="quarter" idx="21" hasCustomPrompt="1"/>
          </p:nvPr>
        </p:nvSpPr>
        <p:spPr>
          <a:xfrm>
            <a:off x="538163" y="6818400"/>
            <a:ext cx="9002712"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cxnSp>
        <p:nvCxnSpPr>
          <p:cNvPr id="5" name="Straight Connector 9"/>
          <p:cNvCxnSpPr>
            <a:cxnSpLocks noChangeShapeType="1"/>
          </p:cNvCxnSpPr>
          <p:nvPr userDrawn="1"/>
        </p:nvCxnSpPr>
        <p:spPr bwMode="gray">
          <a:xfrm rot="10800000">
            <a:off x="539750" y="7030800"/>
            <a:ext cx="8999538" cy="0"/>
          </a:xfrm>
          <a:prstGeom prst="line">
            <a:avLst/>
          </a:prstGeom>
          <a:noFill/>
          <a:ln w="6350">
            <a:solidFill>
              <a:schemeClr val="accent3"/>
            </a:solidFill>
            <a:round/>
            <a:headEnd/>
            <a:tailEnd/>
          </a:ln>
        </p:spPr>
      </p:cxnSp>
    </p:spTree>
  </p:cSld>
  <p:clrMapOvr>
    <a:masterClrMapping/>
  </p:clrMapOvr>
  <p:transition>
    <p:wipe dir="r"/>
  </p:transition>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 content title and area">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nvGraphicFramePr>
        <p:xfrm>
          <a:off x="1587" y="1588"/>
          <a:ext cx="1587" cy="1587"/>
        </p:xfrm>
        <a:graphic>
          <a:graphicData uri="http://schemas.openxmlformats.org/presentationml/2006/ole">
            <p:oleObj spid="_x0000_s170261" name="think-cell Folie" r:id="rId3" imgW="360" imgH="360" progId="">
              <p:embed/>
            </p:oleObj>
          </a:graphicData>
        </a:graphic>
      </p:graphicFrame>
      <p:sp>
        <p:nvSpPr>
          <p:cNvPr id="13" name="Content Placeholder 12"/>
          <p:cNvSpPr>
            <a:spLocks noGrp="1"/>
          </p:cNvSpPr>
          <p:nvPr>
            <p:ph sz="quarter" idx="17"/>
          </p:nvPr>
        </p:nvSpPr>
        <p:spPr>
          <a:xfrm>
            <a:off x="538163" y="2015849"/>
            <a:ext cx="9000000" cy="4788000"/>
          </a:xfrm>
        </p:spPr>
        <p:txBody>
          <a:bodyPr/>
          <a:lstStyle>
            <a:lvl1pPr>
              <a:defRPr>
                <a:solidFill>
                  <a:srgbClr val="0055AA"/>
                </a:solidFill>
              </a:defRPr>
            </a:lvl1pPr>
            <a:lvl4pPr>
              <a:defRPr sz="1800"/>
            </a:lvl4pPr>
            <a:lvl5pPr>
              <a:defRPr sz="18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9" name="Rectangle 2"/>
          <p:cNvSpPr>
            <a:spLocks noGrp="1" noChangeArrowheads="1"/>
          </p:cNvSpPr>
          <p:nvPr>
            <p:ph type="title"/>
          </p:nvPr>
        </p:nvSpPr>
        <p:spPr bwMode="auto">
          <a:xfrm>
            <a:off x="538163" y="504000"/>
            <a:ext cx="8460000" cy="756475"/>
          </a:xfrm>
          <a:prstGeom prst="rect">
            <a:avLst/>
          </a:prstGeom>
          <a:noFill/>
          <a:ln w="9525" algn="ctr">
            <a:noFill/>
            <a:miter lim="800000"/>
            <a:headEnd/>
            <a:tailEnd/>
          </a:ln>
        </p:spPr>
        <p:txBody>
          <a:bodyPr>
            <a:noAutofit/>
          </a:bodyPr>
          <a:lstStyle>
            <a:lvl1pPr>
              <a:defRPr lang="en-GB" sz="2600" kern="1200" baseline="0" dirty="0" smtClean="0">
                <a:solidFill>
                  <a:schemeClr val="tx1"/>
                </a:solidFill>
                <a:latin typeface="+mn-lt"/>
                <a:ea typeface="ＭＳ Ｐゴシック" pitchFamily="34" charset="-128"/>
                <a:cs typeface="+mj-cs"/>
              </a:defRPr>
            </a:lvl1pPr>
          </a:lstStyle>
          <a:p>
            <a:pPr lvl="0"/>
            <a:r>
              <a:rPr lang="en-US" noProof="0" smtClean="0"/>
              <a:t>Click to edit Master title style</a:t>
            </a:r>
            <a:endParaRPr lang="en-US" noProof="0" dirty="0" smtClean="0"/>
          </a:p>
        </p:txBody>
      </p:sp>
      <p:sp>
        <p:nvSpPr>
          <p:cNvPr id="54" name="Text Placeholder 53"/>
          <p:cNvSpPr>
            <a:spLocks noGrp="1"/>
          </p:cNvSpPr>
          <p:nvPr>
            <p:ph type="body" sz="quarter" idx="18"/>
          </p:nvPr>
        </p:nvSpPr>
        <p:spPr>
          <a:xfrm>
            <a:off x="539500" y="1604324"/>
            <a:ext cx="9000000" cy="419100"/>
          </a:xfrm>
        </p:spPr>
        <p:txBody>
          <a:bodyPr bIns="54000" anchor="b"/>
          <a:lstStyle>
            <a:lvl1pPr marL="0" indent="0">
              <a:defRPr baseline="0">
                <a:solidFill>
                  <a:srgbClr val="0055AA"/>
                </a:solidFill>
              </a:defRPr>
            </a:lvl1pPr>
            <a:lvl2pPr>
              <a:defRPr>
                <a:solidFill>
                  <a:schemeClr val="tx1"/>
                </a:solidFill>
              </a:defRPr>
            </a:lvl2pPr>
          </a:lstStyle>
          <a:p>
            <a:pPr lvl="0"/>
            <a:r>
              <a:rPr lang="en-US" noProof="0" smtClean="0"/>
              <a:t>Edit Master text styles</a:t>
            </a:r>
          </a:p>
        </p:txBody>
      </p:sp>
      <p:sp>
        <p:nvSpPr>
          <p:cNvPr id="15" name="Slide Number Placeholder 7"/>
          <p:cNvSpPr>
            <a:spLocks noGrp="1"/>
          </p:cNvSpPr>
          <p:nvPr>
            <p:ph type="sldNum" sz="quarter" idx="21"/>
          </p:nvPr>
        </p:nvSpPr>
        <p:spPr/>
        <p:txBody>
          <a:bodyPr/>
          <a:lstStyle>
            <a:lvl1pPr>
              <a:defRPr/>
            </a:lvl1pPr>
          </a:lstStyle>
          <a:p>
            <a:pPr>
              <a:defRPr/>
            </a:pPr>
            <a:fld id="{0B1823E0-E25F-489A-B525-4AA14752B81E}" type="slidenum">
              <a:rPr lang="en-US" smtClean="0"/>
              <a:pPr>
                <a:defRPr/>
              </a:pPr>
              <a:t>‹#›</a:t>
            </a:fld>
            <a:endParaRPr lang="en-US"/>
          </a:p>
        </p:txBody>
      </p:sp>
      <p:pic>
        <p:nvPicPr>
          <p:cNvPr id="16" name="Picture 1"/>
          <p:cNvPicPr>
            <a:picLocks noChangeAspect="1" noChangeArrowheads="1"/>
          </p:cNvPicPr>
          <p:nvPr/>
        </p:nvPicPr>
        <p:blipFill>
          <a:blip r:embed="rId4" cstate="print"/>
          <a:srcRect/>
          <a:stretch>
            <a:fillRect/>
          </a:stretch>
        </p:blipFill>
        <p:spPr bwMode="auto">
          <a:xfrm>
            <a:off x="8999538" y="539750"/>
            <a:ext cx="539750" cy="539750"/>
          </a:xfrm>
          <a:prstGeom prst="rect">
            <a:avLst/>
          </a:prstGeom>
          <a:noFill/>
          <a:ln w="9525">
            <a:noFill/>
            <a:miter lim="800000"/>
            <a:headEnd/>
            <a:tailEnd/>
          </a:ln>
          <a:effectLst/>
        </p:spPr>
      </p:pic>
      <p:cxnSp>
        <p:nvCxnSpPr>
          <p:cNvPr id="17" name="Straight Connector 15"/>
          <p:cNvCxnSpPr>
            <a:cxnSpLocks noChangeShapeType="1"/>
          </p:cNvCxnSpPr>
          <p:nvPr userDrawn="1"/>
        </p:nvCxnSpPr>
        <p:spPr bwMode="auto">
          <a:xfrm>
            <a:off x="539750" y="2016124"/>
            <a:ext cx="8999538" cy="0"/>
          </a:xfrm>
          <a:prstGeom prst="line">
            <a:avLst/>
          </a:prstGeom>
          <a:noFill/>
          <a:ln w="12700">
            <a:solidFill>
              <a:schemeClr val="tx1"/>
            </a:solidFill>
            <a:round/>
            <a:headEnd/>
            <a:tailEnd/>
          </a:ln>
        </p:spPr>
      </p:cxnSp>
      <p:sp>
        <p:nvSpPr>
          <p:cNvPr id="11" name="Textplatzhalter 9"/>
          <p:cNvSpPr>
            <a:spLocks noGrp="1"/>
          </p:cNvSpPr>
          <p:nvPr>
            <p:ph type="body" sz="quarter" idx="22" hasCustomPrompt="1"/>
          </p:nvPr>
        </p:nvSpPr>
        <p:spPr>
          <a:xfrm>
            <a:off x="538163" y="6818400"/>
            <a:ext cx="9002712"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cxnSp>
        <p:nvCxnSpPr>
          <p:cNvPr id="12" name="Straight Connector 9"/>
          <p:cNvCxnSpPr>
            <a:cxnSpLocks noChangeShapeType="1"/>
          </p:cNvCxnSpPr>
          <p:nvPr userDrawn="1"/>
        </p:nvCxnSpPr>
        <p:spPr bwMode="gray">
          <a:xfrm rot="10800000">
            <a:off x="539750" y="7030800"/>
            <a:ext cx="8999538" cy="0"/>
          </a:xfrm>
          <a:prstGeom prst="line">
            <a:avLst/>
          </a:prstGeom>
          <a:noFill/>
          <a:ln w="6350">
            <a:solidFill>
              <a:schemeClr val="accent3"/>
            </a:solidFill>
            <a:round/>
            <a:headEnd/>
            <a:tailEnd/>
          </a:ln>
        </p:spPr>
      </p:cxn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ntent - content title only">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nvGraphicFramePr>
        <p:xfrm>
          <a:off x="1587" y="1588"/>
          <a:ext cx="1587" cy="1587"/>
        </p:xfrm>
        <a:graphic>
          <a:graphicData uri="http://schemas.openxmlformats.org/presentationml/2006/ole">
            <p:oleObj spid="_x0000_s169237" name="think-cell Folie" r:id="rId3" imgW="360" imgH="360" progId="">
              <p:embed/>
            </p:oleObj>
          </a:graphicData>
        </a:graphic>
      </p:graphicFrame>
      <p:sp>
        <p:nvSpPr>
          <p:cNvPr id="2" name="Title 1"/>
          <p:cNvSpPr>
            <a:spLocks noGrp="1"/>
          </p:cNvSpPr>
          <p:nvPr>
            <p:ph type="title"/>
          </p:nvPr>
        </p:nvSpPr>
        <p:spPr>
          <a:xfrm>
            <a:off x="538163" y="504000"/>
            <a:ext cx="8461375" cy="756475"/>
          </a:xfrm>
          <a:noFill/>
          <a:ln w="9525" algn="ctr">
            <a:noFill/>
            <a:miter lim="800000"/>
            <a:headEnd/>
            <a:tailEnd/>
          </a:ln>
        </p:spPr>
        <p:txBody>
          <a:bodyPr>
            <a:noAutofit/>
          </a:bodyPr>
          <a:lstStyle>
            <a:lvl1pPr>
              <a:defRPr lang="en-GB" sz="2600" kern="1200" baseline="0" dirty="0">
                <a:solidFill>
                  <a:schemeClr val="tx1"/>
                </a:solidFill>
                <a:latin typeface="+mn-lt"/>
                <a:ea typeface="ＭＳ Ｐゴシック" pitchFamily="34" charset="-128"/>
                <a:cs typeface="+mj-cs"/>
              </a:defRPr>
            </a:lvl1pPr>
          </a:lstStyle>
          <a:p>
            <a:pPr lvl="0"/>
            <a:r>
              <a:rPr lang="en-US" noProof="0" smtClean="0"/>
              <a:t>Click to edit Master title style</a:t>
            </a:r>
            <a:endParaRPr lang="en-US" noProof="0" dirty="0"/>
          </a:p>
        </p:txBody>
      </p:sp>
      <p:sp>
        <p:nvSpPr>
          <p:cNvPr id="6" name="Text Placeholder 53"/>
          <p:cNvSpPr>
            <a:spLocks noGrp="1"/>
          </p:cNvSpPr>
          <p:nvPr>
            <p:ph type="body" sz="quarter" idx="18"/>
          </p:nvPr>
        </p:nvSpPr>
        <p:spPr>
          <a:xfrm>
            <a:off x="539500" y="1604324"/>
            <a:ext cx="9000000" cy="419100"/>
          </a:xfrm>
        </p:spPr>
        <p:txBody>
          <a:bodyPr bIns="54000" anchor="b"/>
          <a:lstStyle>
            <a:lvl1pPr marL="0" indent="0">
              <a:defRPr baseline="0">
                <a:solidFill>
                  <a:srgbClr val="0055AA"/>
                </a:solidFill>
              </a:defRPr>
            </a:lvl1pPr>
            <a:lvl2pPr>
              <a:defRPr>
                <a:solidFill>
                  <a:schemeClr val="tx1"/>
                </a:solidFill>
              </a:defRPr>
            </a:lvl2pPr>
          </a:lstStyle>
          <a:p>
            <a:pPr lvl="0"/>
            <a:r>
              <a:rPr lang="en-US" noProof="0" smtClean="0"/>
              <a:t>Edit Master text styles</a:t>
            </a:r>
          </a:p>
        </p:txBody>
      </p:sp>
      <p:sp>
        <p:nvSpPr>
          <p:cNvPr id="14" name="Slide Number Placeholder 7"/>
          <p:cNvSpPr>
            <a:spLocks noGrp="1"/>
          </p:cNvSpPr>
          <p:nvPr>
            <p:ph type="sldNum" sz="quarter" idx="21"/>
          </p:nvPr>
        </p:nvSpPr>
        <p:spPr/>
        <p:txBody>
          <a:bodyPr/>
          <a:lstStyle>
            <a:lvl1pPr>
              <a:defRPr/>
            </a:lvl1pPr>
          </a:lstStyle>
          <a:p>
            <a:pPr>
              <a:defRPr/>
            </a:pPr>
            <a:fld id="{04FAE54D-F27F-4B7B-B707-278C6951CCF5}" type="slidenum">
              <a:rPr lang="en-US" smtClean="0"/>
              <a:pPr>
                <a:defRPr/>
              </a:pPr>
              <a:t>‹#›</a:t>
            </a:fld>
            <a:endParaRPr lang="en-US"/>
          </a:p>
        </p:txBody>
      </p:sp>
      <p:pic>
        <p:nvPicPr>
          <p:cNvPr id="15" name="Picture 1"/>
          <p:cNvPicPr>
            <a:picLocks noChangeAspect="1" noChangeArrowheads="1"/>
          </p:cNvPicPr>
          <p:nvPr/>
        </p:nvPicPr>
        <p:blipFill>
          <a:blip r:embed="rId4" cstate="print"/>
          <a:srcRect/>
          <a:stretch>
            <a:fillRect/>
          </a:stretch>
        </p:blipFill>
        <p:spPr bwMode="auto">
          <a:xfrm>
            <a:off x="8999538" y="539750"/>
            <a:ext cx="539750" cy="539750"/>
          </a:xfrm>
          <a:prstGeom prst="rect">
            <a:avLst/>
          </a:prstGeom>
          <a:noFill/>
          <a:ln w="9525">
            <a:noFill/>
            <a:miter lim="800000"/>
            <a:headEnd/>
            <a:tailEnd/>
          </a:ln>
          <a:effectLst/>
        </p:spPr>
      </p:pic>
      <p:cxnSp>
        <p:nvCxnSpPr>
          <p:cNvPr id="18" name="Straight Connector 15"/>
          <p:cNvCxnSpPr>
            <a:cxnSpLocks noChangeShapeType="1"/>
          </p:cNvCxnSpPr>
          <p:nvPr userDrawn="1"/>
        </p:nvCxnSpPr>
        <p:spPr bwMode="auto">
          <a:xfrm>
            <a:off x="539750" y="2006600"/>
            <a:ext cx="8999538" cy="0"/>
          </a:xfrm>
          <a:prstGeom prst="line">
            <a:avLst/>
          </a:prstGeom>
          <a:noFill/>
          <a:ln w="12700">
            <a:solidFill>
              <a:schemeClr val="tx1"/>
            </a:solidFill>
            <a:round/>
            <a:headEnd/>
            <a:tailEnd/>
          </a:ln>
        </p:spPr>
      </p:cxnSp>
      <p:sp>
        <p:nvSpPr>
          <p:cNvPr id="9" name="Textplatzhalter 9"/>
          <p:cNvSpPr>
            <a:spLocks noGrp="1"/>
          </p:cNvSpPr>
          <p:nvPr>
            <p:ph type="body" sz="quarter" idx="22" hasCustomPrompt="1"/>
          </p:nvPr>
        </p:nvSpPr>
        <p:spPr>
          <a:xfrm>
            <a:off x="538163" y="6818400"/>
            <a:ext cx="9002712" cy="212400"/>
          </a:xfrm>
          <a:noFill/>
        </p:spPr>
        <p:txBody>
          <a:bodyPr tIns="0" bIns="72000" anchor="b" anchorCtr="0"/>
          <a:lstStyle>
            <a:lvl1pPr marL="628650" indent="-628650">
              <a:spcBef>
                <a:spcPts val="0"/>
              </a:spcBef>
              <a:defRPr sz="900">
                <a:solidFill>
                  <a:schemeClr val="tx1"/>
                </a:solidFill>
              </a:defRPr>
            </a:lvl1pPr>
          </a:lstStyle>
          <a:p>
            <a:pPr lvl="0"/>
            <a:r>
              <a:rPr lang="de-DE" smtClean="0"/>
              <a:t>Placeholder: Source/Footnote</a:t>
            </a:r>
            <a:endParaRPr lang="de-DE"/>
          </a:p>
        </p:txBody>
      </p:sp>
      <p:cxnSp>
        <p:nvCxnSpPr>
          <p:cNvPr id="11" name="Straight Connector 9"/>
          <p:cNvCxnSpPr>
            <a:cxnSpLocks noChangeShapeType="1"/>
          </p:cNvCxnSpPr>
          <p:nvPr userDrawn="1"/>
        </p:nvCxnSpPr>
        <p:spPr bwMode="gray">
          <a:xfrm rot="10800000">
            <a:off x="539750" y="7030800"/>
            <a:ext cx="8999538" cy="0"/>
          </a:xfrm>
          <a:prstGeom prst="line">
            <a:avLst/>
          </a:prstGeom>
          <a:noFill/>
          <a:ln w="6350">
            <a:solidFill>
              <a:schemeClr val="accent3"/>
            </a:solidFill>
            <a:round/>
            <a:headEnd/>
            <a:tailEnd/>
          </a:ln>
        </p:spPr>
      </p:cxn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8163" y="503238"/>
            <a:ext cx="8461375" cy="757237"/>
          </a:xfrm>
          <a:prstGeom prst="rect">
            <a:avLst/>
          </a:prstGeom>
          <a:noFill/>
          <a:ln w="9525">
            <a:noFill/>
            <a:miter lim="800000"/>
            <a:headEnd/>
            <a:tailEnd/>
          </a:ln>
        </p:spPr>
        <p:txBody>
          <a:bodyPr vert="horz" wrap="square" lIns="0" tIns="0" rIns="540000" bIns="0" numCol="1" anchor="t" anchorCtr="0" compatLnSpc="1">
            <a:prstTxWarp prst="textNoShape">
              <a:avLst/>
            </a:prstTxWarp>
          </a:bodyPr>
          <a:lstStyle/>
          <a:p>
            <a:pPr lvl="0"/>
            <a:r>
              <a:rPr lang="en-US" smtClean="0"/>
              <a:t>Click to edit Master title style</a:t>
            </a:r>
            <a:endParaRPr lang="en-US" dirty="0" smtClean="0"/>
          </a:p>
        </p:txBody>
      </p:sp>
      <p:sp>
        <p:nvSpPr>
          <p:cNvPr id="9219" name="Rectangle 3"/>
          <p:cNvSpPr>
            <a:spLocks noGrp="1" noChangeArrowheads="1"/>
          </p:cNvSpPr>
          <p:nvPr>
            <p:ph type="body" idx="1"/>
          </p:nvPr>
        </p:nvSpPr>
        <p:spPr bwMode="gray">
          <a:xfrm>
            <a:off x="538163" y="1594799"/>
            <a:ext cx="8999537" cy="5291775"/>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Slide Number Placeholder 7"/>
          <p:cNvSpPr>
            <a:spLocks noGrp="1"/>
          </p:cNvSpPr>
          <p:nvPr>
            <p:ph type="sldNum" sz="quarter" idx="4"/>
          </p:nvPr>
        </p:nvSpPr>
        <p:spPr>
          <a:xfrm>
            <a:off x="8997950" y="7042150"/>
            <a:ext cx="539750" cy="312738"/>
          </a:xfrm>
          <a:prstGeom prst="rect">
            <a:avLst/>
          </a:prstGeom>
        </p:spPr>
        <p:txBody>
          <a:bodyPr vert="horz" wrap="none" lIns="0" tIns="36000" rIns="0" bIns="0" numCol="1" anchor="b" anchorCtr="0" compatLnSpc="1">
            <a:prstTxWarp prst="textNoShape">
              <a:avLst/>
            </a:prstTxWarp>
          </a:bodyPr>
          <a:lstStyle>
            <a:lvl1pPr algn="r">
              <a:defRPr sz="900"/>
            </a:lvl1pPr>
          </a:lstStyle>
          <a:p>
            <a:pPr>
              <a:defRPr/>
            </a:pPr>
            <a:fld id="{5D9ED44C-9967-4AA2-9848-690F642BA06E}" type="slidenum">
              <a:rPr lang="en-US" smtClean="0"/>
              <a:pPr>
                <a:defRPr/>
              </a:pPr>
              <a:t>‹#›</a:t>
            </a:fld>
            <a:endParaRPr lang="en-US"/>
          </a:p>
        </p:txBody>
      </p:sp>
      <p:sp>
        <p:nvSpPr>
          <p:cNvPr id="9" name="TextBox 8"/>
          <p:cNvSpPr txBox="1"/>
          <p:nvPr/>
        </p:nvSpPr>
        <p:spPr bwMode="gray">
          <a:xfrm>
            <a:off x="0" y="7042150"/>
            <a:ext cx="1606032" cy="316986"/>
          </a:xfrm>
          <a:prstGeom prst="rect">
            <a:avLst/>
          </a:prstGeom>
          <a:noFill/>
        </p:spPr>
        <p:txBody>
          <a:bodyPr wrap="none" lIns="536400" tIns="39600" rIns="0" bIns="0">
            <a:spAutoFit/>
          </a:bodyPr>
          <a:lstStyle/>
          <a:p>
            <a:pPr>
              <a:defRPr/>
            </a:pPr>
            <a:r>
              <a:rPr lang="en-US" sz="900" kern="1200" noProof="0" dirty="0" smtClean="0">
                <a:solidFill>
                  <a:schemeClr val="accent3"/>
                </a:solidFill>
                <a:latin typeface="Arial" charset="0"/>
                <a:ea typeface="+mn-ea"/>
                <a:cs typeface="Arial" charset="0"/>
              </a:rPr>
              <a:t>Deutsche Bank</a:t>
            </a:r>
            <a:br>
              <a:rPr lang="en-US" sz="900" kern="1200" noProof="0" dirty="0" smtClean="0">
                <a:solidFill>
                  <a:schemeClr val="accent3"/>
                </a:solidFill>
                <a:latin typeface="Arial" charset="0"/>
                <a:ea typeface="+mn-ea"/>
                <a:cs typeface="Arial" charset="0"/>
              </a:rPr>
            </a:br>
            <a:r>
              <a:rPr lang="en-US" sz="900" kern="1200" noProof="0" dirty="0" smtClean="0">
                <a:solidFill>
                  <a:schemeClr val="accent3"/>
                </a:solidFill>
                <a:latin typeface="Arial" charset="0"/>
                <a:ea typeface="+mn-ea"/>
                <a:cs typeface="Arial" charset="0"/>
              </a:rPr>
              <a:t>Wealth Management</a:t>
            </a:r>
            <a:endParaRPr lang="en-US" sz="900" kern="1200" noProof="0" dirty="0">
              <a:solidFill>
                <a:schemeClr val="accent3"/>
              </a:solidFill>
              <a:latin typeface="Arial" charset="0"/>
              <a:ea typeface="+mn-ea"/>
              <a:cs typeface="Arial" charset="0"/>
            </a:endParaRPr>
          </a:p>
        </p:txBody>
      </p:sp>
    </p:spTree>
  </p:cSld>
  <p:clrMap bg1="dk2" tx1="lt1" bg2="dk1" tx2="lt2" accent1="accent1" accent2="accent2" accent3="accent3" accent4="accent4" accent5="accent5" accent6="accent6" hlink="hlink" folHlink="folHlink"/>
  <p:sldLayoutIdLst>
    <p:sldLayoutId id="2147485410" r:id="rId1"/>
    <p:sldLayoutId id="2147485411" r:id="rId2"/>
    <p:sldLayoutId id="2147485412" r:id="rId3"/>
    <p:sldLayoutId id="2147485423" r:id="rId4"/>
    <p:sldLayoutId id="2147485427" r:id="rId5"/>
    <p:sldLayoutId id="2147485428" r:id="rId6"/>
    <p:sldLayoutId id="2147485420" r:id="rId7"/>
    <p:sldLayoutId id="2147485413" r:id="rId8"/>
    <p:sldLayoutId id="2147485414" r:id="rId9"/>
    <p:sldLayoutId id="2147485415" r:id="rId10"/>
    <p:sldLayoutId id="2147485424" r:id="rId11"/>
    <p:sldLayoutId id="2147485425" r:id="rId12"/>
    <p:sldLayoutId id="2147485426" r:id="rId13"/>
    <p:sldLayoutId id="2147485416" r:id="rId14"/>
    <p:sldLayoutId id="2147485417" r:id="rId15"/>
    <p:sldLayoutId id="2147485418" r:id="rId16"/>
    <p:sldLayoutId id="2147485419" r:id="rId17"/>
    <p:sldLayoutId id="2147485429" r:id="rId18"/>
    <p:sldLayoutId id="2147485430" r:id="rId19"/>
  </p:sldLayoutIdLst>
  <p:transition>
    <p:wipe dir="r"/>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2600" kern="1200">
          <a:solidFill>
            <a:schemeClr val="tx1"/>
          </a:solidFill>
          <a:latin typeface="+mn-lt"/>
          <a:ea typeface="ＭＳ Ｐゴシック" pitchFamily="34" charset="-128"/>
          <a:cs typeface="ＭＳ Ｐゴシック" pitchFamily="-109" charset="-128"/>
        </a:defRPr>
      </a:lvl1pPr>
      <a:lvl2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2pPr>
      <a:lvl3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3pPr>
      <a:lvl4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4pPr>
      <a:lvl5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5pPr>
      <a:lvl6pPr marL="504566" algn="l" rtl="0" eaLnBrk="1" fontAlgn="base" hangingPunct="1">
        <a:lnSpc>
          <a:spcPct val="90000"/>
        </a:lnSpc>
        <a:spcBef>
          <a:spcPct val="0"/>
        </a:spcBef>
        <a:spcAft>
          <a:spcPct val="0"/>
        </a:spcAft>
        <a:tabLst>
          <a:tab pos="735825" algn="l"/>
        </a:tabLst>
        <a:defRPr sz="2600" b="1">
          <a:solidFill>
            <a:schemeClr val="tx1"/>
          </a:solidFill>
          <a:latin typeface="Arial" charset="0"/>
        </a:defRPr>
      </a:lvl6pPr>
      <a:lvl7pPr marL="1009132" algn="l" rtl="0" eaLnBrk="1" fontAlgn="base" hangingPunct="1">
        <a:lnSpc>
          <a:spcPct val="90000"/>
        </a:lnSpc>
        <a:spcBef>
          <a:spcPct val="0"/>
        </a:spcBef>
        <a:spcAft>
          <a:spcPct val="0"/>
        </a:spcAft>
        <a:tabLst>
          <a:tab pos="735825" algn="l"/>
        </a:tabLst>
        <a:defRPr sz="2600" b="1">
          <a:solidFill>
            <a:schemeClr val="tx1"/>
          </a:solidFill>
          <a:latin typeface="Arial" charset="0"/>
        </a:defRPr>
      </a:lvl7pPr>
      <a:lvl8pPr marL="1513698" algn="l" rtl="0" eaLnBrk="1" fontAlgn="base" hangingPunct="1">
        <a:lnSpc>
          <a:spcPct val="90000"/>
        </a:lnSpc>
        <a:spcBef>
          <a:spcPct val="0"/>
        </a:spcBef>
        <a:spcAft>
          <a:spcPct val="0"/>
        </a:spcAft>
        <a:tabLst>
          <a:tab pos="735825" algn="l"/>
        </a:tabLst>
        <a:defRPr sz="2600" b="1">
          <a:solidFill>
            <a:schemeClr val="tx1"/>
          </a:solidFill>
          <a:latin typeface="Arial" charset="0"/>
        </a:defRPr>
      </a:lvl8pPr>
      <a:lvl9pPr marL="2018264" algn="l" rtl="0" eaLnBrk="1" fontAlgn="base" hangingPunct="1">
        <a:lnSpc>
          <a:spcPct val="90000"/>
        </a:lnSpc>
        <a:spcBef>
          <a:spcPct val="0"/>
        </a:spcBef>
        <a:spcAft>
          <a:spcPct val="0"/>
        </a:spcAft>
        <a:tabLst>
          <a:tab pos="735825" algn="l"/>
        </a:tabLst>
        <a:defRPr sz="2600" b="1">
          <a:solidFill>
            <a:schemeClr val="tx1"/>
          </a:solidFill>
          <a:latin typeface="Arial" charset="0"/>
        </a:defRPr>
      </a:lvl9pPr>
    </p:titleStyle>
    <p:bodyStyle>
      <a:lvl1pPr algn="l" rtl="0" eaLnBrk="1" fontAlgn="base" hangingPunct="1">
        <a:spcBef>
          <a:spcPts val="1200"/>
        </a:spcBef>
        <a:spcAft>
          <a:spcPts val="0"/>
        </a:spcAft>
        <a:defRPr sz="2200" kern="1200">
          <a:solidFill>
            <a:srgbClr val="0055AA"/>
          </a:solidFill>
          <a:latin typeface="+mn-lt"/>
          <a:ea typeface="ＭＳ Ｐゴシック" pitchFamily="-109" charset="-128"/>
          <a:cs typeface="ＭＳ Ｐゴシック" pitchFamily="-109" charset="-128"/>
        </a:defRPr>
      </a:lvl1pPr>
      <a:lvl2pPr algn="l" rtl="0" eaLnBrk="1" fontAlgn="base" hangingPunct="1">
        <a:spcBef>
          <a:spcPts val="1000"/>
        </a:spcBef>
        <a:spcAft>
          <a:spcPts val="0"/>
        </a:spcAft>
        <a:defRPr sz="2200" kern="1200">
          <a:solidFill>
            <a:schemeClr val="tx1"/>
          </a:solidFill>
          <a:latin typeface="+mn-lt"/>
          <a:ea typeface="ＭＳ Ｐゴシック" pitchFamily="-109" charset="-128"/>
        </a:defRPr>
      </a:lvl2pPr>
      <a:lvl3pPr marL="450000" indent="-450000" algn="l" rtl="0" eaLnBrk="1" fontAlgn="base" hangingPunct="1">
        <a:spcBef>
          <a:spcPts val="800"/>
        </a:spcBef>
        <a:spcAft>
          <a:spcPts val="0"/>
        </a:spcAft>
        <a:buFont typeface="Arial" pitchFamily="34" charset="0"/>
        <a:buChar char="—"/>
        <a:defRPr sz="2200" kern="1200">
          <a:solidFill>
            <a:schemeClr val="tx1"/>
          </a:solidFill>
          <a:latin typeface="+mn-lt"/>
          <a:ea typeface="ＭＳ Ｐゴシック" pitchFamily="-109" charset="-128"/>
        </a:defRPr>
      </a:lvl3pPr>
      <a:lvl4pPr marL="900000" indent="-450000" algn="l" rtl="0" eaLnBrk="1" fontAlgn="base" hangingPunct="1">
        <a:spcBef>
          <a:spcPts val="400"/>
        </a:spcBef>
        <a:spcAft>
          <a:spcPts val="0"/>
        </a:spcAft>
        <a:buFont typeface="Arial" charset="0"/>
        <a:buChar char="—"/>
        <a:defRPr sz="1800" kern="1200">
          <a:solidFill>
            <a:schemeClr val="tx1"/>
          </a:solidFill>
          <a:latin typeface="+mn-lt"/>
          <a:ea typeface="ＭＳ Ｐゴシック" pitchFamily="-109" charset="-128"/>
        </a:defRPr>
      </a:lvl4pPr>
      <a:lvl5pPr marL="1350000" indent="-450000" algn="l" rtl="0" eaLnBrk="1" fontAlgn="base" hangingPunct="1">
        <a:spcBef>
          <a:spcPts val="400"/>
        </a:spcBef>
        <a:spcAft>
          <a:spcPts val="0"/>
        </a:spcAft>
        <a:buFont typeface="Arial" charset="0"/>
        <a:buChar char="—"/>
        <a:defRPr sz="1800" kern="1200">
          <a:solidFill>
            <a:schemeClr val="tx1"/>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p:bodyStyle>
    <p:otherStyle>
      <a:defPPr>
        <a:defRPr lang="en-US"/>
      </a:defPPr>
      <a:lvl1pPr marL="0" algn="l" defTabSz="1009132" rtl="0" eaLnBrk="1" latinLnBrk="0" hangingPunct="1">
        <a:defRPr sz="2000" kern="1200">
          <a:solidFill>
            <a:schemeClr val="tx1"/>
          </a:solidFill>
          <a:latin typeface="+mn-lt"/>
          <a:ea typeface="+mn-ea"/>
          <a:cs typeface="+mn-cs"/>
        </a:defRPr>
      </a:lvl1pPr>
      <a:lvl2pPr marL="504566" algn="l" defTabSz="1009132" rtl="0" eaLnBrk="1" latinLnBrk="0" hangingPunct="1">
        <a:defRPr sz="2000" kern="1200">
          <a:solidFill>
            <a:schemeClr val="tx1"/>
          </a:solidFill>
          <a:latin typeface="+mn-lt"/>
          <a:ea typeface="+mn-ea"/>
          <a:cs typeface="+mn-cs"/>
        </a:defRPr>
      </a:lvl2pPr>
      <a:lvl3pPr marL="1009132" algn="l" defTabSz="1009132" rtl="0" eaLnBrk="1" latinLnBrk="0" hangingPunct="1">
        <a:defRPr sz="2000" kern="1200">
          <a:solidFill>
            <a:schemeClr val="tx1"/>
          </a:solidFill>
          <a:latin typeface="+mn-lt"/>
          <a:ea typeface="+mn-ea"/>
          <a:cs typeface="+mn-cs"/>
        </a:defRPr>
      </a:lvl3pPr>
      <a:lvl4pPr marL="1513698" algn="l" defTabSz="1009132" rtl="0" eaLnBrk="1" latinLnBrk="0" hangingPunct="1">
        <a:defRPr sz="2000" kern="1200">
          <a:solidFill>
            <a:schemeClr val="tx1"/>
          </a:solidFill>
          <a:latin typeface="+mn-lt"/>
          <a:ea typeface="+mn-ea"/>
          <a:cs typeface="+mn-cs"/>
        </a:defRPr>
      </a:lvl4pPr>
      <a:lvl5pPr marL="2018264" algn="l" defTabSz="1009132" rtl="0" eaLnBrk="1" latinLnBrk="0" hangingPunct="1">
        <a:defRPr sz="2000" kern="1200">
          <a:solidFill>
            <a:schemeClr val="tx1"/>
          </a:solidFill>
          <a:latin typeface="+mn-lt"/>
          <a:ea typeface="+mn-ea"/>
          <a:cs typeface="+mn-cs"/>
        </a:defRPr>
      </a:lvl5pPr>
      <a:lvl6pPr marL="2522830" algn="l" defTabSz="1009132" rtl="0" eaLnBrk="1" latinLnBrk="0" hangingPunct="1">
        <a:defRPr sz="2000" kern="1200">
          <a:solidFill>
            <a:schemeClr val="tx1"/>
          </a:solidFill>
          <a:latin typeface="+mn-lt"/>
          <a:ea typeface="+mn-ea"/>
          <a:cs typeface="+mn-cs"/>
        </a:defRPr>
      </a:lvl6pPr>
      <a:lvl7pPr marL="3027396" algn="l" defTabSz="1009132" rtl="0" eaLnBrk="1" latinLnBrk="0" hangingPunct="1">
        <a:defRPr sz="2000" kern="1200">
          <a:solidFill>
            <a:schemeClr val="tx1"/>
          </a:solidFill>
          <a:latin typeface="+mn-lt"/>
          <a:ea typeface="+mn-ea"/>
          <a:cs typeface="+mn-cs"/>
        </a:defRPr>
      </a:lvl7pPr>
      <a:lvl8pPr marL="3531961" algn="l" defTabSz="1009132" rtl="0" eaLnBrk="1" latinLnBrk="0" hangingPunct="1">
        <a:defRPr sz="2000" kern="1200">
          <a:solidFill>
            <a:schemeClr val="tx1"/>
          </a:solidFill>
          <a:latin typeface="+mn-lt"/>
          <a:ea typeface="+mn-ea"/>
          <a:cs typeface="+mn-cs"/>
        </a:defRPr>
      </a:lvl8pPr>
      <a:lvl9pPr marL="4036527" algn="l" defTabSz="100913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maxlicht.com/" TargetMode="External"/><Relationship Id="rId1" Type="http://schemas.openxmlformats.org/officeDocument/2006/relationships/slideLayout" Target="../slideLayouts/slideLayout19.xml"/><Relationship Id="rId4" Type="http://schemas.openxmlformats.org/officeDocument/2006/relationships/image" Target="cid:C6AA75E1-B564-4F81-AA91-22C5BA16CF78@telu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323975" y="2109440"/>
            <a:ext cx="8439150" cy="1001597"/>
          </a:xfrm>
        </p:spPr>
        <p:txBody>
          <a:bodyPr/>
          <a:lstStyle/>
          <a:p>
            <a:r>
              <a:rPr lang="en-US" sz="2400" dirty="0"/>
              <a:t>Transition by </a:t>
            </a:r>
            <a:r>
              <a:rPr lang="en-US" sz="2400" dirty="0" smtClean="0"/>
              <a:t>Design:</a:t>
            </a:r>
            <a:r>
              <a:rPr lang="en-US" sz="2600" dirty="0" smtClean="0"/>
              <a:t> </a:t>
            </a:r>
            <a:r>
              <a:rPr lang="en-US" sz="2600" dirty="0"/>
              <a:t/>
            </a:r>
            <a:br>
              <a:rPr lang="en-US" sz="2600" dirty="0"/>
            </a:br>
            <a:r>
              <a:rPr lang="en-US" sz="2600" dirty="0" smtClean="0"/>
              <a:t>Successful Succession </a:t>
            </a:r>
            <a:r>
              <a:rPr lang="en-US" sz="2600" dirty="0"/>
              <a:t>of the Privately Held Business</a:t>
            </a:r>
          </a:p>
        </p:txBody>
      </p:sp>
      <p:sp>
        <p:nvSpPr>
          <p:cNvPr id="3" name="Subtitle 2"/>
          <p:cNvSpPr>
            <a:spLocks noGrp="1"/>
          </p:cNvSpPr>
          <p:nvPr>
            <p:ph type="subTitle" sz="quarter" idx="1"/>
          </p:nvPr>
        </p:nvSpPr>
        <p:spPr>
          <a:xfrm>
            <a:off x="1323975" y="3111038"/>
            <a:ext cx="8215313" cy="647014"/>
          </a:xfrm>
        </p:spPr>
        <p:txBody>
          <a:bodyPr anchor="t"/>
          <a:lstStyle/>
          <a:p>
            <a:r>
              <a:rPr lang="en-US" sz="2000" dirty="0" smtClean="0"/>
              <a:t>New Orleans Estate </a:t>
            </a:r>
            <a:r>
              <a:rPr lang="en-US" sz="2000" dirty="0"/>
              <a:t>Planning Council</a:t>
            </a:r>
          </a:p>
          <a:p>
            <a:r>
              <a:rPr lang="en-US" sz="2000" dirty="0" smtClean="0"/>
              <a:t>May 15, </a:t>
            </a:r>
            <a:r>
              <a:rPr lang="en-US" sz="2000" dirty="0"/>
              <a:t>2017</a:t>
            </a:r>
          </a:p>
        </p:txBody>
      </p:sp>
      <p:sp>
        <p:nvSpPr>
          <p:cNvPr id="5" name="TextBox 4"/>
          <p:cNvSpPr txBox="1"/>
          <p:nvPr/>
        </p:nvSpPr>
        <p:spPr bwMode="ltGray">
          <a:xfrm>
            <a:off x="1323975" y="4248944"/>
            <a:ext cx="3333750" cy="1282402"/>
          </a:xfrm>
          <a:prstGeom prst="rect">
            <a:avLst/>
          </a:prstGeom>
          <a:noFill/>
          <a:ln w="6350">
            <a:noFill/>
            <a:miter lim="800000"/>
            <a:headEnd/>
            <a:tailEnd/>
          </a:ln>
        </p:spPr>
        <p:txBody>
          <a:bodyPr wrap="square" lIns="0" tIns="0" rIns="0" bIns="0" rtlCol="0" anchor="t" anchorCtr="0">
            <a:spAutoFit/>
          </a:bodyPr>
          <a:lstStyle/>
          <a:p>
            <a:pPr lvl="0" defTabSz="1007643">
              <a:lnSpc>
                <a:spcPts val="2000"/>
              </a:lnSpc>
            </a:pPr>
            <a:r>
              <a:rPr lang="en-US" sz="1600" b="1" dirty="0" smtClean="0"/>
              <a:t>Susan P. Rounds</a:t>
            </a:r>
          </a:p>
          <a:p>
            <a:pPr lvl="0" defTabSz="1007643">
              <a:lnSpc>
                <a:spcPts val="2000"/>
              </a:lnSpc>
            </a:pPr>
            <a:r>
              <a:rPr lang="en-US" sz="1600" dirty="0" smtClean="0"/>
              <a:t>Director, Wealth Planning </a:t>
            </a:r>
          </a:p>
          <a:p>
            <a:pPr lvl="0" defTabSz="1007643">
              <a:lnSpc>
                <a:spcPts val="2000"/>
              </a:lnSpc>
            </a:pPr>
            <a:r>
              <a:rPr lang="en-US" sz="1600" dirty="0" smtClean="0"/>
              <a:t>(310) 788-6152</a:t>
            </a:r>
          </a:p>
          <a:p>
            <a:pPr lvl="0" defTabSz="1007643">
              <a:lnSpc>
                <a:spcPts val="2000"/>
              </a:lnSpc>
            </a:pPr>
            <a:r>
              <a:rPr lang="en-US" sz="1600" dirty="0" smtClean="0"/>
              <a:t>(770) 912-6533</a:t>
            </a:r>
          </a:p>
          <a:p>
            <a:pPr lvl="0" defTabSz="1007643">
              <a:lnSpc>
                <a:spcPts val="2000"/>
              </a:lnSpc>
            </a:pPr>
            <a:r>
              <a:rPr lang="en-US" sz="1600" dirty="0" smtClean="0"/>
              <a:t>susan.rounds@db.com</a:t>
            </a:r>
            <a:endParaRPr lang="en-US" sz="1600" dirty="0" smtClean="0">
              <a:latin typeface="+mn-lt"/>
            </a:endParaRPr>
          </a:p>
        </p:txBody>
      </p:sp>
    </p:spTree>
    <p:extLst>
      <p:ext uri="{BB962C8B-B14F-4D97-AF65-F5344CB8AC3E}">
        <p14:creationId xmlns:p14="http://schemas.microsoft.com/office/powerpoint/2010/main" xmlns="" val="141681593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4738" y="3308367"/>
            <a:ext cx="9000000" cy="492443"/>
          </a:xfrm>
        </p:spPr>
        <p:txBody>
          <a:bodyPr/>
          <a:lstStyle/>
          <a:p>
            <a:r>
              <a:rPr lang="en-US" dirty="0" smtClean="0"/>
              <a:t>Integrated Master Plan Design </a:t>
            </a:r>
            <a:endParaRPr lang="en-US" dirty="0"/>
          </a:p>
        </p:txBody>
      </p:sp>
      <p:sp>
        <p:nvSpPr>
          <p:cNvPr id="3" name="Text Placeholder 2"/>
          <p:cNvSpPr>
            <a:spLocks noGrp="1"/>
          </p:cNvSpPr>
          <p:nvPr>
            <p:ph type="body" sz="quarter" idx="11"/>
          </p:nvPr>
        </p:nvSpPr>
        <p:spPr/>
        <p:txBody>
          <a:bodyPr/>
          <a:lstStyle/>
          <a:p>
            <a:r>
              <a:rPr lang="en-US" dirty="0" smtClean="0"/>
              <a:t> </a:t>
            </a:r>
            <a:endParaRPr lang="en-US" dirty="0"/>
          </a:p>
        </p:txBody>
      </p:sp>
    </p:spTree>
    <p:extLst>
      <p:ext uri="{BB962C8B-B14F-4D97-AF65-F5344CB8AC3E}">
        <p14:creationId xmlns:p14="http://schemas.microsoft.com/office/powerpoint/2010/main" xmlns="" val="215239250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538163" y="1627188"/>
            <a:ext cx="8982250" cy="4963159"/>
          </a:xfrm>
          <a:prstGeom prst="rect">
            <a:avLst/>
          </a:prstGeom>
          <a:solidFill>
            <a:srgbClr val="EAE9E7"/>
          </a:solidFill>
          <a:ln w="6350">
            <a:noFill/>
            <a:miter lim="800000"/>
            <a:headEnd/>
            <a:tailEnd/>
          </a:ln>
        </p:spPr>
        <p:txBody>
          <a:bodyPr lIns="91440" tIns="91440" rIns="91440" bIns="91440" rtlCol="0" anchor="t">
            <a:noAutofit/>
          </a:bodyPr>
          <a:lstStyle/>
          <a:p>
            <a:pPr marL="0" marR="0" lvl="0" indent="0" algn="l" defTabSz="1008063" rtl="0" eaLnBrk="1" fontAlgn="base" latinLnBrk="0" hangingPunct="1">
              <a:lnSpc>
                <a:spcPts val="1500"/>
              </a:lnSpc>
              <a:spcBef>
                <a:spcPct val="0"/>
              </a:spcBef>
              <a:spcAft>
                <a:spcPct val="0"/>
              </a:spcAft>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
        <p:nvSpPr>
          <p:cNvPr id="3" name="Title 2"/>
          <p:cNvSpPr>
            <a:spLocks noGrp="1"/>
          </p:cNvSpPr>
          <p:nvPr>
            <p:ph type="title"/>
          </p:nvPr>
        </p:nvSpPr>
        <p:spPr>
          <a:xfrm>
            <a:off x="538163" y="600256"/>
            <a:ext cx="8461375" cy="756475"/>
          </a:xfrm>
        </p:spPr>
        <p:txBody>
          <a:bodyPr/>
          <a:lstStyle/>
          <a:p>
            <a:r>
              <a:rPr lang="en-US" dirty="0" smtClean="0"/>
              <a:t>Transition </a:t>
            </a:r>
            <a:r>
              <a:rPr lang="en-US" dirty="0"/>
              <a:t>by </a:t>
            </a:r>
            <a:r>
              <a:rPr lang="en-US" dirty="0" smtClean="0"/>
              <a:t>default can be a real juggling act. . .</a:t>
            </a:r>
            <a:endParaRPr lang="en-US" dirty="0"/>
          </a:p>
        </p:txBody>
      </p:sp>
      <p:sp>
        <p:nvSpPr>
          <p:cNvPr id="4" name="Slide Number Placeholder 3"/>
          <p:cNvSpPr>
            <a:spLocks noGrp="1"/>
          </p:cNvSpPr>
          <p:nvPr>
            <p:ph type="sldNum" sz="quarter" idx="20"/>
          </p:nvPr>
        </p:nvSpPr>
        <p:spPr/>
        <p:txBody>
          <a:bodyPr/>
          <a:lstStyle/>
          <a:p>
            <a:fld id="{5D9ED44C-9967-4AA2-9848-690F642BA06E}" type="slidenum">
              <a:rPr lang="en-US" smtClean="0"/>
              <a:pPr/>
              <a:t>10</a:t>
            </a:fld>
            <a:endParaRPr lang="en-US"/>
          </a:p>
        </p:txBody>
      </p:sp>
      <p:sp>
        <p:nvSpPr>
          <p:cNvPr id="5" name="Text Placeholder 4"/>
          <p:cNvSpPr>
            <a:spLocks noGrp="1"/>
          </p:cNvSpPr>
          <p:nvPr>
            <p:ph type="body" sz="quarter" idx="21"/>
          </p:nvPr>
        </p:nvSpPr>
        <p:spPr/>
        <p:txBody>
          <a:bodyPr/>
          <a:lstStyle/>
          <a:p>
            <a:r>
              <a:rPr lang="en-US" dirty="0" smtClean="0"/>
              <a:t> </a:t>
            </a:r>
            <a:endParaRPr lang="en-US" dirty="0"/>
          </a:p>
        </p:txBody>
      </p:sp>
      <p:pic>
        <p:nvPicPr>
          <p:cNvPr id="39" name="Picture 3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40401" y="3749605"/>
            <a:ext cx="3596647" cy="2840742"/>
          </a:xfrm>
          <a:prstGeom prst="rect">
            <a:avLst/>
          </a:prstGeom>
        </p:spPr>
      </p:pic>
      <p:sp>
        <p:nvSpPr>
          <p:cNvPr id="43" name="Oval 42"/>
          <p:cNvSpPr/>
          <p:nvPr/>
        </p:nvSpPr>
        <p:spPr bwMode="auto">
          <a:xfrm>
            <a:off x="2066925" y="4052888"/>
            <a:ext cx="762000" cy="762000"/>
          </a:xfrm>
          <a:prstGeom prst="ellipse">
            <a:avLst/>
          </a:prstGeom>
          <a:solidFill>
            <a:srgbClr val="E29317"/>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Asset</a:t>
            </a:r>
            <a:br>
              <a:rPr lang="en-US" sz="1100" dirty="0" smtClean="0">
                <a:solidFill>
                  <a:schemeClr val="bg1"/>
                </a:solidFill>
                <a:latin typeface="+mn-lt"/>
              </a:rPr>
            </a:br>
            <a:r>
              <a:rPr lang="en-US" sz="1100" dirty="0" smtClean="0">
                <a:solidFill>
                  <a:schemeClr val="bg1"/>
                </a:solidFill>
                <a:latin typeface="+mn-lt"/>
              </a:rPr>
              <a:t>Protection</a:t>
            </a:r>
            <a:endParaRPr lang="en-US" sz="1100" dirty="0">
              <a:solidFill>
                <a:schemeClr val="bg1"/>
              </a:solidFill>
              <a:latin typeface="+mn-lt"/>
            </a:endParaRPr>
          </a:p>
        </p:txBody>
      </p:sp>
      <p:sp>
        <p:nvSpPr>
          <p:cNvPr id="44" name="Oval 43"/>
          <p:cNvSpPr/>
          <p:nvPr/>
        </p:nvSpPr>
        <p:spPr bwMode="auto">
          <a:xfrm>
            <a:off x="2282825" y="2877387"/>
            <a:ext cx="762000" cy="762000"/>
          </a:xfrm>
          <a:prstGeom prst="ellipse">
            <a:avLst/>
          </a:prstGeom>
          <a:solidFill>
            <a:srgbClr val="2FA8DD"/>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Financing</a:t>
            </a:r>
            <a:br>
              <a:rPr lang="en-US" sz="1100" dirty="0" smtClean="0">
                <a:solidFill>
                  <a:schemeClr val="bg1"/>
                </a:solidFill>
                <a:latin typeface="+mn-lt"/>
              </a:rPr>
            </a:br>
            <a:r>
              <a:rPr lang="en-US" sz="1100" dirty="0" smtClean="0">
                <a:solidFill>
                  <a:schemeClr val="bg1"/>
                </a:solidFill>
                <a:latin typeface="+mn-lt"/>
              </a:rPr>
              <a:t>Strategy</a:t>
            </a:r>
            <a:endParaRPr lang="en-US" sz="1100" dirty="0">
              <a:solidFill>
                <a:schemeClr val="bg1"/>
              </a:solidFill>
              <a:latin typeface="+mn-lt"/>
            </a:endParaRPr>
          </a:p>
        </p:txBody>
      </p:sp>
      <p:sp>
        <p:nvSpPr>
          <p:cNvPr id="46" name="Oval 45"/>
          <p:cNvSpPr/>
          <p:nvPr/>
        </p:nvSpPr>
        <p:spPr bwMode="auto">
          <a:xfrm>
            <a:off x="3086100" y="2470575"/>
            <a:ext cx="857250" cy="857250"/>
          </a:xfrm>
          <a:prstGeom prst="ellipse">
            <a:avLst/>
          </a:prstGeom>
          <a:solidFill>
            <a:srgbClr val="002244"/>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3</a:t>
            </a:r>
            <a:r>
              <a:rPr lang="en-US" sz="1100" baseline="30000" dirty="0" smtClean="0">
                <a:solidFill>
                  <a:schemeClr val="bg1"/>
                </a:solidFill>
                <a:latin typeface="+mn-lt"/>
              </a:rPr>
              <a:t>rd</a:t>
            </a:r>
            <a:r>
              <a:rPr lang="en-US" sz="1100" dirty="0" smtClean="0">
                <a:solidFill>
                  <a:schemeClr val="bg1"/>
                </a:solidFill>
                <a:latin typeface="+mn-lt"/>
              </a:rPr>
              <a:t> Party</a:t>
            </a:r>
            <a:br>
              <a:rPr lang="en-US" sz="1100" dirty="0" smtClean="0">
                <a:solidFill>
                  <a:schemeClr val="bg1"/>
                </a:solidFill>
                <a:latin typeface="+mn-lt"/>
              </a:rPr>
            </a:br>
            <a:r>
              <a:rPr lang="en-US" sz="1100" dirty="0" smtClean="0">
                <a:solidFill>
                  <a:schemeClr val="bg1"/>
                </a:solidFill>
                <a:latin typeface="+mn-lt"/>
              </a:rPr>
              <a:t>Sale MBO</a:t>
            </a:r>
            <a:br>
              <a:rPr lang="en-US" sz="1100" dirty="0" smtClean="0">
                <a:solidFill>
                  <a:schemeClr val="bg1"/>
                </a:solidFill>
                <a:latin typeface="+mn-lt"/>
              </a:rPr>
            </a:br>
            <a:r>
              <a:rPr lang="en-US" sz="1100" dirty="0" smtClean="0">
                <a:solidFill>
                  <a:schemeClr val="bg1"/>
                </a:solidFill>
                <a:latin typeface="+mn-lt"/>
              </a:rPr>
              <a:t>or </a:t>
            </a:r>
            <a:r>
              <a:rPr lang="en-US" sz="1100" dirty="0">
                <a:solidFill>
                  <a:schemeClr val="bg1"/>
                </a:solidFill>
                <a:latin typeface="+mn-lt"/>
              </a:rPr>
              <a:t>ESOP</a:t>
            </a:r>
          </a:p>
        </p:txBody>
      </p:sp>
      <p:sp>
        <p:nvSpPr>
          <p:cNvPr id="49" name="Oval 48"/>
          <p:cNvSpPr/>
          <p:nvPr/>
        </p:nvSpPr>
        <p:spPr bwMode="auto">
          <a:xfrm>
            <a:off x="3060667" y="3567524"/>
            <a:ext cx="642090" cy="642090"/>
          </a:xfrm>
          <a:prstGeom prst="ellipse">
            <a:avLst/>
          </a:prstGeom>
          <a:solidFill>
            <a:srgbClr val="8996A0"/>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Family</a:t>
            </a:r>
            <a:br>
              <a:rPr lang="en-US" sz="1100" dirty="0" smtClean="0">
                <a:solidFill>
                  <a:schemeClr val="bg1"/>
                </a:solidFill>
                <a:latin typeface="+mn-lt"/>
              </a:rPr>
            </a:br>
            <a:r>
              <a:rPr lang="en-US" sz="1100" dirty="0" smtClean="0">
                <a:solidFill>
                  <a:schemeClr val="bg1"/>
                </a:solidFill>
                <a:latin typeface="+mn-lt"/>
              </a:rPr>
              <a:t>Legacy</a:t>
            </a:r>
            <a:endParaRPr lang="en-US" sz="1100" dirty="0">
              <a:solidFill>
                <a:schemeClr val="bg1"/>
              </a:solidFill>
              <a:latin typeface="+mn-lt"/>
            </a:endParaRPr>
          </a:p>
        </p:txBody>
      </p:sp>
      <p:sp>
        <p:nvSpPr>
          <p:cNvPr id="50" name="Oval 49"/>
          <p:cNvSpPr/>
          <p:nvPr/>
        </p:nvSpPr>
        <p:spPr bwMode="auto">
          <a:xfrm>
            <a:off x="3758939" y="4000509"/>
            <a:ext cx="642090" cy="642090"/>
          </a:xfrm>
          <a:prstGeom prst="ellipse">
            <a:avLst/>
          </a:prstGeom>
          <a:solidFill>
            <a:srgbClr val="57068C"/>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a:solidFill>
                  <a:schemeClr val="bg1"/>
                </a:solidFill>
                <a:latin typeface="+mn-lt"/>
              </a:rPr>
              <a:t>C, S </a:t>
            </a:r>
            <a:r>
              <a:rPr lang="en-US" sz="1100" dirty="0" smtClean="0">
                <a:solidFill>
                  <a:schemeClr val="bg1"/>
                </a:solidFill>
                <a:latin typeface="+mn-lt"/>
              </a:rPr>
              <a:t>or</a:t>
            </a:r>
            <a:br>
              <a:rPr lang="en-US" sz="1100" dirty="0" smtClean="0">
                <a:solidFill>
                  <a:schemeClr val="bg1"/>
                </a:solidFill>
                <a:latin typeface="+mn-lt"/>
              </a:rPr>
            </a:br>
            <a:r>
              <a:rPr lang="en-US" sz="1100" dirty="0" smtClean="0">
                <a:solidFill>
                  <a:schemeClr val="bg1"/>
                </a:solidFill>
                <a:latin typeface="+mn-lt"/>
              </a:rPr>
              <a:t>LLC</a:t>
            </a:r>
            <a:endParaRPr lang="en-US" sz="1100" dirty="0">
              <a:solidFill>
                <a:schemeClr val="bg1"/>
              </a:solidFill>
              <a:latin typeface="+mn-lt"/>
            </a:endParaRPr>
          </a:p>
        </p:txBody>
      </p:sp>
      <p:sp>
        <p:nvSpPr>
          <p:cNvPr id="52" name="Oval 51"/>
          <p:cNvSpPr/>
          <p:nvPr/>
        </p:nvSpPr>
        <p:spPr bwMode="auto">
          <a:xfrm>
            <a:off x="4527550" y="2205940"/>
            <a:ext cx="857250" cy="857250"/>
          </a:xfrm>
          <a:prstGeom prst="ellipse">
            <a:avLst/>
          </a:prstGeom>
          <a:solidFill>
            <a:srgbClr val="D71F85"/>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Competitive</a:t>
            </a:r>
            <a:br>
              <a:rPr lang="en-US" sz="1100" dirty="0" smtClean="0">
                <a:solidFill>
                  <a:schemeClr val="bg1"/>
                </a:solidFill>
                <a:latin typeface="+mn-lt"/>
              </a:rPr>
            </a:br>
            <a:r>
              <a:rPr lang="en-US" sz="1100" dirty="0" smtClean="0">
                <a:solidFill>
                  <a:schemeClr val="bg1"/>
                </a:solidFill>
                <a:latin typeface="+mn-lt"/>
              </a:rPr>
              <a:t>Strategy</a:t>
            </a:r>
            <a:endParaRPr lang="en-US" sz="1100" dirty="0">
              <a:solidFill>
                <a:schemeClr val="bg1"/>
              </a:solidFill>
              <a:latin typeface="+mn-lt"/>
            </a:endParaRPr>
          </a:p>
        </p:txBody>
      </p:sp>
      <p:sp>
        <p:nvSpPr>
          <p:cNvPr id="53" name="Oval 52"/>
          <p:cNvSpPr/>
          <p:nvPr/>
        </p:nvSpPr>
        <p:spPr bwMode="auto">
          <a:xfrm>
            <a:off x="5444855" y="3019165"/>
            <a:ext cx="642090" cy="642090"/>
          </a:xfrm>
          <a:prstGeom prst="ellipse">
            <a:avLst/>
          </a:prstGeom>
          <a:solidFill>
            <a:srgbClr val="A7B0B6"/>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a:solidFill>
                  <a:schemeClr val="bg1"/>
                </a:solidFill>
                <a:latin typeface="+mn-lt"/>
              </a:rPr>
              <a:t>Keep </a:t>
            </a:r>
            <a:r>
              <a:rPr lang="en-US" sz="1100" dirty="0" smtClean="0">
                <a:solidFill>
                  <a:schemeClr val="bg1"/>
                </a:solidFill>
                <a:latin typeface="+mn-lt"/>
              </a:rPr>
              <a:t>in</a:t>
            </a:r>
            <a:br>
              <a:rPr lang="en-US" sz="1100" dirty="0" smtClean="0">
                <a:solidFill>
                  <a:schemeClr val="bg1"/>
                </a:solidFill>
                <a:latin typeface="+mn-lt"/>
              </a:rPr>
            </a:br>
            <a:r>
              <a:rPr lang="en-US" sz="1100" dirty="0" smtClean="0">
                <a:solidFill>
                  <a:schemeClr val="bg1"/>
                </a:solidFill>
                <a:latin typeface="+mn-lt"/>
              </a:rPr>
              <a:t>Family</a:t>
            </a:r>
            <a:endParaRPr lang="en-US" sz="1100" dirty="0">
              <a:solidFill>
                <a:schemeClr val="bg1"/>
              </a:solidFill>
              <a:latin typeface="+mn-lt"/>
            </a:endParaRPr>
          </a:p>
        </p:txBody>
      </p:sp>
      <p:sp>
        <p:nvSpPr>
          <p:cNvPr id="55" name="Oval 54"/>
          <p:cNvSpPr/>
          <p:nvPr/>
        </p:nvSpPr>
        <p:spPr bwMode="auto">
          <a:xfrm>
            <a:off x="6448955" y="3812436"/>
            <a:ext cx="575414" cy="575414"/>
          </a:xfrm>
          <a:prstGeom prst="ellipse">
            <a:avLst/>
          </a:prstGeom>
          <a:solidFill>
            <a:srgbClr val="A077B9"/>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Estate</a:t>
            </a:r>
            <a:br>
              <a:rPr lang="en-US" sz="1100" dirty="0" smtClean="0">
                <a:solidFill>
                  <a:schemeClr val="bg1"/>
                </a:solidFill>
                <a:latin typeface="+mn-lt"/>
              </a:rPr>
            </a:br>
            <a:r>
              <a:rPr lang="en-US" sz="1100" dirty="0" smtClean="0">
                <a:solidFill>
                  <a:schemeClr val="bg1"/>
                </a:solidFill>
                <a:latin typeface="+mn-lt"/>
              </a:rPr>
              <a:t>Tax</a:t>
            </a:r>
            <a:endParaRPr lang="en-US" sz="1100" dirty="0">
              <a:solidFill>
                <a:schemeClr val="bg1"/>
              </a:solidFill>
              <a:latin typeface="+mn-lt"/>
            </a:endParaRPr>
          </a:p>
        </p:txBody>
      </p:sp>
      <p:sp>
        <p:nvSpPr>
          <p:cNvPr id="56" name="Oval 55"/>
          <p:cNvSpPr/>
          <p:nvPr/>
        </p:nvSpPr>
        <p:spPr bwMode="auto">
          <a:xfrm>
            <a:off x="5643968" y="3877632"/>
            <a:ext cx="654050" cy="654050"/>
          </a:xfrm>
          <a:prstGeom prst="ellipse">
            <a:avLst/>
          </a:prstGeom>
          <a:solidFill>
            <a:srgbClr val="2FA8DD"/>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Income</a:t>
            </a:r>
            <a:br>
              <a:rPr lang="en-US" sz="1100" dirty="0" smtClean="0">
                <a:solidFill>
                  <a:schemeClr val="bg1"/>
                </a:solidFill>
                <a:latin typeface="+mn-lt"/>
              </a:rPr>
            </a:br>
            <a:r>
              <a:rPr lang="en-US" sz="1100" dirty="0" smtClean="0">
                <a:solidFill>
                  <a:schemeClr val="bg1"/>
                </a:solidFill>
                <a:latin typeface="+mn-lt"/>
              </a:rPr>
              <a:t>Tax</a:t>
            </a:r>
            <a:endParaRPr lang="en-US" sz="1100" dirty="0">
              <a:solidFill>
                <a:schemeClr val="bg1"/>
              </a:solidFill>
              <a:latin typeface="+mn-lt"/>
            </a:endParaRPr>
          </a:p>
        </p:txBody>
      </p:sp>
      <p:sp>
        <p:nvSpPr>
          <p:cNvPr id="58" name="Oval 57"/>
          <p:cNvSpPr/>
          <p:nvPr/>
        </p:nvSpPr>
        <p:spPr bwMode="auto">
          <a:xfrm>
            <a:off x="6121930" y="4620178"/>
            <a:ext cx="654050" cy="654050"/>
          </a:xfrm>
          <a:prstGeom prst="ellipse">
            <a:avLst/>
          </a:prstGeom>
          <a:solidFill>
            <a:srgbClr val="DD5CA3"/>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a:solidFill>
                  <a:schemeClr val="bg1"/>
                </a:solidFill>
                <a:latin typeface="+mn-lt"/>
              </a:rPr>
              <a:t>Fair </a:t>
            </a:r>
            <a:r>
              <a:rPr lang="en-US" sz="1100" dirty="0" smtClean="0">
                <a:solidFill>
                  <a:schemeClr val="bg1"/>
                </a:solidFill>
                <a:latin typeface="+mn-lt"/>
              </a:rPr>
              <a:t>vs.</a:t>
            </a:r>
            <a:br>
              <a:rPr lang="en-US" sz="1100" dirty="0" smtClean="0">
                <a:solidFill>
                  <a:schemeClr val="bg1"/>
                </a:solidFill>
                <a:latin typeface="+mn-lt"/>
              </a:rPr>
            </a:br>
            <a:r>
              <a:rPr lang="en-US" sz="1100" dirty="0" smtClean="0">
                <a:solidFill>
                  <a:schemeClr val="bg1"/>
                </a:solidFill>
                <a:latin typeface="+mn-lt"/>
              </a:rPr>
              <a:t>Equal</a:t>
            </a:r>
            <a:endParaRPr lang="en-US" sz="1100" dirty="0">
              <a:solidFill>
                <a:schemeClr val="bg1"/>
              </a:solidFill>
              <a:latin typeface="+mn-lt"/>
            </a:endParaRPr>
          </a:p>
        </p:txBody>
      </p:sp>
      <p:sp>
        <p:nvSpPr>
          <p:cNvPr id="59" name="Oval 58"/>
          <p:cNvSpPr/>
          <p:nvPr/>
        </p:nvSpPr>
        <p:spPr bwMode="auto">
          <a:xfrm>
            <a:off x="6242050" y="2577227"/>
            <a:ext cx="881977" cy="881977"/>
          </a:xfrm>
          <a:prstGeom prst="ellipse">
            <a:avLst/>
          </a:prstGeom>
          <a:solidFill>
            <a:srgbClr val="2A4661"/>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a:solidFill>
                  <a:schemeClr val="bg1"/>
                </a:solidFill>
                <a:latin typeface="+mn-lt"/>
              </a:rPr>
              <a:t>Liquidity &amp; </a:t>
            </a:r>
            <a:br>
              <a:rPr lang="en-US" sz="1100" dirty="0">
                <a:solidFill>
                  <a:schemeClr val="bg1"/>
                </a:solidFill>
                <a:latin typeface="+mn-lt"/>
              </a:rPr>
            </a:br>
            <a:r>
              <a:rPr lang="en-US" sz="1100" dirty="0" smtClean="0">
                <a:solidFill>
                  <a:schemeClr val="bg1"/>
                </a:solidFill>
                <a:latin typeface="+mn-lt"/>
              </a:rPr>
              <a:t>Income</a:t>
            </a:r>
            <a:br>
              <a:rPr lang="en-US" sz="1100" dirty="0" smtClean="0">
                <a:solidFill>
                  <a:schemeClr val="bg1"/>
                </a:solidFill>
                <a:latin typeface="+mn-lt"/>
              </a:rPr>
            </a:br>
            <a:r>
              <a:rPr lang="en-US" sz="1100" dirty="0" smtClean="0">
                <a:solidFill>
                  <a:schemeClr val="bg1"/>
                </a:solidFill>
                <a:latin typeface="+mn-lt"/>
              </a:rPr>
              <a:t>Needs</a:t>
            </a:r>
            <a:endParaRPr lang="en-US" sz="1100" dirty="0">
              <a:solidFill>
                <a:schemeClr val="bg1"/>
              </a:solidFill>
              <a:latin typeface="+mn-lt"/>
            </a:endParaRPr>
          </a:p>
        </p:txBody>
      </p:sp>
      <p:sp>
        <p:nvSpPr>
          <p:cNvPr id="67" name="Oval 66"/>
          <p:cNvSpPr/>
          <p:nvPr/>
        </p:nvSpPr>
        <p:spPr bwMode="auto">
          <a:xfrm>
            <a:off x="7183265" y="3639387"/>
            <a:ext cx="1035050" cy="1035050"/>
          </a:xfrm>
          <a:prstGeom prst="ellipse">
            <a:avLst/>
          </a:prstGeom>
          <a:solidFill>
            <a:srgbClr val="E4A441"/>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Management</a:t>
            </a:r>
            <a:br>
              <a:rPr lang="en-US" sz="1100" dirty="0" smtClean="0">
                <a:solidFill>
                  <a:schemeClr val="bg1"/>
                </a:solidFill>
                <a:latin typeface="+mn-lt"/>
              </a:rPr>
            </a:br>
            <a:r>
              <a:rPr lang="en-US" sz="1100" dirty="0" smtClean="0">
                <a:solidFill>
                  <a:schemeClr val="bg1"/>
                </a:solidFill>
                <a:latin typeface="+mn-lt"/>
              </a:rPr>
              <a:t>Succession</a:t>
            </a:r>
            <a:endParaRPr lang="en-US" sz="1100" dirty="0">
              <a:solidFill>
                <a:schemeClr val="bg1"/>
              </a:solidFill>
              <a:latin typeface="+mn-lt"/>
            </a:endParaRPr>
          </a:p>
        </p:txBody>
      </p:sp>
      <p:sp>
        <p:nvSpPr>
          <p:cNvPr id="69" name="Oval 68"/>
          <p:cNvSpPr/>
          <p:nvPr/>
        </p:nvSpPr>
        <p:spPr bwMode="auto">
          <a:xfrm>
            <a:off x="6827970" y="4799898"/>
            <a:ext cx="728530" cy="728530"/>
          </a:xfrm>
          <a:prstGeom prst="ellipse">
            <a:avLst/>
          </a:prstGeom>
          <a:solidFill>
            <a:srgbClr val="8996A0"/>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Incentive</a:t>
            </a:r>
            <a:br>
              <a:rPr lang="en-US" sz="1100" dirty="0" smtClean="0">
                <a:solidFill>
                  <a:schemeClr val="bg1"/>
                </a:solidFill>
                <a:latin typeface="+mn-lt"/>
              </a:rPr>
            </a:br>
            <a:r>
              <a:rPr lang="en-US" sz="1100" dirty="0" smtClean="0">
                <a:solidFill>
                  <a:schemeClr val="bg1"/>
                </a:solidFill>
                <a:latin typeface="+mn-lt"/>
              </a:rPr>
              <a:t>Planning</a:t>
            </a:r>
            <a:endParaRPr lang="en-US" sz="1100" dirty="0">
              <a:solidFill>
                <a:schemeClr val="bg1"/>
              </a:solidFill>
              <a:latin typeface="+mn-lt"/>
            </a:endParaRPr>
          </a:p>
        </p:txBody>
      </p:sp>
      <p:pic>
        <p:nvPicPr>
          <p:cNvPr id="77" name="Picture 7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94701" y="3547193"/>
            <a:ext cx="137160" cy="454153"/>
          </a:xfrm>
          <a:prstGeom prst="rect">
            <a:avLst/>
          </a:prstGeom>
        </p:spPr>
      </p:pic>
      <p:pic>
        <p:nvPicPr>
          <p:cNvPr id="79" name="Picture 7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56072" y="3654651"/>
            <a:ext cx="170688" cy="307849"/>
          </a:xfrm>
          <a:prstGeom prst="rect">
            <a:avLst/>
          </a:prstGeom>
        </p:spPr>
      </p:pic>
      <p:pic>
        <p:nvPicPr>
          <p:cNvPr id="80" name="Picture 7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63578" y="3422187"/>
            <a:ext cx="935738" cy="301753"/>
          </a:xfrm>
          <a:prstGeom prst="rect">
            <a:avLst/>
          </a:prstGeom>
        </p:spPr>
      </p:pic>
      <p:pic>
        <p:nvPicPr>
          <p:cNvPr id="81" name="Picture 8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608490" y="4716828"/>
            <a:ext cx="332233" cy="341377"/>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302635" y="3125822"/>
            <a:ext cx="978410" cy="682753"/>
          </a:xfrm>
          <a:prstGeom prst="rect">
            <a:avLst/>
          </a:prstGeom>
        </p:spPr>
      </p:pic>
    </p:spTree>
    <p:extLst>
      <p:ext uri="{BB962C8B-B14F-4D97-AF65-F5344CB8AC3E}">
        <p14:creationId xmlns:p14="http://schemas.microsoft.com/office/powerpoint/2010/main" xmlns="" val="225335927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538163" y="1627188"/>
            <a:ext cx="8982250" cy="4963159"/>
          </a:xfrm>
          <a:prstGeom prst="rect">
            <a:avLst/>
          </a:prstGeom>
          <a:solidFill>
            <a:srgbClr val="EAE9E7"/>
          </a:solidFill>
          <a:ln w="6350">
            <a:noFill/>
            <a:miter lim="800000"/>
            <a:headEnd/>
            <a:tailEnd/>
          </a:ln>
        </p:spPr>
        <p:txBody>
          <a:bodyPr lIns="91440" tIns="91440" rIns="91440" bIns="91440" rtlCol="0" anchor="t">
            <a:noAutofit/>
          </a:bodyPr>
          <a:lstStyle/>
          <a:p>
            <a:pPr marL="0" marR="0" lvl="0" indent="0" algn="l" defTabSz="1008063" rtl="0" eaLnBrk="1" fontAlgn="base" latinLnBrk="0" hangingPunct="1">
              <a:lnSpc>
                <a:spcPts val="1500"/>
              </a:lnSpc>
              <a:spcBef>
                <a:spcPct val="0"/>
              </a:spcBef>
              <a:spcAft>
                <a:spcPct val="0"/>
              </a:spcAft>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
        <p:nvSpPr>
          <p:cNvPr id="22" name="Oval 21"/>
          <p:cNvSpPr/>
          <p:nvPr/>
        </p:nvSpPr>
        <p:spPr bwMode="auto">
          <a:xfrm>
            <a:off x="1616666" y="3197848"/>
            <a:ext cx="1035050" cy="1035050"/>
          </a:xfrm>
          <a:prstGeom prst="ellipse">
            <a:avLst/>
          </a:prstGeom>
          <a:solidFill>
            <a:srgbClr val="E4A441"/>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Management</a:t>
            </a:r>
            <a:br>
              <a:rPr lang="en-US" sz="1100" dirty="0" smtClean="0">
                <a:solidFill>
                  <a:schemeClr val="bg1"/>
                </a:solidFill>
                <a:latin typeface="+mn-lt"/>
              </a:rPr>
            </a:br>
            <a:r>
              <a:rPr lang="en-US" sz="1100" dirty="0" smtClean="0">
                <a:solidFill>
                  <a:schemeClr val="bg1"/>
                </a:solidFill>
                <a:latin typeface="+mn-lt"/>
              </a:rPr>
              <a:t>Succession</a:t>
            </a:r>
            <a:endParaRPr lang="en-US" sz="1100" dirty="0">
              <a:solidFill>
                <a:schemeClr val="bg1"/>
              </a:solidFill>
              <a:latin typeface="+mn-lt"/>
            </a:endParaRPr>
          </a:p>
        </p:txBody>
      </p:sp>
      <p:sp>
        <p:nvSpPr>
          <p:cNvPr id="4" name="Slide Number Placeholder 3"/>
          <p:cNvSpPr>
            <a:spLocks noGrp="1"/>
          </p:cNvSpPr>
          <p:nvPr>
            <p:ph type="sldNum" sz="quarter" idx="20"/>
          </p:nvPr>
        </p:nvSpPr>
        <p:spPr/>
        <p:txBody>
          <a:bodyPr/>
          <a:lstStyle/>
          <a:p>
            <a:fld id="{5D9ED44C-9967-4AA2-9848-690F642BA06E}" type="slidenum">
              <a:rPr lang="en-US" smtClean="0"/>
              <a:pPr/>
              <a:t>11</a:t>
            </a:fld>
            <a:endParaRPr lang="en-US"/>
          </a:p>
        </p:txBody>
      </p:sp>
      <p:sp>
        <p:nvSpPr>
          <p:cNvPr id="5" name="Text Placeholder 4"/>
          <p:cNvSpPr>
            <a:spLocks noGrp="1"/>
          </p:cNvSpPr>
          <p:nvPr>
            <p:ph type="body" sz="quarter" idx="21"/>
          </p:nvPr>
        </p:nvSpPr>
        <p:spPr/>
        <p:txBody>
          <a:bodyPr/>
          <a:lstStyle/>
          <a:p>
            <a:r>
              <a:rPr lang="en-US" dirty="0" smtClean="0"/>
              <a:t>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40401" y="3164388"/>
            <a:ext cx="3596647" cy="3425959"/>
          </a:xfrm>
          <a:prstGeom prst="rect">
            <a:avLst/>
          </a:prstGeom>
        </p:spPr>
      </p:pic>
      <p:sp>
        <p:nvSpPr>
          <p:cNvPr id="11" name="Oval 10"/>
          <p:cNvSpPr/>
          <p:nvPr/>
        </p:nvSpPr>
        <p:spPr bwMode="auto">
          <a:xfrm>
            <a:off x="3044825" y="2435848"/>
            <a:ext cx="762000" cy="762000"/>
          </a:xfrm>
          <a:prstGeom prst="ellipse">
            <a:avLst/>
          </a:prstGeom>
          <a:solidFill>
            <a:srgbClr val="E29317"/>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Asset</a:t>
            </a:r>
            <a:br>
              <a:rPr lang="en-US" sz="1100" dirty="0" smtClean="0">
                <a:solidFill>
                  <a:schemeClr val="bg1"/>
                </a:solidFill>
                <a:latin typeface="+mn-lt"/>
              </a:rPr>
            </a:br>
            <a:r>
              <a:rPr lang="en-US" sz="1100" dirty="0" smtClean="0">
                <a:solidFill>
                  <a:schemeClr val="bg1"/>
                </a:solidFill>
                <a:latin typeface="+mn-lt"/>
              </a:rPr>
              <a:t>Protection</a:t>
            </a:r>
            <a:endParaRPr lang="en-US" sz="1100" dirty="0">
              <a:solidFill>
                <a:schemeClr val="bg1"/>
              </a:solidFill>
              <a:latin typeface="+mn-lt"/>
            </a:endParaRPr>
          </a:p>
        </p:txBody>
      </p:sp>
      <p:sp>
        <p:nvSpPr>
          <p:cNvPr id="12" name="Oval 11"/>
          <p:cNvSpPr/>
          <p:nvPr/>
        </p:nvSpPr>
        <p:spPr bwMode="auto">
          <a:xfrm>
            <a:off x="5456072" y="2496387"/>
            <a:ext cx="762000" cy="762000"/>
          </a:xfrm>
          <a:prstGeom prst="ellipse">
            <a:avLst/>
          </a:prstGeom>
          <a:solidFill>
            <a:srgbClr val="2FA8DD"/>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Financing</a:t>
            </a:r>
            <a:br>
              <a:rPr lang="en-US" sz="1100" dirty="0" smtClean="0">
                <a:solidFill>
                  <a:schemeClr val="bg1"/>
                </a:solidFill>
                <a:latin typeface="+mn-lt"/>
              </a:rPr>
            </a:br>
            <a:r>
              <a:rPr lang="en-US" sz="1100" dirty="0" smtClean="0">
                <a:solidFill>
                  <a:schemeClr val="bg1"/>
                </a:solidFill>
                <a:latin typeface="+mn-lt"/>
              </a:rPr>
              <a:t>Strategy</a:t>
            </a:r>
            <a:endParaRPr lang="en-US" sz="1100" dirty="0">
              <a:solidFill>
                <a:schemeClr val="bg1"/>
              </a:solidFill>
              <a:latin typeface="+mn-lt"/>
            </a:endParaRPr>
          </a:p>
        </p:txBody>
      </p:sp>
      <p:sp>
        <p:nvSpPr>
          <p:cNvPr id="13" name="Oval 12"/>
          <p:cNvSpPr/>
          <p:nvPr/>
        </p:nvSpPr>
        <p:spPr bwMode="auto">
          <a:xfrm>
            <a:off x="4660303" y="2041950"/>
            <a:ext cx="857250" cy="857250"/>
          </a:xfrm>
          <a:prstGeom prst="ellipse">
            <a:avLst/>
          </a:prstGeom>
          <a:solidFill>
            <a:srgbClr val="002244"/>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smtClean="0">
                <a:solidFill>
                  <a:schemeClr val="bg1"/>
                </a:solidFill>
                <a:latin typeface="+mn-lt"/>
              </a:rPr>
              <a:t>3</a:t>
            </a:r>
            <a:r>
              <a:rPr lang="en-US" sz="1100" baseline="30000" smtClean="0">
                <a:solidFill>
                  <a:schemeClr val="bg1"/>
                </a:solidFill>
                <a:latin typeface="+mn-lt"/>
              </a:rPr>
              <a:t>rd</a:t>
            </a:r>
            <a:r>
              <a:rPr lang="en-US" sz="1100" smtClean="0">
                <a:solidFill>
                  <a:schemeClr val="bg1"/>
                </a:solidFill>
                <a:latin typeface="+mn-lt"/>
              </a:rPr>
              <a:t> Party</a:t>
            </a:r>
            <a:r>
              <a:rPr lang="en-US" sz="1100" dirty="0" smtClean="0">
                <a:solidFill>
                  <a:schemeClr val="bg1"/>
                </a:solidFill>
                <a:latin typeface="+mn-lt"/>
              </a:rPr>
              <a:t/>
            </a:r>
            <a:br>
              <a:rPr lang="en-US" sz="1100" dirty="0" smtClean="0">
                <a:solidFill>
                  <a:schemeClr val="bg1"/>
                </a:solidFill>
                <a:latin typeface="+mn-lt"/>
              </a:rPr>
            </a:br>
            <a:r>
              <a:rPr lang="en-US" sz="1100" dirty="0" smtClean="0">
                <a:solidFill>
                  <a:schemeClr val="bg1"/>
                </a:solidFill>
                <a:latin typeface="+mn-lt"/>
              </a:rPr>
              <a:t>Sale MBO</a:t>
            </a:r>
            <a:br>
              <a:rPr lang="en-US" sz="1100" dirty="0" smtClean="0">
                <a:solidFill>
                  <a:schemeClr val="bg1"/>
                </a:solidFill>
                <a:latin typeface="+mn-lt"/>
              </a:rPr>
            </a:br>
            <a:r>
              <a:rPr lang="en-US" sz="1100" dirty="0" smtClean="0">
                <a:solidFill>
                  <a:schemeClr val="bg1"/>
                </a:solidFill>
                <a:latin typeface="+mn-lt"/>
              </a:rPr>
              <a:t>or </a:t>
            </a:r>
            <a:r>
              <a:rPr lang="en-US" sz="1100" dirty="0">
                <a:solidFill>
                  <a:schemeClr val="bg1"/>
                </a:solidFill>
                <a:latin typeface="+mn-lt"/>
              </a:rPr>
              <a:t>ESOP</a:t>
            </a:r>
          </a:p>
        </p:txBody>
      </p:sp>
      <p:sp>
        <p:nvSpPr>
          <p:cNvPr id="14" name="Oval 13"/>
          <p:cNvSpPr/>
          <p:nvPr/>
        </p:nvSpPr>
        <p:spPr bwMode="auto">
          <a:xfrm>
            <a:off x="6337379" y="2222753"/>
            <a:ext cx="642090" cy="642090"/>
          </a:xfrm>
          <a:prstGeom prst="ellipse">
            <a:avLst/>
          </a:prstGeom>
          <a:solidFill>
            <a:srgbClr val="8996A0"/>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Family</a:t>
            </a:r>
            <a:br>
              <a:rPr lang="en-US" sz="1100" dirty="0" smtClean="0">
                <a:solidFill>
                  <a:schemeClr val="bg1"/>
                </a:solidFill>
                <a:latin typeface="+mn-lt"/>
              </a:rPr>
            </a:br>
            <a:r>
              <a:rPr lang="en-US" sz="1100" dirty="0" smtClean="0">
                <a:solidFill>
                  <a:schemeClr val="bg1"/>
                </a:solidFill>
                <a:latin typeface="+mn-lt"/>
              </a:rPr>
              <a:t>Legacy</a:t>
            </a:r>
            <a:endParaRPr lang="en-US" sz="1100" dirty="0">
              <a:solidFill>
                <a:schemeClr val="bg1"/>
              </a:solidFill>
              <a:latin typeface="+mn-lt"/>
            </a:endParaRPr>
          </a:p>
        </p:txBody>
      </p:sp>
      <p:sp>
        <p:nvSpPr>
          <p:cNvPr id="15" name="Oval 14"/>
          <p:cNvSpPr/>
          <p:nvPr/>
        </p:nvSpPr>
        <p:spPr bwMode="auto">
          <a:xfrm>
            <a:off x="3758939" y="4000509"/>
            <a:ext cx="642090" cy="642090"/>
          </a:xfrm>
          <a:prstGeom prst="ellipse">
            <a:avLst/>
          </a:prstGeom>
          <a:solidFill>
            <a:srgbClr val="57068C"/>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a:solidFill>
                  <a:schemeClr val="bg1"/>
                </a:solidFill>
                <a:latin typeface="+mn-lt"/>
              </a:rPr>
              <a:t>C, S </a:t>
            </a:r>
            <a:r>
              <a:rPr lang="en-US" sz="1100" dirty="0" smtClean="0">
                <a:solidFill>
                  <a:schemeClr val="bg1"/>
                </a:solidFill>
                <a:latin typeface="+mn-lt"/>
              </a:rPr>
              <a:t>or</a:t>
            </a:r>
            <a:br>
              <a:rPr lang="en-US" sz="1100" dirty="0" smtClean="0">
                <a:solidFill>
                  <a:schemeClr val="bg1"/>
                </a:solidFill>
                <a:latin typeface="+mn-lt"/>
              </a:rPr>
            </a:br>
            <a:r>
              <a:rPr lang="en-US" sz="1100" dirty="0" smtClean="0">
                <a:solidFill>
                  <a:schemeClr val="bg1"/>
                </a:solidFill>
                <a:latin typeface="+mn-lt"/>
              </a:rPr>
              <a:t>LLC</a:t>
            </a:r>
            <a:endParaRPr lang="en-US" sz="1100" dirty="0">
              <a:solidFill>
                <a:schemeClr val="bg1"/>
              </a:solidFill>
              <a:latin typeface="+mn-lt"/>
            </a:endParaRPr>
          </a:p>
        </p:txBody>
      </p:sp>
      <p:sp>
        <p:nvSpPr>
          <p:cNvPr id="16" name="Oval 15"/>
          <p:cNvSpPr/>
          <p:nvPr/>
        </p:nvSpPr>
        <p:spPr bwMode="auto">
          <a:xfrm>
            <a:off x="6122219" y="3006827"/>
            <a:ext cx="857250" cy="857250"/>
          </a:xfrm>
          <a:prstGeom prst="ellipse">
            <a:avLst/>
          </a:prstGeom>
          <a:solidFill>
            <a:srgbClr val="D71F85"/>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Competitive</a:t>
            </a:r>
            <a:br>
              <a:rPr lang="en-US" sz="1100" dirty="0" smtClean="0">
                <a:solidFill>
                  <a:schemeClr val="bg1"/>
                </a:solidFill>
                <a:latin typeface="+mn-lt"/>
              </a:rPr>
            </a:br>
            <a:r>
              <a:rPr lang="en-US" sz="1100" dirty="0" smtClean="0">
                <a:solidFill>
                  <a:schemeClr val="bg1"/>
                </a:solidFill>
                <a:latin typeface="+mn-lt"/>
              </a:rPr>
              <a:t>Strategy</a:t>
            </a:r>
            <a:endParaRPr lang="en-US" sz="1100" dirty="0">
              <a:solidFill>
                <a:schemeClr val="bg1"/>
              </a:solidFill>
              <a:latin typeface="+mn-lt"/>
            </a:endParaRPr>
          </a:p>
        </p:txBody>
      </p:sp>
      <p:sp>
        <p:nvSpPr>
          <p:cNvPr id="17" name="Oval 16"/>
          <p:cNvSpPr/>
          <p:nvPr/>
        </p:nvSpPr>
        <p:spPr bwMode="auto">
          <a:xfrm>
            <a:off x="2237521" y="4321554"/>
            <a:ext cx="642090" cy="642090"/>
          </a:xfrm>
          <a:prstGeom prst="ellipse">
            <a:avLst/>
          </a:prstGeom>
          <a:solidFill>
            <a:srgbClr val="A7B0B6"/>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a:solidFill>
                  <a:schemeClr val="bg1"/>
                </a:solidFill>
                <a:latin typeface="+mn-lt"/>
              </a:rPr>
              <a:t>Keep </a:t>
            </a:r>
            <a:r>
              <a:rPr lang="en-US" sz="1100" dirty="0" smtClean="0">
                <a:solidFill>
                  <a:schemeClr val="bg1"/>
                </a:solidFill>
                <a:latin typeface="+mn-lt"/>
              </a:rPr>
              <a:t>in</a:t>
            </a:r>
            <a:br>
              <a:rPr lang="en-US" sz="1100" dirty="0" smtClean="0">
                <a:solidFill>
                  <a:schemeClr val="bg1"/>
                </a:solidFill>
                <a:latin typeface="+mn-lt"/>
              </a:rPr>
            </a:br>
            <a:r>
              <a:rPr lang="en-US" sz="1100" dirty="0" smtClean="0">
                <a:solidFill>
                  <a:schemeClr val="bg1"/>
                </a:solidFill>
                <a:latin typeface="+mn-lt"/>
              </a:rPr>
              <a:t>Family</a:t>
            </a:r>
            <a:endParaRPr lang="en-US" sz="1100" dirty="0">
              <a:solidFill>
                <a:schemeClr val="bg1"/>
              </a:solidFill>
              <a:latin typeface="+mn-lt"/>
            </a:endParaRPr>
          </a:p>
        </p:txBody>
      </p:sp>
      <p:sp>
        <p:nvSpPr>
          <p:cNvPr id="18" name="Oval 17"/>
          <p:cNvSpPr/>
          <p:nvPr/>
        </p:nvSpPr>
        <p:spPr bwMode="auto">
          <a:xfrm>
            <a:off x="5735791" y="3765755"/>
            <a:ext cx="575414" cy="575414"/>
          </a:xfrm>
          <a:prstGeom prst="ellipse">
            <a:avLst/>
          </a:prstGeom>
          <a:solidFill>
            <a:srgbClr val="A077B9"/>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Estate</a:t>
            </a:r>
            <a:br>
              <a:rPr lang="en-US" sz="1100" dirty="0" smtClean="0">
                <a:solidFill>
                  <a:schemeClr val="bg1"/>
                </a:solidFill>
                <a:latin typeface="+mn-lt"/>
              </a:rPr>
            </a:br>
            <a:r>
              <a:rPr lang="en-US" sz="1100" dirty="0" smtClean="0">
                <a:solidFill>
                  <a:schemeClr val="bg1"/>
                </a:solidFill>
                <a:latin typeface="+mn-lt"/>
              </a:rPr>
              <a:t>Tax</a:t>
            </a:r>
            <a:endParaRPr lang="en-US" sz="1100" dirty="0">
              <a:solidFill>
                <a:schemeClr val="bg1"/>
              </a:solidFill>
              <a:latin typeface="+mn-lt"/>
            </a:endParaRPr>
          </a:p>
        </p:txBody>
      </p:sp>
      <p:sp>
        <p:nvSpPr>
          <p:cNvPr id="19" name="Oval 18"/>
          <p:cNvSpPr/>
          <p:nvPr/>
        </p:nvSpPr>
        <p:spPr bwMode="auto">
          <a:xfrm>
            <a:off x="3943350" y="2550362"/>
            <a:ext cx="654050" cy="654050"/>
          </a:xfrm>
          <a:prstGeom prst="ellipse">
            <a:avLst/>
          </a:prstGeom>
          <a:solidFill>
            <a:srgbClr val="2FA8DD"/>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Income</a:t>
            </a:r>
            <a:br>
              <a:rPr lang="en-US" sz="1100" dirty="0" smtClean="0">
                <a:solidFill>
                  <a:schemeClr val="bg1"/>
                </a:solidFill>
                <a:latin typeface="+mn-lt"/>
              </a:rPr>
            </a:br>
            <a:r>
              <a:rPr lang="en-US" sz="1100" dirty="0" smtClean="0">
                <a:solidFill>
                  <a:schemeClr val="bg1"/>
                </a:solidFill>
                <a:latin typeface="+mn-lt"/>
              </a:rPr>
              <a:t>Tax</a:t>
            </a:r>
            <a:endParaRPr lang="en-US" sz="1100" dirty="0">
              <a:solidFill>
                <a:schemeClr val="bg1"/>
              </a:solidFill>
              <a:latin typeface="+mn-lt"/>
            </a:endParaRPr>
          </a:p>
        </p:txBody>
      </p:sp>
      <p:sp>
        <p:nvSpPr>
          <p:cNvPr id="20" name="Oval 19"/>
          <p:cNvSpPr/>
          <p:nvPr/>
        </p:nvSpPr>
        <p:spPr bwMode="auto">
          <a:xfrm>
            <a:off x="3044825" y="3355447"/>
            <a:ext cx="654050" cy="654050"/>
          </a:xfrm>
          <a:prstGeom prst="ellipse">
            <a:avLst/>
          </a:prstGeom>
          <a:solidFill>
            <a:srgbClr val="DD5CA3"/>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a:solidFill>
                  <a:schemeClr val="bg1"/>
                </a:solidFill>
                <a:latin typeface="+mn-lt"/>
              </a:rPr>
              <a:t>Fair </a:t>
            </a:r>
            <a:r>
              <a:rPr lang="en-US" sz="1100" dirty="0" smtClean="0">
                <a:solidFill>
                  <a:schemeClr val="bg1"/>
                </a:solidFill>
                <a:latin typeface="+mn-lt"/>
              </a:rPr>
              <a:t>vs.</a:t>
            </a:r>
            <a:br>
              <a:rPr lang="en-US" sz="1100" dirty="0" smtClean="0">
                <a:solidFill>
                  <a:schemeClr val="bg1"/>
                </a:solidFill>
                <a:latin typeface="+mn-lt"/>
              </a:rPr>
            </a:br>
            <a:r>
              <a:rPr lang="en-US" sz="1100" dirty="0" smtClean="0">
                <a:solidFill>
                  <a:schemeClr val="bg1"/>
                </a:solidFill>
                <a:latin typeface="+mn-lt"/>
              </a:rPr>
              <a:t>Equal</a:t>
            </a:r>
            <a:endParaRPr lang="en-US" sz="1100" dirty="0">
              <a:solidFill>
                <a:schemeClr val="bg1"/>
              </a:solidFill>
              <a:latin typeface="+mn-lt"/>
            </a:endParaRPr>
          </a:p>
        </p:txBody>
      </p:sp>
      <p:sp>
        <p:nvSpPr>
          <p:cNvPr id="21" name="Oval 20"/>
          <p:cNvSpPr/>
          <p:nvPr/>
        </p:nvSpPr>
        <p:spPr bwMode="auto">
          <a:xfrm>
            <a:off x="7249531" y="3864077"/>
            <a:ext cx="881977" cy="881977"/>
          </a:xfrm>
          <a:prstGeom prst="ellipse">
            <a:avLst/>
          </a:prstGeom>
          <a:solidFill>
            <a:srgbClr val="2A4661"/>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a:solidFill>
                  <a:schemeClr val="bg1"/>
                </a:solidFill>
                <a:latin typeface="+mn-lt"/>
              </a:rPr>
              <a:t>Liquidity &amp; </a:t>
            </a:r>
            <a:br>
              <a:rPr lang="en-US" sz="1100" dirty="0">
                <a:solidFill>
                  <a:schemeClr val="bg1"/>
                </a:solidFill>
                <a:latin typeface="+mn-lt"/>
              </a:rPr>
            </a:br>
            <a:r>
              <a:rPr lang="en-US" sz="1100" dirty="0" smtClean="0">
                <a:solidFill>
                  <a:schemeClr val="bg1"/>
                </a:solidFill>
                <a:latin typeface="+mn-lt"/>
              </a:rPr>
              <a:t>Income</a:t>
            </a:r>
            <a:br>
              <a:rPr lang="en-US" sz="1100" dirty="0" smtClean="0">
                <a:solidFill>
                  <a:schemeClr val="bg1"/>
                </a:solidFill>
                <a:latin typeface="+mn-lt"/>
              </a:rPr>
            </a:br>
            <a:r>
              <a:rPr lang="en-US" sz="1100" dirty="0" smtClean="0">
                <a:solidFill>
                  <a:schemeClr val="bg1"/>
                </a:solidFill>
                <a:latin typeface="+mn-lt"/>
              </a:rPr>
              <a:t>Needs</a:t>
            </a:r>
            <a:endParaRPr lang="en-US" sz="1100" dirty="0">
              <a:solidFill>
                <a:schemeClr val="bg1"/>
              </a:solidFill>
              <a:latin typeface="+mn-lt"/>
            </a:endParaRPr>
          </a:p>
        </p:txBody>
      </p:sp>
      <p:sp>
        <p:nvSpPr>
          <p:cNvPr id="23" name="Oval 22"/>
          <p:cNvSpPr/>
          <p:nvPr/>
        </p:nvSpPr>
        <p:spPr bwMode="auto">
          <a:xfrm>
            <a:off x="6827970" y="4799898"/>
            <a:ext cx="728530" cy="728530"/>
          </a:xfrm>
          <a:prstGeom prst="ellipse">
            <a:avLst/>
          </a:prstGeom>
          <a:solidFill>
            <a:srgbClr val="8996A0"/>
          </a:solidFill>
          <a:ln w="6350">
            <a:noFill/>
            <a:miter lim="800000"/>
            <a:headEnd/>
            <a:tailEnd/>
          </a:ln>
        </p:spPr>
        <p:txBody>
          <a:bodyPr wrap="none" lIns="0" tIns="0" rIns="0" bIns="0" rtlCol="0" anchor="ctr">
            <a:noAutofit/>
          </a:bodyPr>
          <a:lstStyle/>
          <a:p>
            <a:pPr algn="ctr" defTabSz="963613" eaLnBrk="0" hangingPunct="0">
              <a:spcBef>
                <a:spcPts val="800"/>
              </a:spcBef>
              <a:buClr>
                <a:schemeClr val="tx1"/>
              </a:buClr>
              <a:tabLst>
                <a:tab pos="1257300" algn="l"/>
              </a:tabLst>
            </a:pPr>
            <a:r>
              <a:rPr lang="en-US" sz="1100" dirty="0" smtClean="0">
                <a:solidFill>
                  <a:schemeClr val="bg1"/>
                </a:solidFill>
                <a:latin typeface="+mn-lt"/>
              </a:rPr>
              <a:t>Incentive</a:t>
            </a:r>
            <a:br>
              <a:rPr lang="en-US" sz="1100" dirty="0" smtClean="0">
                <a:solidFill>
                  <a:schemeClr val="bg1"/>
                </a:solidFill>
                <a:latin typeface="+mn-lt"/>
              </a:rPr>
            </a:br>
            <a:r>
              <a:rPr lang="en-US" sz="1100" dirty="0" smtClean="0">
                <a:solidFill>
                  <a:schemeClr val="bg1"/>
                </a:solidFill>
                <a:latin typeface="+mn-lt"/>
              </a:rPr>
              <a:t>Planning</a:t>
            </a:r>
            <a:endParaRPr lang="en-US" sz="1100" dirty="0">
              <a:solidFill>
                <a:schemeClr val="bg1"/>
              </a:solidFill>
              <a:latin typeface="+mn-lt"/>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9611" y="3637000"/>
            <a:ext cx="137160" cy="454153"/>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700000">
            <a:off x="4695505" y="3080810"/>
            <a:ext cx="978410" cy="682753"/>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456072" y="3654651"/>
            <a:ext cx="170688" cy="307849"/>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615106" y="4340846"/>
            <a:ext cx="935738" cy="301753"/>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608490" y="4716828"/>
            <a:ext cx="332233" cy="341377"/>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3115742">
            <a:off x="7451519" y="3582078"/>
            <a:ext cx="978410" cy="682753"/>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201482">
            <a:off x="3145446" y="2081535"/>
            <a:ext cx="360056" cy="735010"/>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5483665">
            <a:off x="1727318" y="4375451"/>
            <a:ext cx="978410" cy="682753"/>
          </a:xfrm>
          <a:prstGeom prst="rect">
            <a:avLst/>
          </a:prstGeom>
        </p:spPr>
      </p:pic>
      <p:sp>
        <p:nvSpPr>
          <p:cNvPr id="31" name="Title 2"/>
          <p:cNvSpPr>
            <a:spLocks noGrp="1"/>
          </p:cNvSpPr>
          <p:nvPr>
            <p:ph type="title"/>
          </p:nvPr>
        </p:nvSpPr>
        <p:spPr>
          <a:xfrm>
            <a:off x="538163" y="600256"/>
            <a:ext cx="8461375" cy="756475"/>
          </a:xfrm>
        </p:spPr>
        <p:txBody>
          <a:bodyPr/>
          <a:lstStyle/>
          <a:p>
            <a:r>
              <a:rPr lang="en-US" dirty="0" smtClean="0"/>
              <a:t>. . .with serious consequences</a:t>
            </a:r>
            <a:endParaRPr lang="en-US" dirty="0"/>
          </a:p>
        </p:txBody>
      </p:sp>
    </p:spTree>
    <p:extLst>
      <p:ext uri="{BB962C8B-B14F-4D97-AF65-F5344CB8AC3E}">
        <p14:creationId xmlns:p14="http://schemas.microsoft.com/office/powerpoint/2010/main" xmlns="" val="345071242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538163" y="1627188"/>
            <a:ext cx="8982250" cy="4963159"/>
          </a:xfrm>
          <a:prstGeom prst="rect">
            <a:avLst/>
          </a:prstGeom>
          <a:solidFill>
            <a:srgbClr val="EAE9E7"/>
          </a:solidFill>
          <a:ln w="6350">
            <a:noFill/>
            <a:miter lim="800000"/>
            <a:headEnd/>
            <a:tailEnd/>
          </a:ln>
        </p:spPr>
        <p:txBody>
          <a:bodyPr lIns="91440" tIns="91440" rIns="91440" bIns="91440" rtlCol="0" anchor="t">
            <a:noAutofit/>
          </a:bodyPr>
          <a:lstStyle/>
          <a:p>
            <a:pPr marL="0" marR="0" lvl="0" indent="0" algn="l" defTabSz="1008063" rtl="0" eaLnBrk="1" fontAlgn="base" latinLnBrk="0" hangingPunct="1">
              <a:lnSpc>
                <a:spcPts val="1500"/>
              </a:lnSpc>
              <a:spcBef>
                <a:spcPct val="0"/>
              </a:spcBef>
              <a:spcAft>
                <a:spcPct val="0"/>
              </a:spcAft>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
        <p:nvSpPr>
          <p:cNvPr id="3" name="Title 2"/>
          <p:cNvSpPr>
            <a:spLocks noGrp="1"/>
          </p:cNvSpPr>
          <p:nvPr>
            <p:ph type="title"/>
          </p:nvPr>
        </p:nvSpPr>
        <p:spPr>
          <a:xfrm>
            <a:off x="538163" y="504000"/>
            <a:ext cx="8461375" cy="756475"/>
          </a:xfrm>
        </p:spPr>
        <p:txBody>
          <a:bodyPr/>
          <a:lstStyle/>
          <a:p>
            <a:r>
              <a:rPr lang="en-US" dirty="0"/>
              <a:t>The Drivers – Business and Family </a:t>
            </a:r>
            <a:r>
              <a:rPr lang="en-US" dirty="0" smtClean="0"/>
              <a:t>Dynamics</a:t>
            </a:r>
            <a:endParaRPr lang="en-US" dirty="0"/>
          </a:p>
        </p:txBody>
      </p:sp>
      <p:sp>
        <p:nvSpPr>
          <p:cNvPr id="4" name="Slide Number Placeholder 3"/>
          <p:cNvSpPr>
            <a:spLocks noGrp="1"/>
          </p:cNvSpPr>
          <p:nvPr>
            <p:ph type="sldNum" sz="quarter" idx="20"/>
          </p:nvPr>
        </p:nvSpPr>
        <p:spPr/>
        <p:txBody>
          <a:bodyPr/>
          <a:lstStyle/>
          <a:p>
            <a:fld id="{5D9ED44C-9967-4AA2-9848-690F642BA06E}" type="slidenum">
              <a:rPr lang="en-US" smtClean="0"/>
              <a:pPr/>
              <a:t>12</a:t>
            </a:fld>
            <a:endParaRPr lang="en-US"/>
          </a:p>
        </p:txBody>
      </p:sp>
      <p:sp>
        <p:nvSpPr>
          <p:cNvPr id="5" name="Text Placeholder 4"/>
          <p:cNvSpPr>
            <a:spLocks noGrp="1"/>
          </p:cNvSpPr>
          <p:nvPr>
            <p:ph type="body" sz="quarter" idx="21"/>
          </p:nvPr>
        </p:nvSpPr>
        <p:spPr/>
        <p:txBody>
          <a:bodyPr/>
          <a:lstStyle/>
          <a:p>
            <a:r>
              <a:rPr lang="en-US" dirty="0" smtClean="0"/>
              <a:t> </a:t>
            </a:r>
            <a:endParaRPr lang="en-US" dirty="0"/>
          </a:p>
        </p:txBody>
      </p:sp>
      <p:grpSp>
        <p:nvGrpSpPr>
          <p:cNvPr id="27" name="Group 26"/>
          <p:cNvGrpSpPr/>
          <p:nvPr/>
        </p:nvGrpSpPr>
        <p:grpSpPr>
          <a:xfrm>
            <a:off x="838288" y="1795110"/>
            <a:ext cx="8382000" cy="4627315"/>
            <a:chOff x="2400286" y="1792133"/>
            <a:chExt cx="5258005" cy="4627315"/>
          </a:xfrm>
        </p:grpSpPr>
        <p:sp>
          <p:nvSpPr>
            <p:cNvPr id="33" name="object 6"/>
            <p:cNvSpPr txBox="1"/>
            <p:nvPr/>
          </p:nvSpPr>
          <p:spPr>
            <a:xfrm>
              <a:off x="2400286" y="1792133"/>
              <a:ext cx="1645920" cy="685800"/>
            </a:xfrm>
            <a:prstGeom prst="rect">
              <a:avLst/>
            </a:prstGeom>
            <a:solidFill>
              <a:schemeClr val="accent4"/>
            </a:solidFill>
          </p:spPr>
          <p:txBody>
            <a:bodyPr vert="horz" wrap="square" lIns="91440" tIns="91440" rIns="91440" bIns="91440" rtlCol="0" anchor="ctr">
              <a:noAutofit/>
            </a:bodyPr>
            <a:lstStyle/>
            <a:p>
              <a:pPr marR="5080" algn="ctr"/>
              <a:r>
                <a:rPr sz="1600" spc="-15" dirty="0" smtClean="0">
                  <a:solidFill>
                    <a:schemeClr val="bg1"/>
                  </a:solidFill>
                  <a:latin typeface="Arial" pitchFamily="34" charset="0"/>
                  <a:cs typeface="Arial" pitchFamily="34" charset="0"/>
                </a:rPr>
                <a:t>Wealth</a:t>
              </a:r>
              <a:r>
                <a:rPr lang="en-US" sz="1600" spc="-15" dirty="0" smtClean="0">
                  <a:solidFill>
                    <a:schemeClr val="bg1"/>
                  </a:solidFill>
                  <a:latin typeface="Arial" pitchFamily="34" charset="0"/>
                  <a:cs typeface="Arial" pitchFamily="34" charset="0"/>
                </a:rPr>
                <a:t> </a:t>
              </a:r>
              <a:br>
                <a:rPr lang="en-US" sz="1600" spc="-15" dirty="0" smtClean="0">
                  <a:solidFill>
                    <a:schemeClr val="bg1"/>
                  </a:solidFill>
                  <a:latin typeface="Arial" pitchFamily="34" charset="0"/>
                  <a:cs typeface="Arial" pitchFamily="34" charset="0"/>
                </a:rPr>
              </a:br>
              <a:r>
                <a:rPr sz="1600" spc="-5" dirty="0" smtClean="0">
                  <a:solidFill>
                    <a:schemeClr val="bg1"/>
                  </a:solidFill>
                  <a:latin typeface="Arial" pitchFamily="34" charset="0"/>
                  <a:cs typeface="Arial" pitchFamily="34" charset="0"/>
                </a:rPr>
                <a:t>C</a:t>
              </a:r>
              <a:r>
                <a:rPr sz="1600" spc="-30" dirty="0" smtClean="0">
                  <a:solidFill>
                    <a:schemeClr val="bg1"/>
                  </a:solidFill>
                  <a:latin typeface="Arial" pitchFamily="34" charset="0"/>
                  <a:cs typeface="Arial" pitchFamily="34" charset="0"/>
                </a:rPr>
                <a:t>r</a:t>
              </a:r>
              <a:r>
                <a:rPr sz="1600" spc="5" dirty="0" smtClean="0">
                  <a:solidFill>
                    <a:schemeClr val="bg1"/>
                  </a:solidFill>
                  <a:latin typeface="Arial" pitchFamily="34" charset="0"/>
                  <a:cs typeface="Arial" pitchFamily="34" charset="0"/>
                </a:rPr>
                <a:t>e</a:t>
              </a:r>
              <a:r>
                <a:rPr sz="1600" spc="-15" dirty="0" smtClean="0">
                  <a:solidFill>
                    <a:schemeClr val="bg1"/>
                  </a:solidFill>
                  <a:latin typeface="Arial" pitchFamily="34" charset="0"/>
                  <a:cs typeface="Arial" pitchFamily="34" charset="0"/>
                </a:rPr>
                <a:t>a</a:t>
              </a:r>
              <a:r>
                <a:rPr sz="1600" spc="-5" dirty="0" smtClean="0">
                  <a:solidFill>
                    <a:schemeClr val="bg1"/>
                  </a:solidFill>
                  <a:latin typeface="Arial" pitchFamily="34" charset="0"/>
                  <a:cs typeface="Arial" pitchFamily="34" charset="0"/>
                </a:rPr>
                <a:t>t</a:t>
              </a:r>
              <a:r>
                <a:rPr sz="1600" spc="-10" dirty="0" smtClean="0">
                  <a:solidFill>
                    <a:schemeClr val="bg1"/>
                  </a:solidFill>
                  <a:latin typeface="Arial" pitchFamily="34" charset="0"/>
                  <a:cs typeface="Arial" pitchFamily="34" charset="0"/>
                </a:rPr>
                <a:t>i</a:t>
              </a:r>
              <a:r>
                <a:rPr sz="1600" spc="-5" dirty="0" smtClean="0">
                  <a:solidFill>
                    <a:schemeClr val="bg1"/>
                  </a:solidFill>
                  <a:latin typeface="Arial" pitchFamily="34" charset="0"/>
                  <a:cs typeface="Arial" pitchFamily="34" charset="0"/>
                </a:rPr>
                <a:t>o</a:t>
              </a:r>
              <a:r>
                <a:rPr sz="1600" dirty="0" smtClean="0">
                  <a:solidFill>
                    <a:schemeClr val="bg1"/>
                  </a:solidFill>
                  <a:latin typeface="Arial" pitchFamily="34" charset="0"/>
                  <a:cs typeface="Arial" pitchFamily="34" charset="0"/>
                </a:rPr>
                <a:t>n</a:t>
              </a:r>
              <a:endParaRPr sz="1600" dirty="0">
                <a:solidFill>
                  <a:schemeClr val="bg1"/>
                </a:solidFill>
                <a:latin typeface="Arial" pitchFamily="34" charset="0"/>
                <a:cs typeface="Arial" pitchFamily="34" charset="0"/>
              </a:endParaRPr>
            </a:p>
          </p:txBody>
        </p:sp>
        <p:sp>
          <p:nvSpPr>
            <p:cNvPr id="35" name="object 10"/>
            <p:cNvSpPr txBox="1"/>
            <p:nvPr/>
          </p:nvSpPr>
          <p:spPr>
            <a:xfrm>
              <a:off x="2766046" y="2777512"/>
              <a:ext cx="1280160" cy="685800"/>
            </a:xfrm>
            <a:prstGeom prst="rect">
              <a:avLst/>
            </a:prstGeom>
            <a:solidFill>
              <a:srgbClr val="C1BCB6"/>
            </a:solidFill>
          </p:spPr>
          <p:txBody>
            <a:bodyPr vert="horz" wrap="square" lIns="91440" tIns="91440" rIns="91440" bIns="91440" rtlCol="0" anchor="ctr">
              <a:noAutofit/>
            </a:bodyPr>
            <a:lstStyle/>
            <a:p>
              <a:pPr marR="5080" algn="ctr"/>
              <a:r>
                <a:rPr sz="1400" spc="-5" dirty="0" smtClean="0">
                  <a:latin typeface="Arial" pitchFamily="34" charset="0"/>
                  <a:cs typeface="Arial" pitchFamily="34" charset="0"/>
                </a:rPr>
                <a:t>S</a:t>
              </a:r>
              <a:r>
                <a:rPr sz="1400" spc="5" dirty="0" smtClean="0">
                  <a:latin typeface="Arial" pitchFamily="34" charset="0"/>
                  <a:cs typeface="Arial" pitchFamily="34" charset="0"/>
                </a:rPr>
                <a:t>t</a:t>
              </a:r>
              <a:r>
                <a:rPr sz="1400" spc="-30" dirty="0" smtClean="0">
                  <a:latin typeface="Arial" pitchFamily="34" charset="0"/>
                  <a:cs typeface="Arial" pitchFamily="34" charset="0"/>
                </a:rPr>
                <a:t>r</a:t>
              </a:r>
              <a:r>
                <a:rPr sz="1400" spc="-15" dirty="0" smtClean="0">
                  <a:latin typeface="Arial" pitchFamily="34" charset="0"/>
                  <a:cs typeface="Arial" pitchFamily="34" charset="0"/>
                </a:rPr>
                <a:t>a</a:t>
              </a:r>
              <a:r>
                <a:rPr sz="1400" spc="-20" dirty="0" smtClean="0">
                  <a:latin typeface="Arial" pitchFamily="34" charset="0"/>
                  <a:cs typeface="Arial" pitchFamily="34" charset="0"/>
                </a:rPr>
                <a:t>t</a:t>
              </a:r>
              <a:r>
                <a:rPr sz="1400" spc="5" dirty="0" smtClean="0">
                  <a:latin typeface="Arial" pitchFamily="34" charset="0"/>
                  <a:cs typeface="Arial" pitchFamily="34" charset="0"/>
                </a:rPr>
                <a:t>e</a:t>
              </a:r>
              <a:r>
                <a:rPr sz="1400" dirty="0" smtClean="0">
                  <a:latin typeface="Arial" pitchFamily="34" charset="0"/>
                  <a:cs typeface="Arial" pitchFamily="34" charset="0"/>
                </a:rPr>
                <a:t>gic</a:t>
              </a:r>
              <a:r>
                <a:rPr lang="en-US" sz="1400" dirty="0" smtClean="0">
                  <a:latin typeface="Arial" pitchFamily="34" charset="0"/>
                  <a:cs typeface="Arial" pitchFamily="34" charset="0"/>
                </a:rPr>
                <a:t> </a:t>
              </a:r>
              <a:r>
                <a:rPr sz="1400" dirty="0" smtClean="0">
                  <a:latin typeface="Arial" pitchFamily="34" charset="0"/>
                  <a:cs typeface="Arial" pitchFamily="34" charset="0"/>
                </a:rPr>
                <a:t>Vision</a:t>
              </a:r>
              <a:endParaRPr sz="1400" dirty="0">
                <a:latin typeface="Arial" pitchFamily="34" charset="0"/>
                <a:cs typeface="Arial" pitchFamily="34" charset="0"/>
              </a:endParaRPr>
            </a:p>
          </p:txBody>
        </p:sp>
        <p:sp>
          <p:nvSpPr>
            <p:cNvPr id="36" name="object 14"/>
            <p:cNvSpPr txBox="1"/>
            <p:nvPr/>
          </p:nvSpPr>
          <p:spPr>
            <a:xfrm>
              <a:off x="2766046" y="3762891"/>
              <a:ext cx="1280160" cy="685800"/>
            </a:xfrm>
            <a:prstGeom prst="rect">
              <a:avLst/>
            </a:prstGeom>
            <a:solidFill>
              <a:srgbClr val="C1BCB6"/>
            </a:solidFill>
          </p:spPr>
          <p:txBody>
            <a:bodyPr vert="horz" wrap="square" lIns="91440" tIns="91440" rIns="91440" bIns="91440" rtlCol="0" anchor="ctr">
              <a:noAutofit/>
            </a:bodyPr>
            <a:lstStyle/>
            <a:p>
              <a:pPr marR="5080" algn="ctr"/>
              <a:r>
                <a:rPr sz="1400" spc="-35" dirty="0">
                  <a:latin typeface="Arial" pitchFamily="34" charset="0"/>
                  <a:cs typeface="Arial" pitchFamily="34" charset="0"/>
                </a:rPr>
                <a:t>Tax,</a:t>
              </a:r>
              <a:r>
                <a:rPr sz="1400" spc="-105" dirty="0">
                  <a:latin typeface="Arial" pitchFamily="34" charset="0"/>
                  <a:cs typeface="Arial" pitchFamily="34" charset="0"/>
                </a:rPr>
                <a:t> </a:t>
              </a:r>
              <a:r>
                <a:rPr sz="1400" spc="-5" dirty="0">
                  <a:latin typeface="Arial" pitchFamily="34" charset="0"/>
                  <a:cs typeface="Arial" pitchFamily="34" charset="0"/>
                </a:rPr>
                <a:t>Legal</a:t>
              </a:r>
              <a:r>
                <a:rPr sz="1400" spc="-5" dirty="0" smtClean="0">
                  <a:latin typeface="Arial" pitchFamily="34" charset="0"/>
                  <a:cs typeface="Arial" pitchFamily="34" charset="0"/>
                </a:rPr>
                <a:t>,</a:t>
              </a:r>
              <a:r>
                <a:rPr lang="en-US" sz="1400" spc="-5" dirty="0" smtClean="0">
                  <a:latin typeface="Arial" pitchFamily="34" charset="0"/>
                  <a:cs typeface="Arial" pitchFamily="34" charset="0"/>
                </a:rPr>
                <a:t> </a:t>
              </a:r>
              <a:r>
                <a:rPr sz="1400" spc="-5" dirty="0" smtClean="0">
                  <a:latin typeface="Arial" pitchFamily="34" charset="0"/>
                  <a:cs typeface="Arial" pitchFamily="34" charset="0"/>
                </a:rPr>
                <a:t>Finance</a:t>
              </a:r>
              <a:endParaRPr sz="1400" dirty="0">
                <a:latin typeface="Arial" pitchFamily="34" charset="0"/>
                <a:cs typeface="Arial" pitchFamily="34" charset="0"/>
              </a:endParaRPr>
            </a:p>
          </p:txBody>
        </p:sp>
        <p:sp>
          <p:nvSpPr>
            <p:cNvPr id="38" name="object 18"/>
            <p:cNvSpPr txBox="1"/>
            <p:nvPr/>
          </p:nvSpPr>
          <p:spPr>
            <a:xfrm>
              <a:off x="2766046" y="4748270"/>
              <a:ext cx="1280160" cy="685800"/>
            </a:xfrm>
            <a:prstGeom prst="rect">
              <a:avLst/>
            </a:prstGeom>
            <a:solidFill>
              <a:srgbClr val="C1BCB6"/>
            </a:solidFill>
          </p:spPr>
          <p:txBody>
            <a:bodyPr vert="horz" wrap="square" lIns="91440" tIns="91440" rIns="91440" bIns="91440" rtlCol="0" anchor="ctr">
              <a:noAutofit/>
            </a:bodyPr>
            <a:lstStyle/>
            <a:p>
              <a:pPr marR="5080" algn="ctr"/>
              <a:r>
                <a:rPr sz="1400" spc="-5" dirty="0">
                  <a:latin typeface="Arial" pitchFamily="34" charset="0"/>
                  <a:cs typeface="Arial" pitchFamily="34" charset="0"/>
                </a:rPr>
                <a:t>People</a:t>
              </a:r>
              <a:r>
                <a:rPr sz="1400" spc="-110" dirty="0">
                  <a:latin typeface="Arial" pitchFamily="34" charset="0"/>
                  <a:cs typeface="Arial" pitchFamily="34" charset="0"/>
                </a:rPr>
                <a:t> </a:t>
              </a:r>
              <a:r>
                <a:rPr sz="1400" dirty="0" smtClean="0">
                  <a:latin typeface="Arial" pitchFamily="34" charset="0"/>
                  <a:cs typeface="Arial" pitchFamily="34" charset="0"/>
                </a:rPr>
                <a:t>and</a:t>
              </a:r>
              <a:r>
                <a:rPr lang="en-US" sz="1400" dirty="0" smtClean="0">
                  <a:latin typeface="Arial" pitchFamily="34" charset="0"/>
                  <a:cs typeface="Arial" pitchFamily="34" charset="0"/>
                </a:rPr>
                <a:t> </a:t>
              </a:r>
              <a:r>
                <a:rPr sz="1400" spc="-5" dirty="0" smtClean="0">
                  <a:latin typeface="Arial" pitchFamily="34" charset="0"/>
                  <a:cs typeface="Arial" pitchFamily="34" charset="0"/>
                </a:rPr>
                <a:t>Culture</a:t>
              </a:r>
              <a:endParaRPr sz="1400" dirty="0">
                <a:latin typeface="Arial" pitchFamily="34" charset="0"/>
                <a:cs typeface="Arial" pitchFamily="34" charset="0"/>
              </a:endParaRPr>
            </a:p>
          </p:txBody>
        </p:sp>
        <p:sp>
          <p:nvSpPr>
            <p:cNvPr id="39" name="object 22"/>
            <p:cNvSpPr txBox="1"/>
            <p:nvPr/>
          </p:nvSpPr>
          <p:spPr>
            <a:xfrm>
              <a:off x="2766046" y="5733648"/>
              <a:ext cx="1280160" cy="685800"/>
            </a:xfrm>
            <a:prstGeom prst="rect">
              <a:avLst/>
            </a:prstGeom>
            <a:solidFill>
              <a:srgbClr val="C1BCB6"/>
            </a:solidFill>
          </p:spPr>
          <p:txBody>
            <a:bodyPr vert="horz" wrap="square" lIns="91440" tIns="91440" rIns="91440" bIns="91440" rtlCol="0" anchor="ctr">
              <a:noAutofit/>
            </a:bodyPr>
            <a:lstStyle/>
            <a:p>
              <a:pPr algn="ctr"/>
              <a:r>
                <a:rPr sz="1400" spc="-30" dirty="0">
                  <a:latin typeface="Arial" pitchFamily="34" charset="0"/>
                  <a:cs typeface="Arial" pitchFamily="34" charset="0"/>
                </a:rPr>
                <a:t>R</a:t>
              </a:r>
              <a:r>
                <a:rPr sz="1400" spc="-10" dirty="0">
                  <a:latin typeface="Arial" pitchFamily="34" charset="0"/>
                  <a:cs typeface="Arial" pitchFamily="34" charset="0"/>
                </a:rPr>
                <a:t>e</a:t>
              </a:r>
              <a:r>
                <a:rPr sz="1400" spc="-20" dirty="0">
                  <a:latin typeface="Arial" pitchFamily="34" charset="0"/>
                  <a:cs typeface="Arial" pitchFamily="34" charset="0"/>
                </a:rPr>
                <a:t>w</a:t>
              </a:r>
              <a:r>
                <a:rPr sz="1400" spc="-5" dirty="0">
                  <a:latin typeface="Arial" pitchFamily="34" charset="0"/>
                  <a:cs typeface="Arial" pitchFamily="34" charset="0"/>
                </a:rPr>
                <a:t>a</a:t>
              </a:r>
              <a:r>
                <a:rPr sz="1400" spc="-20" dirty="0">
                  <a:latin typeface="Arial" pitchFamily="34" charset="0"/>
                  <a:cs typeface="Arial" pitchFamily="34" charset="0"/>
                </a:rPr>
                <a:t>r</a:t>
              </a:r>
              <a:r>
                <a:rPr sz="1400" dirty="0">
                  <a:latin typeface="Arial" pitchFamily="34" charset="0"/>
                  <a:cs typeface="Arial" pitchFamily="34" charset="0"/>
                </a:rPr>
                <a:t>d</a:t>
              </a:r>
            </a:p>
          </p:txBody>
        </p:sp>
        <p:sp>
          <p:nvSpPr>
            <p:cNvPr id="55" name="object 6"/>
            <p:cNvSpPr txBox="1"/>
            <p:nvPr/>
          </p:nvSpPr>
          <p:spPr>
            <a:xfrm>
              <a:off x="2400286" y="2248694"/>
              <a:ext cx="289923" cy="229239"/>
            </a:xfrm>
            <a:prstGeom prst="rect">
              <a:avLst/>
            </a:prstGeom>
            <a:noFill/>
          </p:spPr>
          <p:txBody>
            <a:bodyPr vert="horz" wrap="square" lIns="91440" tIns="91440" rIns="91440" bIns="91440" rtlCol="0" anchor="ctr">
              <a:noAutofit/>
            </a:bodyPr>
            <a:lstStyle/>
            <a:p>
              <a:pPr marR="5080" algn="ctr"/>
              <a:endParaRPr sz="1400" dirty="0">
                <a:solidFill>
                  <a:schemeClr val="bg1"/>
                </a:solidFill>
                <a:latin typeface="Arial" pitchFamily="34" charset="0"/>
                <a:cs typeface="Arial" pitchFamily="34" charset="0"/>
              </a:endParaRPr>
            </a:p>
          </p:txBody>
        </p:sp>
        <p:cxnSp>
          <p:nvCxnSpPr>
            <p:cNvPr id="7" name="Elbow Connector 6"/>
            <p:cNvCxnSpPr>
              <a:stCxn id="55" idx="2"/>
              <a:endCxn id="35" idx="1"/>
            </p:cNvCxnSpPr>
            <p:nvPr/>
          </p:nvCxnSpPr>
          <p:spPr bwMode="auto">
            <a:xfrm rot="16200000" flipH="1">
              <a:off x="2334408" y="2688773"/>
              <a:ext cx="642479" cy="220798"/>
            </a:xfrm>
            <a:prstGeom prst="bentConnector2">
              <a:avLst/>
            </a:prstGeom>
            <a:noFill/>
            <a:ln w="12700">
              <a:solidFill>
                <a:schemeClr val="tx1"/>
              </a:solidFill>
              <a:round/>
              <a:headEnd/>
              <a:tailEnd/>
            </a:ln>
          </p:spPr>
        </p:cxnSp>
        <p:cxnSp>
          <p:nvCxnSpPr>
            <p:cNvPr id="56" name="Elbow Connector 55"/>
            <p:cNvCxnSpPr>
              <a:stCxn id="55" idx="2"/>
              <a:endCxn id="36" idx="1"/>
            </p:cNvCxnSpPr>
            <p:nvPr/>
          </p:nvCxnSpPr>
          <p:spPr bwMode="auto">
            <a:xfrm rot="16200000" flipH="1">
              <a:off x="1841718" y="3181463"/>
              <a:ext cx="1627858" cy="220798"/>
            </a:xfrm>
            <a:prstGeom prst="bentConnector2">
              <a:avLst/>
            </a:prstGeom>
            <a:noFill/>
            <a:ln w="12700">
              <a:solidFill>
                <a:schemeClr val="tx1"/>
              </a:solidFill>
              <a:round/>
              <a:headEnd/>
              <a:tailEnd/>
            </a:ln>
          </p:spPr>
        </p:cxnSp>
        <p:cxnSp>
          <p:nvCxnSpPr>
            <p:cNvPr id="58" name="Elbow Connector 57"/>
            <p:cNvCxnSpPr>
              <a:stCxn id="55" idx="2"/>
              <a:endCxn id="38" idx="1"/>
            </p:cNvCxnSpPr>
            <p:nvPr/>
          </p:nvCxnSpPr>
          <p:spPr bwMode="auto">
            <a:xfrm rot="16200000" flipH="1">
              <a:off x="1349029" y="3674152"/>
              <a:ext cx="2613237" cy="220798"/>
            </a:xfrm>
            <a:prstGeom prst="bentConnector2">
              <a:avLst/>
            </a:prstGeom>
            <a:noFill/>
            <a:ln w="12700">
              <a:solidFill>
                <a:schemeClr val="tx1"/>
              </a:solidFill>
              <a:round/>
              <a:headEnd/>
              <a:tailEnd/>
            </a:ln>
          </p:spPr>
        </p:cxnSp>
        <p:cxnSp>
          <p:nvCxnSpPr>
            <p:cNvPr id="59" name="Elbow Connector 58"/>
            <p:cNvCxnSpPr>
              <a:stCxn id="55" idx="2"/>
              <a:endCxn id="39" idx="1"/>
            </p:cNvCxnSpPr>
            <p:nvPr/>
          </p:nvCxnSpPr>
          <p:spPr bwMode="auto">
            <a:xfrm rot="16200000" flipH="1">
              <a:off x="856340" y="4166841"/>
              <a:ext cx="3598615" cy="220798"/>
            </a:xfrm>
            <a:prstGeom prst="bentConnector2">
              <a:avLst/>
            </a:prstGeom>
            <a:noFill/>
            <a:ln w="12700">
              <a:solidFill>
                <a:schemeClr val="tx1"/>
              </a:solidFill>
              <a:round/>
              <a:headEnd/>
              <a:tailEnd/>
            </a:ln>
          </p:spPr>
        </p:cxnSp>
        <p:sp>
          <p:nvSpPr>
            <p:cNvPr id="43" name="object 25"/>
            <p:cNvSpPr txBox="1"/>
            <p:nvPr/>
          </p:nvSpPr>
          <p:spPr>
            <a:xfrm>
              <a:off x="6012371" y="1803294"/>
              <a:ext cx="1645920" cy="685800"/>
            </a:xfrm>
            <a:prstGeom prst="rect">
              <a:avLst/>
            </a:prstGeom>
            <a:solidFill>
              <a:schemeClr val="accent2"/>
            </a:solidFill>
          </p:spPr>
          <p:txBody>
            <a:bodyPr vert="horz" wrap="square" lIns="91440" tIns="91440" rIns="91440" bIns="91440" rtlCol="0" anchor="ctr">
              <a:noAutofit/>
            </a:bodyPr>
            <a:lstStyle/>
            <a:p>
              <a:pPr marR="5080" algn="ctr"/>
              <a:r>
                <a:rPr sz="1600" spc="-10" dirty="0" smtClean="0">
                  <a:solidFill>
                    <a:schemeClr val="bg1"/>
                  </a:solidFill>
                  <a:latin typeface="Arial" pitchFamily="34" charset="0"/>
                  <a:cs typeface="Arial" pitchFamily="34" charset="0"/>
                </a:rPr>
                <a:t>Wealth</a:t>
              </a:r>
              <a:r>
                <a:rPr lang="en-US" sz="1600" spc="-10" dirty="0" smtClean="0">
                  <a:solidFill>
                    <a:schemeClr val="bg1"/>
                  </a:solidFill>
                  <a:latin typeface="Arial" pitchFamily="34" charset="0"/>
                  <a:cs typeface="Arial" pitchFamily="34" charset="0"/>
                </a:rPr>
                <a:t> </a:t>
              </a:r>
              <a:r>
                <a:rPr sz="1600" spc="-5" dirty="0" smtClean="0">
                  <a:solidFill>
                    <a:schemeClr val="bg1"/>
                  </a:solidFill>
                  <a:latin typeface="Arial" pitchFamily="34" charset="0"/>
                  <a:cs typeface="Arial" pitchFamily="34" charset="0"/>
                </a:rPr>
                <a:t>P</a:t>
              </a:r>
              <a:r>
                <a:rPr sz="1600" spc="-20" dirty="0" smtClean="0">
                  <a:solidFill>
                    <a:schemeClr val="bg1"/>
                  </a:solidFill>
                  <a:latin typeface="Arial" pitchFamily="34" charset="0"/>
                  <a:cs typeface="Arial" pitchFamily="34" charset="0"/>
                </a:rPr>
                <a:t>r</a:t>
              </a:r>
              <a:r>
                <a:rPr sz="1600" spc="5" dirty="0" smtClean="0">
                  <a:solidFill>
                    <a:schemeClr val="bg1"/>
                  </a:solidFill>
                  <a:latin typeface="Arial" pitchFamily="34" charset="0"/>
                  <a:cs typeface="Arial" pitchFamily="34" charset="0"/>
                </a:rPr>
                <a:t>ese</a:t>
              </a:r>
              <a:r>
                <a:rPr sz="1600" spc="15" dirty="0" smtClean="0">
                  <a:solidFill>
                    <a:schemeClr val="bg1"/>
                  </a:solidFill>
                  <a:latin typeface="Arial" pitchFamily="34" charset="0"/>
                  <a:cs typeface="Arial" pitchFamily="34" charset="0"/>
                </a:rPr>
                <a:t>r</a:t>
              </a:r>
              <a:r>
                <a:rPr sz="1600" spc="-25" dirty="0" smtClean="0">
                  <a:solidFill>
                    <a:schemeClr val="bg1"/>
                  </a:solidFill>
                  <a:latin typeface="Arial" pitchFamily="34" charset="0"/>
                  <a:cs typeface="Arial" pitchFamily="34" charset="0"/>
                </a:rPr>
                <a:t>v</a:t>
              </a:r>
              <a:r>
                <a:rPr sz="1600" spc="-15" dirty="0" smtClean="0">
                  <a:solidFill>
                    <a:schemeClr val="bg1"/>
                  </a:solidFill>
                  <a:latin typeface="Arial" pitchFamily="34" charset="0"/>
                  <a:cs typeface="Arial" pitchFamily="34" charset="0"/>
                </a:rPr>
                <a:t>a</a:t>
              </a:r>
              <a:r>
                <a:rPr sz="1600" spc="5" dirty="0" smtClean="0">
                  <a:solidFill>
                    <a:schemeClr val="bg1"/>
                  </a:solidFill>
                  <a:latin typeface="Arial" pitchFamily="34" charset="0"/>
                  <a:cs typeface="Arial" pitchFamily="34" charset="0"/>
                </a:rPr>
                <a:t>t</a:t>
              </a:r>
              <a:r>
                <a:rPr sz="1600" spc="-10" dirty="0" smtClean="0">
                  <a:solidFill>
                    <a:schemeClr val="bg1"/>
                  </a:solidFill>
                  <a:latin typeface="Arial" pitchFamily="34" charset="0"/>
                  <a:cs typeface="Arial" pitchFamily="34" charset="0"/>
                </a:rPr>
                <a:t>i</a:t>
              </a:r>
              <a:r>
                <a:rPr sz="1600" dirty="0" smtClean="0">
                  <a:solidFill>
                    <a:schemeClr val="bg1"/>
                  </a:solidFill>
                  <a:latin typeface="Arial" pitchFamily="34" charset="0"/>
                  <a:cs typeface="Arial" pitchFamily="34" charset="0"/>
                </a:rPr>
                <a:t>on</a:t>
              </a:r>
              <a:endParaRPr sz="1600" dirty="0">
                <a:solidFill>
                  <a:schemeClr val="bg1"/>
                </a:solidFill>
                <a:latin typeface="Arial" pitchFamily="34" charset="0"/>
                <a:cs typeface="Arial" pitchFamily="34" charset="0"/>
              </a:endParaRPr>
            </a:p>
          </p:txBody>
        </p:sp>
        <p:sp>
          <p:nvSpPr>
            <p:cNvPr id="44" name="object 29"/>
            <p:cNvSpPr txBox="1"/>
            <p:nvPr/>
          </p:nvSpPr>
          <p:spPr>
            <a:xfrm>
              <a:off x="6378131" y="2785883"/>
              <a:ext cx="1280160" cy="685800"/>
            </a:xfrm>
            <a:prstGeom prst="rect">
              <a:avLst/>
            </a:prstGeom>
            <a:solidFill>
              <a:srgbClr val="C1BCB6"/>
            </a:solidFill>
          </p:spPr>
          <p:txBody>
            <a:bodyPr vert="horz" wrap="square" lIns="91440" tIns="91440" rIns="91440" bIns="91440" rtlCol="0" anchor="ctr">
              <a:noAutofit/>
            </a:bodyPr>
            <a:lstStyle/>
            <a:p>
              <a:pPr marR="5080" algn="ctr"/>
              <a:r>
                <a:rPr sz="1400" spc="-5" dirty="0" smtClean="0">
                  <a:latin typeface="Arial" pitchFamily="34" charset="0"/>
                  <a:cs typeface="Arial" pitchFamily="34" charset="0"/>
                </a:rPr>
                <a:t>S</a:t>
              </a:r>
              <a:r>
                <a:rPr sz="1400" spc="5" dirty="0" smtClean="0">
                  <a:latin typeface="Arial" pitchFamily="34" charset="0"/>
                  <a:cs typeface="Arial" pitchFamily="34" charset="0"/>
                </a:rPr>
                <a:t>t</a:t>
              </a:r>
              <a:r>
                <a:rPr sz="1400" spc="-30" dirty="0" smtClean="0">
                  <a:latin typeface="Arial" pitchFamily="34" charset="0"/>
                  <a:cs typeface="Arial" pitchFamily="34" charset="0"/>
                </a:rPr>
                <a:t>r</a:t>
              </a:r>
              <a:r>
                <a:rPr sz="1400" spc="-15" dirty="0" smtClean="0">
                  <a:latin typeface="Arial" pitchFamily="34" charset="0"/>
                  <a:cs typeface="Arial" pitchFamily="34" charset="0"/>
                </a:rPr>
                <a:t>a</a:t>
              </a:r>
              <a:r>
                <a:rPr sz="1400" spc="-20" dirty="0" smtClean="0">
                  <a:latin typeface="Arial" pitchFamily="34" charset="0"/>
                  <a:cs typeface="Arial" pitchFamily="34" charset="0"/>
                </a:rPr>
                <a:t>t</a:t>
              </a:r>
              <a:r>
                <a:rPr sz="1400" spc="5" dirty="0" smtClean="0">
                  <a:latin typeface="Arial" pitchFamily="34" charset="0"/>
                  <a:cs typeface="Arial" pitchFamily="34" charset="0"/>
                </a:rPr>
                <a:t>e</a:t>
              </a:r>
              <a:r>
                <a:rPr sz="1400" dirty="0" smtClean="0">
                  <a:latin typeface="Arial" pitchFamily="34" charset="0"/>
                  <a:cs typeface="Arial" pitchFamily="34" charset="0"/>
                </a:rPr>
                <a:t>gic</a:t>
              </a:r>
              <a:r>
                <a:rPr lang="en-US" sz="1400" dirty="0" smtClean="0">
                  <a:latin typeface="Arial" pitchFamily="34" charset="0"/>
                  <a:cs typeface="Arial" pitchFamily="34" charset="0"/>
                </a:rPr>
                <a:t> </a:t>
              </a:r>
              <a:r>
                <a:rPr sz="1400" dirty="0" smtClean="0">
                  <a:latin typeface="Arial" pitchFamily="34" charset="0"/>
                  <a:cs typeface="Arial" pitchFamily="34" charset="0"/>
                </a:rPr>
                <a:t>Vision</a:t>
              </a:r>
              <a:endParaRPr sz="1400" dirty="0">
                <a:latin typeface="Arial" pitchFamily="34" charset="0"/>
                <a:cs typeface="Arial" pitchFamily="34" charset="0"/>
              </a:endParaRPr>
            </a:p>
          </p:txBody>
        </p:sp>
        <p:sp>
          <p:nvSpPr>
            <p:cNvPr id="46" name="object 33"/>
            <p:cNvSpPr txBox="1"/>
            <p:nvPr/>
          </p:nvSpPr>
          <p:spPr>
            <a:xfrm>
              <a:off x="6378131" y="3768472"/>
              <a:ext cx="1280160" cy="685800"/>
            </a:xfrm>
            <a:prstGeom prst="rect">
              <a:avLst/>
            </a:prstGeom>
            <a:solidFill>
              <a:srgbClr val="C1BCB6"/>
            </a:solidFill>
          </p:spPr>
          <p:txBody>
            <a:bodyPr vert="horz" wrap="square" lIns="91440" tIns="91440" rIns="91440" bIns="91440" rtlCol="0" anchor="ctr">
              <a:noAutofit/>
            </a:bodyPr>
            <a:lstStyle/>
            <a:p>
              <a:pPr marR="5080" algn="ctr"/>
              <a:r>
                <a:rPr sz="1400" spc="-35" dirty="0">
                  <a:latin typeface="Arial" pitchFamily="34" charset="0"/>
                  <a:cs typeface="Arial" pitchFamily="34" charset="0"/>
                </a:rPr>
                <a:t>Tax,</a:t>
              </a:r>
              <a:r>
                <a:rPr sz="1400" spc="-105" dirty="0">
                  <a:latin typeface="Arial" pitchFamily="34" charset="0"/>
                  <a:cs typeface="Arial" pitchFamily="34" charset="0"/>
                </a:rPr>
                <a:t> </a:t>
              </a:r>
              <a:r>
                <a:rPr sz="1400" spc="-5" dirty="0">
                  <a:latin typeface="Arial" pitchFamily="34" charset="0"/>
                  <a:cs typeface="Arial" pitchFamily="34" charset="0"/>
                </a:rPr>
                <a:t>Legal</a:t>
              </a:r>
              <a:r>
                <a:rPr sz="1400" spc="-5" dirty="0" smtClean="0">
                  <a:latin typeface="Arial" pitchFamily="34" charset="0"/>
                  <a:cs typeface="Arial" pitchFamily="34" charset="0"/>
                </a:rPr>
                <a:t>,</a:t>
              </a:r>
              <a:r>
                <a:rPr lang="en-US" sz="1400" spc="-5" dirty="0" smtClean="0">
                  <a:latin typeface="Arial" pitchFamily="34" charset="0"/>
                  <a:cs typeface="Arial" pitchFamily="34" charset="0"/>
                </a:rPr>
                <a:t> </a:t>
              </a:r>
              <a:r>
                <a:rPr sz="1400" spc="-5" dirty="0" smtClean="0">
                  <a:latin typeface="Arial" pitchFamily="34" charset="0"/>
                  <a:cs typeface="Arial" pitchFamily="34" charset="0"/>
                </a:rPr>
                <a:t>Finance</a:t>
              </a:r>
              <a:endParaRPr sz="1400" dirty="0">
                <a:latin typeface="Arial" pitchFamily="34" charset="0"/>
                <a:cs typeface="Arial" pitchFamily="34" charset="0"/>
              </a:endParaRPr>
            </a:p>
          </p:txBody>
        </p:sp>
        <p:sp>
          <p:nvSpPr>
            <p:cNvPr id="49" name="object 37"/>
            <p:cNvSpPr txBox="1"/>
            <p:nvPr/>
          </p:nvSpPr>
          <p:spPr>
            <a:xfrm>
              <a:off x="6378131" y="4751061"/>
              <a:ext cx="1280160" cy="685800"/>
            </a:xfrm>
            <a:prstGeom prst="rect">
              <a:avLst/>
            </a:prstGeom>
            <a:solidFill>
              <a:srgbClr val="C1BCB6"/>
            </a:solidFill>
          </p:spPr>
          <p:txBody>
            <a:bodyPr vert="horz" wrap="square" lIns="91440" tIns="91440" rIns="91440" bIns="91440" rtlCol="0" anchor="ctr">
              <a:noAutofit/>
            </a:bodyPr>
            <a:lstStyle/>
            <a:p>
              <a:pPr marR="5080" algn="ctr"/>
              <a:r>
                <a:rPr sz="1400" spc="-5" dirty="0">
                  <a:latin typeface="Arial" pitchFamily="34" charset="0"/>
                  <a:cs typeface="Arial" pitchFamily="34" charset="0"/>
                </a:rPr>
                <a:t>People</a:t>
              </a:r>
              <a:r>
                <a:rPr sz="1400" spc="-110" dirty="0">
                  <a:latin typeface="Arial" pitchFamily="34" charset="0"/>
                  <a:cs typeface="Arial" pitchFamily="34" charset="0"/>
                </a:rPr>
                <a:t> </a:t>
              </a:r>
              <a:r>
                <a:rPr sz="1400" dirty="0" smtClean="0">
                  <a:latin typeface="Arial" pitchFamily="34" charset="0"/>
                  <a:cs typeface="Arial" pitchFamily="34" charset="0"/>
                </a:rPr>
                <a:t>and</a:t>
              </a:r>
              <a:r>
                <a:rPr lang="en-US" sz="1400" dirty="0" smtClean="0">
                  <a:latin typeface="Arial" pitchFamily="34" charset="0"/>
                  <a:cs typeface="Arial" pitchFamily="34" charset="0"/>
                </a:rPr>
                <a:t> </a:t>
              </a:r>
              <a:r>
                <a:rPr sz="1400" spc="-5" dirty="0" smtClean="0">
                  <a:latin typeface="Arial" pitchFamily="34" charset="0"/>
                  <a:cs typeface="Arial" pitchFamily="34" charset="0"/>
                </a:rPr>
                <a:t>Culture</a:t>
              </a:r>
              <a:endParaRPr sz="1400" dirty="0">
                <a:latin typeface="Arial" pitchFamily="34" charset="0"/>
                <a:cs typeface="Arial" pitchFamily="34" charset="0"/>
              </a:endParaRPr>
            </a:p>
          </p:txBody>
        </p:sp>
        <p:sp>
          <p:nvSpPr>
            <p:cNvPr id="50" name="object 41"/>
            <p:cNvSpPr txBox="1"/>
            <p:nvPr/>
          </p:nvSpPr>
          <p:spPr>
            <a:xfrm>
              <a:off x="6378131" y="5733648"/>
              <a:ext cx="1280160" cy="685800"/>
            </a:xfrm>
            <a:prstGeom prst="rect">
              <a:avLst/>
            </a:prstGeom>
            <a:solidFill>
              <a:srgbClr val="C1BCB6"/>
            </a:solidFill>
          </p:spPr>
          <p:txBody>
            <a:bodyPr vert="horz" wrap="square" lIns="91440" tIns="91440" rIns="91440" bIns="91440" rtlCol="0" anchor="ctr">
              <a:noAutofit/>
            </a:bodyPr>
            <a:lstStyle/>
            <a:p>
              <a:pPr algn="ctr"/>
              <a:r>
                <a:rPr sz="1400" spc="-30" dirty="0">
                  <a:latin typeface="Arial" pitchFamily="34" charset="0"/>
                  <a:cs typeface="Arial" pitchFamily="34" charset="0"/>
                </a:rPr>
                <a:t>R</a:t>
              </a:r>
              <a:r>
                <a:rPr sz="1400" spc="-10" dirty="0">
                  <a:latin typeface="Arial" pitchFamily="34" charset="0"/>
                  <a:cs typeface="Arial" pitchFamily="34" charset="0"/>
                </a:rPr>
                <a:t>e</a:t>
              </a:r>
              <a:r>
                <a:rPr sz="1400" spc="-20" dirty="0">
                  <a:latin typeface="Arial" pitchFamily="34" charset="0"/>
                  <a:cs typeface="Arial" pitchFamily="34" charset="0"/>
                </a:rPr>
                <a:t>w</a:t>
              </a:r>
              <a:r>
                <a:rPr sz="1400" spc="-5" dirty="0">
                  <a:latin typeface="Arial" pitchFamily="34" charset="0"/>
                  <a:cs typeface="Arial" pitchFamily="34" charset="0"/>
                </a:rPr>
                <a:t>a</a:t>
              </a:r>
              <a:r>
                <a:rPr sz="1400" spc="-20" dirty="0">
                  <a:latin typeface="Arial" pitchFamily="34" charset="0"/>
                  <a:cs typeface="Arial" pitchFamily="34" charset="0"/>
                </a:rPr>
                <a:t>r</a:t>
              </a:r>
              <a:r>
                <a:rPr sz="1400" dirty="0">
                  <a:latin typeface="Arial" pitchFamily="34" charset="0"/>
                  <a:cs typeface="Arial" pitchFamily="34" charset="0"/>
                </a:rPr>
                <a:t>d</a:t>
              </a:r>
            </a:p>
          </p:txBody>
        </p:sp>
        <p:sp>
          <p:nvSpPr>
            <p:cNvPr id="67" name="object 6"/>
            <p:cNvSpPr txBox="1"/>
            <p:nvPr/>
          </p:nvSpPr>
          <p:spPr>
            <a:xfrm>
              <a:off x="6012371" y="2248694"/>
              <a:ext cx="289923" cy="229239"/>
            </a:xfrm>
            <a:prstGeom prst="rect">
              <a:avLst/>
            </a:prstGeom>
            <a:noFill/>
          </p:spPr>
          <p:txBody>
            <a:bodyPr vert="horz" wrap="square" lIns="91440" tIns="91440" rIns="91440" bIns="91440" rtlCol="0" anchor="ctr">
              <a:noAutofit/>
            </a:bodyPr>
            <a:lstStyle/>
            <a:p>
              <a:pPr marR="5080" algn="ctr"/>
              <a:endParaRPr sz="1400" dirty="0">
                <a:solidFill>
                  <a:schemeClr val="bg1"/>
                </a:solidFill>
                <a:latin typeface="Arial" pitchFamily="34" charset="0"/>
                <a:cs typeface="Arial" pitchFamily="34" charset="0"/>
              </a:endParaRPr>
            </a:p>
          </p:txBody>
        </p:sp>
        <p:cxnSp>
          <p:nvCxnSpPr>
            <p:cNvPr id="69" name="Elbow Connector 68"/>
            <p:cNvCxnSpPr>
              <a:stCxn id="67" idx="2"/>
              <a:endCxn id="44" idx="1"/>
            </p:cNvCxnSpPr>
            <p:nvPr/>
          </p:nvCxnSpPr>
          <p:spPr bwMode="auto">
            <a:xfrm rot="16200000" flipH="1">
              <a:off x="5942307" y="2692959"/>
              <a:ext cx="650850" cy="220798"/>
            </a:xfrm>
            <a:prstGeom prst="bentConnector2">
              <a:avLst/>
            </a:prstGeom>
            <a:noFill/>
            <a:ln w="12700">
              <a:solidFill>
                <a:schemeClr val="tx1"/>
              </a:solidFill>
              <a:round/>
              <a:headEnd/>
              <a:tailEnd/>
            </a:ln>
          </p:spPr>
        </p:cxnSp>
        <p:cxnSp>
          <p:nvCxnSpPr>
            <p:cNvPr id="77" name="Elbow Connector 76"/>
            <p:cNvCxnSpPr>
              <a:stCxn id="67" idx="2"/>
              <a:endCxn id="46" idx="1"/>
            </p:cNvCxnSpPr>
            <p:nvPr/>
          </p:nvCxnSpPr>
          <p:spPr bwMode="auto">
            <a:xfrm rot="16200000" flipH="1">
              <a:off x="5451013" y="3184253"/>
              <a:ext cx="1633439" cy="220798"/>
            </a:xfrm>
            <a:prstGeom prst="bentConnector2">
              <a:avLst/>
            </a:prstGeom>
            <a:noFill/>
            <a:ln w="12700">
              <a:solidFill>
                <a:schemeClr val="tx1"/>
              </a:solidFill>
              <a:round/>
              <a:headEnd/>
              <a:tailEnd/>
            </a:ln>
          </p:spPr>
        </p:cxnSp>
        <p:cxnSp>
          <p:nvCxnSpPr>
            <p:cNvPr id="78" name="Elbow Connector 77"/>
            <p:cNvCxnSpPr>
              <a:stCxn id="67" idx="2"/>
              <a:endCxn id="49" idx="1"/>
            </p:cNvCxnSpPr>
            <p:nvPr/>
          </p:nvCxnSpPr>
          <p:spPr bwMode="auto">
            <a:xfrm rot="16200000" flipH="1">
              <a:off x="4959718" y="3675548"/>
              <a:ext cx="2616028" cy="220798"/>
            </a:xfrm>
            <a:prstGeom prst="bentConnector2">
              <a:avLst/>
            </a:prstGeom>
            <a:noFill/>
            <a:ln w="12700">
              <a:solidFill>
                <a:schemeClr val="tx1"/>
              </a:solidFill>
              <a:round/>
              <a:headEnd/>
              <a:tailEnd/>
            </a:ln>
          </p:spPr>
        </p:cxnSp>
        <p:cxnSp>
          <p:nvCxnSpPr>
            <p:cNvPr id="79" name="Elbow Connector 78"/>
            <p:cNvCxnSpPr>
              <a:stCxn id="67" idx="2"/>
              <a:endCxn id="50" idx="1"/>
            </p:cNvCxnSpPr>
            <p:nvPr/>
          </p:nvCxnSpPr>
          <p:spPr bwMode="auto">
            <a:xfrm rot="16200000" flipH="1">
              <a:off x="4468425" y="4166841"/>
              <a:ext cx="3598615" cy="220798"/>
            </a:xfrm>
            <a:prstGeom prst="bentConnector2">
              <a:avLst/>
            </a:prstGeom>
            <a:noFill/>
            <a:ln w="12700">
              <a:solidFill>
                <a:schemeClr val="tx1"/>
              </a:solidFill>
              <a:round/>
              <a:headEnd/>
              <a:tailEnd/>
            </a:ln>
          </p:spPr>
        </p:cxnSp>
      </p:grpSp>
      <p:grpSp>
        <p:nvGrpSpPr>
          <p:cNvPr id="31" name="Group 30"/>
          <p:cNvGrpSpPr/>
          <p:nvPr/>
        </p:nvGrpSpPr>
        <p:grpSpPr>
          <a:xfrm>
            <a:off x="4235661" y="2727013"/>
            <a:ext cx="1587254" cy="2763508"/>
            <a:chOff x="4483311" y="2135936"/>
            <a:chExt cx="1587254" cy="2763508"/>
          </a:xfrm>
        </p:grpSpPr>
        <p:pic>
          <p:nvPicPr>
            <p:cNvPr id="28" name="Bild 3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83311" y="2135936"/>
              <a:ext cx="1587254" cy="1587254"/>
            </a:xfrm>
            <a:prstGeom prst="rect">
              <a:avLst/>
            </a:prstGeom>
          </p:spPr>
        </p:pic>
        <p:pic>
          <p:nvPicPr>
            <p:cNvPr id="30" name="Bild 3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33925" y="3723190"/>
              <a:ext cx="1176254" cy="1176254"/>
            </a:xfrm>
            <a:prstGeom prst="rect">
              <a:avLst/>
            </a:prstGeom>
          </p:spPr>
        </p:pic>
      </p:grpSp>
    </p:spTree>
    <p:extLst>
      <p:ext uri="{BB962C8B-B14F-4D97-AF65-F5344CB8AC3E}">
        <p14:creationId xmlns:p14="http://schemas.microsoft.com/office/powerpoint/2010/main" xmlns="" val="201269493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163" y="504000"/>
            <a:ext cx="8461375" cy="756475"/>
          </a:xfrm>
        </p:spPr>
        <p:txBody>
          <a:bodyPr/>
          <a:lstStyle/>
          <a:p>
            <a:r>
              <a:rPr lang="en-US" dirty="0"/>
              <a:t>Strategic Assessment </a:t>
            </a:r>
            <a:br>
              <a:rPr lang="en-US" dirty="0"/>
            </a:br>
            <a:endParaRPr lang="en-US" dirty="0"/>
          </a:p>
        </p:txBody>
      </p:sp>
      <p:sp>
        <p:nvSpPr>
          <p:cNvPr id="4" name="Slide Number Placeholder 3"/>
          <p:cNvSpPr>
            <a:spLocks noGrp="1"/>
          </p:cNvSpPr>
          <p:nvPr>
            <p:ph type="sldNum" sz="quarter" idx="20"/>
          </p:nvPr>
        </p:nvSpPr>
        <p:spPr/>
        <p:txBody>
          <a:bodyPr/>
          <a:lstStyle/>
          <a:p>
            <a:pPr marL="0" marR="0" lvl="0" indent="0" algn="r" defTabSz="1008063" rtl="0" eaLnBrk="1" fontAlgn="base" latinLnBrk="0" hangingPunct="1">
              <a:lnSpc>
                <a:spcPct val="100000"/>
              </a:lnSpc>
              <a:spcBef>
                <a:spcPct val="0"/>
              </a:spcBef>
              <a:spcAft>
                <a:spcPct val="0"/>
              </a:spcAft>
              <a:buClrTx/>
              <a:buSzTx/>
              <a:buFontTx/>
              <a:buNone/>
              <a:tabLst/>
              <a:defRPr/>
            </a:pPr>
            <a:fld id="{5D9ED44C-9967-4AA2-9848-690F642BA06E}" type="slidenum">
              <a:rPr kumimoji="0" lang="en-US" sz="9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1008063"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9" name="Text Placeholder 18"/>
          <p:cNvSpPr>
            <a:spLocks noGrp="1"/>
          </p:cNvSpPr>
          <p:nvPr>
            <p:ph type="body" sz="quarter" idx="21"/>
          </p:nvPr>
        </p:nvSpPr>
        <p:spPr/>
        <p:txBody>
          <a:bodyPr/>
          <a:lstStyle/>
          <a:p>
            <a:r>
              <a:rPr lang="en-US" dirty="0" smtClean="0"/>
              <a:t> </a:t>
            </a:r>
            <a:endParaRPr lang="en-US" dirty="0"/>
          </a:p>
        </p:txBody>
      </p:sp>
      <p:sp>
        <p:nvSpPr>
          <p:cNvPr id="87" name="Rechteck 7"/>
          <p:cNvSpPr/>
          <p:nvPr/>
        </p:nvSpPr>
        <p:spPr bwMode="auto">
          <a:xfrm>
            <a:off x="538163" y="1611800"/>
            <a:ext cx="4325112" cy="430887"/>
          </a:xfrm>
          <a:prstGeom prst="rect">
            <a:avLst/>
          </a:prstGeom>
          <a:solidFill>
            <a:schemeClr val="accent4"/>
          </a:solidFill>
          <a:ln w="6350">
            <a:noFill/>
            <a:miter lim="800000"/>
            <a:headEnd/>
            <a:tailEnd/>
          </a:ln>
        </p:spPr>
        <p:txBody>
          <a:bodyPr wrap="square" lIns="91440" tIns="91440" rIns="91440" bIns="91440" rtlCol="0" anchor="ctr">
            <a:spAutoFit/>
          </a:bodyPr>
          <a:lstStyle/>
          <a:p>
            <a:pPr lvl="0" eaLnBrk="0" fontAlgn="auto" hangingPunct="0">
              <a:spcBef>
                <a:spcPts val="0"/>
              </a:spcBef>
              <a:spcAft>
                <a:spcPts val="0"/>
              </a:spcAft>
              <a:tabLst>
                <a:tab pos="1324610" algn="l"/>
              </a:tabLst>
            </a:pPr>
            <a:r>
              <a:rPr lang="en-US" sz="1600" dirty="0">
                <a:solidFill>
                  <a:schemeClr val="bg1"/>
                </a:solidFill>
                <a:latin typeface="Arial" panose="020B0604020202020204" pitchFamily="34" charset="0"/>
                <a:cs typeface="Arial" panose="020B0604020202020204" pitchFamily="34" charset="0"/>
              </a:rPr>
              <a:t>Business – Wealth Creation</a:t>
            </a:r>
          </a:p>
        </p:txBody>
      </p:sp>
      <p:sp>
        <p:nvSpPr>
          <p:cNvPr id="88" name="Rechteck 7"/>
          <p:cNvSpPr/>
          <p:nvPr/>
        </p:nvSpPr>
        <p:spPr bwMode="auto">
          <a:xfrm>
            <a:off x="5212583" y="1611800"/>
            <a:ext cx="4325112" cy="430887"/>
          </a:xfrm>
          <a:prstGeom prst="rect">
            <a:avLst/>
          </a:prstGeom>
          <a:solidFill>
            <a:schemeClr val="accent2"/>
          </a:solidFill>
          <a:ln w="6350">
            <a:noFill/>
            <a:miter lim="800000"/>
            <a:headEnd/>
            <a:tailEnd/>
          </a:ln>
        </p:spPr>
        <p:txBody>
          <a:bodyPr wrap="square" lIns="91440" tIns="91440" rIns="91440" bIns="91440" rtlCol="0" anchor="ctr">
            <a:spAutoFit/>
          </a:bodyPr>
          <a:lstStyle/>
          <a:p>
            <a:pPr lvl="0" eaLnBrk="0" fontAlgn="auto" hangingPunct="0">
              <a:spcBef>
                <a:spcPts val="0"/>
              </a:spcBef>
              <a:spcAft>
                <a:spcPts val="0"/>
              </a:spcAft>
              <a:tabLst>
                <a:tab pos="1324610" algn="l"/>
              </a:tabLst>
            </a:pPr>
            <a:r>
              <a:rPr lang="en-US" sz="1600" dirty="0">
                <a:solidFill>
                  <a:schemeClr val="bg1"/>
                </a:solidFill>
                <a:latin typeface="Arial" panose="020B0604020202020204" pitchFamily="34" charset="0"/>
                <a:cs typeface="Arial" panose="020B0604020202020204" pitchFamily="34" charset="0"/>
              </a:rPr>
              <a:t>Family – Wealth Preservation</a:t>
            </a:r>
          </a:p>
        </p:txBody>
      </p:sp>
      <p:sp>
        <p:nvSpPr>
          <p:cNvPr id="96" name="object 10"/>
          <p:cNvSpPr txBox="1"/>
          <p:nvPr/>
        </p:nvSpPr>
        <p:spPr>
          <a:xfrm>
            <a:off x="6143625" y="2072800"/>
            <a:ext cx="3394070" cy="1089500"/>
          </a:xfrm>
          <a:prstGeom prst="rect">
            <a:avLst/>
          </a:prstGeom>
          <a:solidFill>
            <a:srgbClr val="EAE9E7"/>
          </a:solidFill>
        </p:spPr>
        <p:txBody>
          <a:bodyPr vert="horz" wrap="square" lIns="91440" tIns="45720" rIns="91440" bIns="45720" rtlCol="0">
            <a:noAutofit/>
          </a:bodyPr>
          <a:lstStyle/>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Legacy</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Wealth Transfer Philosophy</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Personal Financial Goals</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Family Business Council/Board of Advisors</a:t>
            </a:r>
          </a:p>
        </p:txBody>
      </p:sp>
      <p:sp>
        <p:nvSpPr>
          <p:cNvPr id="97" name="object 16"/>
          <p:cNvSpPr txBox="1"/>
          <p:nvPr/>
        </p:nvSpPr>
        <p:spPr>
          <a:xfrm>
            <a:off x="6143625" y="3205115"/>
            <a:ext cx="3394070" cy="1089500"/>
          </a:xfrm>
          <a:prstGeom prst="rect">
            <a:avLst/>
          </a:prstGeom>
          <a:solidFill>
            <a:srgbClr val="EAE9E7"/>
          </a:solidFill>
        </p:spPr>
        <p:txBody>
          <a:bodyPr vert="horz" wrap="square" lIns="91440" tIns="45720" rIns="91440" bIns="45720" rtlCol="0">
            <a:noAutofit/>
          </a:bodyPr>
          <a:lstStyle/>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Financial Stability</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Diversification</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Asset Protection</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Estate Tax</a:t>
            </a:r>
          </a:p>
        </p:txBody>
      </p:sp>
      <p:sp>
        <p:nvSpPr>
          <p:cNvPr id="98" name="object 22"/>
          <p:cNvSpPr txBox="1"/>
          <p:nvPr/>
        </p:nvSpPr>
        <p:spPr>
          <a:xfrm>
            <a:off x="6143625" y="4337430"/>
            <a:ext cx="3394070" cy="1089500"/>
          </a:xfrm>
          <a:prstGeom prst="rect">
            <a:avLst/>
          </a:prstGeom>
          <a:solidFill>
            <a:srgbClr val="EAE9E7"/>
          </a:solidFill>
        </p:spPr>
        <p:txBody>
          <a:bodyPr vert="horz" wrap="square" lIns="91440" tIns="45720" rIns="91440" bIns="45720" rtlCol="0">
            <a:noAutofit/>
          </a:bodyPr>
          <a:lstStyle/>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Rules of Entry</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Family Participation Policy</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Compensation</a:t>
            </a:r>
          </a:p>
        </p:txBody>
      </p:sp>
      <p:sp>
        <p:nvSpPr>
          <p:cNvPr id="99" name="object 28"/>
          <p:cNvSpPr txBox="1"/>
          <p:nvPr/>
        </p:nvSpPr>
        <p:spPr>
          <a:xfrm>
            <a:off x="6143625" y="5469744"/>
            <a:ext cx="3394070" cy="1089500"/>
          </a:xfrm>
          <a:prstGeom prst="rect">
            <a:avLst/>
          </a:prstGeom>
          <a:solidFill>
            <a:srgbClr val="EAE9E7"/>
          </a:solidFill>
        </p:spPr>
        <p:txBody>
          <a:bodyPr vert="horz" wrap="square" lIns="91440" tIns="45720" rIns="91440" bIns="45720" rtlCol="0">
            <a:noAutofit/>
          </a:bodyPr>
          <a:lstStyle/>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Equity/Income</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Fair vs. Equal</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Business and Family Alignment</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Strategic Communication</a:t>
            </a:r>
          </a:p>
        </p:txBody>
      </p:sp>
      <p:sp>
        <p:nvSpPr>
          <p:cNvPr id="100" name="Chevron 99"/>
          <p:cNvSpPr/>
          <p:nvPr/>
        </p:nvSpPr>
        <p:spPr bwMode="auto">
          <a:xfrm rot="5400000">
            <a:off x="4986501" y="2302820"/>
            <a:ext cx="1331899" cy="871858"/>
          </a:xfrm>
          <a:prstGeom prst="chevron">
            <a:avLst>
              <a:gd name="adj" fmla="val 28641"/>
            </a:avLst>
          </a:prstGeom>
          <a:solidFill>
            <a:schemeClr val="accent5"/>
          </a:solidFill>
          <a:ln w="6350">
            <a:noFill/>
            <a:miter lim="800000"/>
            <a:headEnd/>
            <a:tailEnd/>
          </a:ln>
        </p:spPr>
        <p:txBody>
          <a:bodyPr lIns="108000" tIns="72000" rIns="108000" bIns="72000" rtlCol="0" anchor="ctr">
            <a:noAutofit/>
          </a:bodyPr>
          <a:lstStyle/>
          <a:p>
            <a:pPr marL="450000" indent="-450000" algn="ctr" defTabSz="963613" eaLnBrk="0" hangingPunct="0">
              <a:spcBef>
                <a:spcPts val="800"/>
              </a:spcBef>
              <a:buClr>
                <a:schemeClr val="tx1"/>
              </a:buClr>
              <a:buFont typeface="Arial" pitchFamily="34" charset="0"/>
              <a:buChar char="—"/>
              <a:tabLst>
                <a:tab pos="1257300" algn="l"/>
              </a:tabLst>
            </a:pPr>
            <a:endParaRPr lang="en-US" sz="1200" smtClean="0">
              <a:solidFill>
                <a:schemeClr val="bg1"/>
              </a:solidFill>
              <a:latin typeface="Arial" pitchFamily="34" charset="0"/>
              <a:cs typeface="Arial" pitchFamily="34" charset="0"/>
            </a:endParaRPr>
          </a:p>
        </p:txBody>
      </p:sp>
      <p:sp>
        <p:nvSpPr>
          <p:cNvPr id="101" name="Chevron 100"/>
          <p:cNvSpPr/>
          <p:nvPr/>
        </p:nvSpPr>
        <p:spPr bwMode="auto">
          <a:xfrm rot="5400000">
            <a:off x="4986501" y="3435135"/>
            <a:ext cx="1331899" cy="871858"/>
          </a:xfrm>
          <a:prstGeom prst="chevron">
            <a:avLst>
              <a:gd name="adj" fmla="val 28641"/>
            </a:avLst>
          </a:prstGeom>
          <a:solidFill>
            <a:schemeClr val="accent5"/>
          </a:solidFill>
          <a:ln w="6350">
            <a:noFill/>
            <a:miter lim="800000"/>
            <a:headEnd/>
            <a:tailEnd/>
          </a:ln>
        </p:spPr>
        <p:txBody>
          <a:bodyPr lIns="108000" tIns="72000" rIns="108000" bIns="72000" rtlCol="0" anchor="ctr">
            <a:noAutofit/>
          </a:bodyPr>
          <a:lstStyle/>
          <a:p>
            <a:pPr marL="450000" indent="-450000" algn="ctr" defTabSz="963613" eaLnBrk="0" hangingPunct="0">
              <a:spcBef>
                <a:spcPts val="800"/>
              </a:spcBef>
              <a:buClr>
                <a:schemeClr val="tx1"/>
              </a:buClr>
              <a:buFont typeface="Arial" pitchFamily="34" charset="0"/>
              <a:buChar char="—"/>
              <a:tabLst>
                <a:tab pos="1257300" algn="l"/>
              </a:tabLst>
            </a:pPr>
            <a:endParaRPr lang="en-US" sz="1200" smtClean="0">
              <a:solidFill>
                <a:schemeClr val="bg1"/>
              </a:solidFill>
              <a:latin typeface="Arial" pitchFamily="34" charset="0"/>
              <a:cs typeface="Arial" pitchFamily="34" charset="0"/>
            </a:endParaRPr>
          </a:p>
        </p:txBody>
      </p:sp>
      <p:sp>
        <p:nvSpPr>
          <p:cNvPr id="102" name="Chevron 101"/>
          <p:cNvSpPr/>
          <p:nvPr/>
        </p:nvSpPr>
        <p:spPr bwMode="auto">
          <a:xfrm rot="5400000">
            <a:off x="4986501" y="4567450"/>
            <a:ext cx="1331899" cy="871858"/>
          </a:xfrm>
          <a:prstGeom prst="chevron">
            <a:avLst>
              <a:gd name="adj" fmla="val 28641"/>
            </a:avLst>
          </a:prstGeom>
          <a:solidFill>
            <a:schemeClr val="accent5"/>
          </a:solidFill>
          <a:ln w="6350">
            <a:noFill/>
            <a:miter lim="800000"/>
            <a:headEnd/>
            <a:tailEnd/>
          </a:ln>
        </p:spPr>
        <p:txBody>
          <a:bodyPr lIns="108000" tIns="72000" rIns="108000" bIns="72000" rtlCol="0" anchor="ctr">
            <a:noAutofit/>
          </a:bodyPr>
          <a:lstStyle/>
          <a:p>
            <a:pPr marL="450000" indent="-450000" algn="ctr" defTabSz="963613" eaLnBrk="0" hangingPunct="0">
              <a:spcBef>
                <a:spcPts val="800"/>
              </a:spcBef>
              <a:buClr>
                <a:schemeClr val="tx1"/>
              </a:buClr>
              <a:buFont typeface="Arial" pitchFamily="34" charset="0"/>
              <a:buChar char="—"/>
              <a:tabLst>
                <a:tab pos="1257300" algn="l"/>
              </a:tabLst>
            </a:pPr>
            <a:endParaRPr lang="en-US" sz="1200" smtClean="0">
              <a:solidFill>
                <a:schemeClr val="bg1"/>
              </a:solidFill>
              <a:latin typeface="Arial" pitchFamily="34" charset="0"/>
              <a:cs typeface="Arial" pitchFamily="34" charset="0"/>
            </a:endParaRPr>
          </a:p>
        </p:txBody>
      </p:sp>
      <p:sp>
        <p:nvSpPr>
          <p:cNvPr id="103" name="Chevron 102"/>
          <p:cNvSpPr/>
          <p:nvPr/>
        </p:nvSpPr>
        <p:spPr bwMode="auto">
          <a:xfrm rot="5400000">
            <a:off x="4986501" y="5699765"/>
            <a:ext cx="1331899" cy="871858"/>
          </a:xfrm>
          <a:prstGeom prst="chevron">
            <a:avLst>
              <a:gd name="adj" fmla="val 28641"/>
            </a:avLst>
          </a:prstGeom>
          <a:solidFill>
            <a:schemeClr val="accent5"/>
          </a:solidFill>
          <a:ln w="6350">
            <a:noFill/>
            <a:miter lim="800000"/>
            <a:headEnd/>
            <a:tailEnd/>
          </a:ln>
        </p:spPr>
        <p:txBody>
          <a:bodyPr lIns="108000" tIns="72000" rIns="108000" bIns="72000" rtlCol="0" anchor="ctr">
            <a:noAutofit/>
          </a:bodyPr>
          <a:lstStyle/>
          <a:p>
            <a:pPr marL="450000" indent="-450000" algn="ctr" defTabSz="963613" eaLnBrk="0" hangingPunct="0">
              <a:spcBef>
                <a:spcPts val="800"/>
              </a:spcBef>
              <a:buClr>
                <a:schemeClr val="tx1"/>
              </a:buClr>
              <a:buFont typeface="Arial" pitchFamily="34" charset="0"/>
              <a:buChar char="—"/>
              <a:tabLst>
                <a:tab pos="1257300" algn="l"/>
              </a:tabLst>
            </a:pPr>
            <a:endParaRPr lang="en-US" sz="1200" smtClean="0">
              <a:solidFill>
                <a:schemeClr val="bg1"/>
              </a:solidFill>
              <a:latin typeface="Arial" pitchFamily="34" charset="0"/>
              <a:cs typeface="Arial" pitchFamily="34" charset="0"/>
            </a:endParaRPr>
          </a:p>
        </p:txBody>
      </p:sp>
      <p:sp>
        <p:nvSpPr>
          <p:cNvPr id="104" name="object 7"/>
          <p:cNvSpPr txBox="1"/>
          <p:nvPr/>
        </p:nvSpPr>
        <p:spPr>
          <a:xfrm>
            <a:off x="5216521" y="2479703"/>
            <a:ext cx="871859" cy="518091"/>
          </a:xfrm>
          <a:prstGeom prst="rect">
            <a:avLst/>
          </a:prstGeom>
        </p:spPr>
        <p:txBody>
          <a:bodyPr vert="horz" wrap="square" lIns="91440" tIns="91440" rIns="91440" bIns="91440" rtlCol="0">
            <a:spAutoFit/>
          </a:bodyPr>
          <a:lstStyle/>
          <a:p>
            <a:pPr marR="5080" algn="ctr">
              <a:lnSpc>
                <a:spcPts val="1320"/>
              </a:lnSpc>
            </a:pPr>
            <a:r>
              <a:rPr sz="1200" dirty="0" smtClean="0">
                <a:solidFill>
                  <a:schemeClr val="bg1"/>
                </a:solidFill>
                <a:latin typeface="Arial" pitchFamily="34" charset="0"/>
                <a:cs typeface="Arial" pitchFamily="34" charset="0"/>
              </a:rPr>
              <a:t>S</a:t>
            </a:r>
            <a:r>
              <a:rPr sz="1200" spc="5" dirty="0" smtClean="0">
                <a:solidFill>
                  <a:schemeClr val="bg1"/>
                </a:solidFill>
                <a:latin typeface="Arial" pitchFamily="34" charset="0"/>
                <a:cs typeface="Arial" pitchFamily="34" charset="0"/>
              </a:rPr>
              <a:t>t</a:t>
            </a:r>
            <a:r>
              <a:rPr sz="1200" spc="-25" dirty="0" smtClean="0">
                <a:solidFill>
                  <a:schemeClr val="bg1"/>
                </a:solidFill>
                <a:latin typeface="Arial" pitchFamily="34" charset="0"/>
                <a:cs typeface="Arial" pitchFamily="34" charset="0"/>
              </a:rPr>
              <a:t>r</a:t>
            </a:r>
            <a:r>
              <a:rPr sz="1200" spc="-15" dirty="0" smtClean="0">
                <a:solidFill>
                  <a:schemeClr val="bg1"/>
                </a:solidFill>
                <a:latin typeface="Arial" pitchFamily="34" charset="0"/>
                <a:cs typeface="Arial" pitchFamily="34" charset="0"/>
              </a:rPr>
              <a:t>a</a:t>
            </a:r>
            <a:r>
              <a:rPr sz="1200" spc="-10" dirty="0" smtClean="0">
                <a:solidFill>
                  <a:schemeClr val="bg1"/>
                </a:solidFill>
                <a:latin typeface="Arial" pitchFamily="34" charset="0"/>
                <a:cs typeface="Arial" pitchFamily="34" charset="0"/>
              </a:rPr>
              <a:t>t</a:t>
            </a:r>
            <a:r>
              <a:rPr sz="1200" dirty="0" smtClean="0">
                <a:solidFill>
                  <a:schemeClr val="bg1"/>
                </a:solidFill>
                <a:latin typeface="Arial" pitchFamily="34" charset="0"/>
                <a:cs typeface="Arial" pitchFamily="34" charset="0"/>
              </a:rPr>
              <a:t>e</a:t>
            </a:r>
            <a:r>
              <a:rPr sz="1200" spc="-5" dirty="0" smtClean="0">
                <a:solidFill>
                  <a:schemeClr val="bg1"/>
                </a:solidFill>
                <a:latin typeface="Arial" pitchFamily="34" charset="0"/>
                <a:cs typeface="Arial" pitchFamily="34" charset="0"/>
              </a:rPr>
              <a:t>g</a:t>
            </a:r>
            <a:r>
              <a:rPr sz="1200" dirty="0" smtClean="0">
                <a:solidFill>
                  <a:schemeClr val="bg1"/>
                </a:solidFill>
                <a:latin typeface="Arial" pitchFamily="34" charset="0"/>
                <a:cs typeface="Arial" pitchFamily="34" charset="0"/>
              </a:rPr>
              <a:t>ic</a:t>
            </a:r>
            <a:r>
              <a:rPr lang="en-US" sz="1200" dirty="0" smtClean="0">
                <a:solidFill>
                  <a:schemeClr val="bg1"/>
                </a:solidFill>
                <a:latin typeface="Arial" pitchFamily="34" charset="0"/>
                <a:cs typeface="Arial" pitchFamily="34" charset="0"/>
              </a:rPr>
              <a:t> </a:t>
            </a:r>
            <a:r>
              <a:rPr sz="1200" spc="-5" dirty="0" smtClean="0">
                <a:solidFill>
                  <a:schemeClr val="bg1"/>
                </a:solidFill>
                <a:latin typeface="Arial" pitchFamily="34" charset="0"/>
                <a:cs typeface="Arial" pitchFamily="34" charset="0"/>
              </a:rPr>
              <a:t>Vision</a:t>
            </a:r>
            <a:endParaRPr sz="1200" dirty="0">
              <a:solidFill>
                <a:schemeClr val="bg1"/>
              </a:solidFill>
              <a:latin typeface="Arial" pitchFamily="34" charset="0"/>
              <a:cs typeface="Arial" pitchFamily="34" charset="0"/>
            </a:endParaRPr>
          </a:p>
        </p:txBody>
      </p:sp>
      <p:sp>
        <p:nvSpPr>
          <p:cNvPr id="105" name="object 7"/>
          <p:cNvSpPr txBox="1"/>
          <p:nvPr/>
        </p:nvSpPr>
        <p:spPr>
          <a:xfrm>
            <a:off x="5216521" y="3528663"/>
            <a:ext cx="871859" cy="684803"/>
          </a:xfrm>
          <a:prstGeom prst="rect">
            <a:avLst/>
          </a:prstGeom>
        </p:spPr>
        <p:txBody>
          <a:bodyPr vert="horz" wrap="square" lIns="91440" tIns="91440" rIns="91440" bIns="91440" rtlCol="0">
            <a:spAutoFit/>
          </a:bodyPr>
          <a:lstStyle/>
          <a:p>
            <a:pPr marR="5080" algn="ctr">
              <a:lnSpc>
                <a:spcPts val="1320"/>
              </a:lnSpc>
            </a:pPr>
            <a:r>
              <a:rPr lang="en-US" sz="1200" dirty="0" smtClean="0">
                <a:solidFill>
                  <a:schemeClr val="bg1"/>
                </a:solidFill>
                <a:latin typeface="Arial" pitchFamily="34" charset="0"/>
                <a:cs typeface="Arial" pitchFamily="34" charset="0"/>
              </a:rPr>
              <a:t>Tax, Legal, Finance</a:t>
            </a:r>
            <a:endParaRPr lang="en-US" sz="1200" dirty="0">
              <a:solidFill>
                <a:schemeClr val="bg1"/>
              </a:solidFill>
              <a:latin typeface="Arial" pitchFamily="34" charset="0"/>
              <a:cs typeface="Arial" pitchFamily="34" charset="0"/>
            </a:endParaRPr>
          </a:p>
        </p:txBody>
      </p:sp>
      <p:sp>
        <p:nvSpPr>
          <p:cNvPr id="106" name="object 7"/>
          <p:cNvSpPr txBox="1"/>
          <p:nvPr/>
        </p:nvSpPr>
        <p:spPr>
          <a:xfrm>
            <a:off x="5216521" y="4660978"/>
            <a:ext cx="871859" cy="684803"/>
          </a:xfrm>
          <a:prstGeom prst="rect">
            <a:avLst/>
          </a:prstGeom>
        </p:spPr>
        <p:txBody>
          <a:bodyPr vert="horz" wrap="square" lIns="91440" tIns="91440" rIns="91440" bIns="91440" rtlCol="0">
            <a:spAutoFit/>
          </a:bodyPr>
          <a:lstStyle/>
          <a:p>
            <a:pPr marR="5080" algn="ctr">
              <a:lnSpc>
                <a:spcPts val="1320"/>
              </a:lnSpc>
            </a:pPr>
            <a:r>
              <a:rPr lang="en-US" sz="1200" dirty="0">
                <a:solidFill>
                  <a:schemeClr val="bg1"/>
                </a:solidFill>
                <a:latin typeface="Arial" pitchFamily="34" charset="0"/>
                <a:cs typeface="Arial" pitchFamily="34" charset="0"/>
              </a:rPr>
              <a:t>People </a:t>
            </a:r>
            <a:r>
              <a:rPr lang="en-US" sz="1200" dirty="0" smtClean="0">
                <a:solidFill>
                  <a:schemeClr val="bg1"/>
                </a:solidFill>
                <a:latin typeface="Arial" pitchFamily="34" charset="0"/>
                <a:cs typeface="Arial" pitchFamily="34" charset="0"/>
              </a:rPr>
              <a:t>and Culture</a:t>
            </a:r>
            <a:endParaRPr lang="en-US" sz="1200" dirty="0">
              <a:solidFill>
                <a:schemeClr val="bg1"/>
              </a:solidFill>
              <a:latin typeface="Arial" pitchFamily="34" charset="0"/>
              <a:cs typeface="Arial" pitchFamily="34" charset="0"/>
            </a:endParaRPr>
          </a:p>
        </p:txBody>
      </p:sp>
      <p:sp>
        <p:nvSpPr>
          <p:cNvPr id="107" name="object 7"/>
          <p:cNvSpPr txBox="1"/>
          <p:nvPr/>
        </p:nvSpPr>
        <p:spPr>
          <a:xfrm>
            <a:off x="5216521" y="5960005"/>
            <a:ext cx="871859" cy="351378"/>
          </a:xfrm>
          <a:prstGeom prst="rect">
            <a:avLst/>
          </a:prstGeom>
        </p:spPr>
        <p:txBody>
          <a:bodyPr vert="horz" wrap="square" lIns="91440" tIns="91440" rIns="91440" bIns="91440" rtlCol="0">
            <a:spAutoFit/>
          </a:bodyPr>
          <a:lstStyle/>
          <a:p>
            <a:pPr marR="5080" algn="ctr">
              <a:lnSpc>
                <a:spcPts val="1320"/>
              </a:lnSpc>
            </a:pPr>
            <a:r>
              <a:rPr lang="en-US" sz="1200" dirty="0">
                <a:solidFill>
                  <a:schemeClr val="bg1"/>
                </a:solidFill>
                <a:latin typeface="Arial" pitchFamily="34" charset="0"/>
                <a:cs typeface="Arial" pitchFamily="34" charset="0"/>
              </a:rPr>
              <a:t>Rewards</a:t>
            </a:r>
          </a:p>
        </p:txBody>
      </p:sp>
      <p:sp>
        <p:nvSpPr>
          <p:cNvPr id="111" name="object 10"/>
          <p:cNvSpPr txBox="1"/>
          <p:nvPr/>
        </p:nvSpPr>
        <p:spPr>
          <a:xfrm>
            <a:off x="1465268" y="2072800"/>
            <a:ext cx="3394070" cy="1089500"/>
          </a:xfrm>
          <a:prstGeom prst="rect">
            <a:avLst/>
          </a:prstGeom>
          <a:solidFill>
            <a:srgbClr val="EAE9E7"/>
          </a:solidFill>
        </p:spPr>
        <p:txBody>
          <a:bodyPr vert="horz" wrap="square" lIns="91440" tIns="45720" rIns="91440" bIns="45720" rtlCol="0">
            <a:noAutofit/>
          </a:bodyPr>
          <a:lstStyle/>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Business Plan</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Competitive Analysis</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Management Succession</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SWOT and Concentrations</a:t>
            </a:r>
          </a:p>
        </p:txBody>
      </p:sp>
      <p:sp>
        <p:nvSpPr>
          <p:cNvPr id="112" name="object 16"/>
          <p:cNvSpPr txBox="1"/>
          <p:nvPr/>
        </p:nvSpPr>
        <p:spPr>
          <a:xfrm>
            <a:off x="1465268" y="3205115"/>
            <a:ext cx="3394070" cy="1089500"/>
          </a:xfrm>
          <a:prstGeom prst="rect">
            <a:avLst/>
          </a:prstGeom>
          <a:solidFill>
            <a:srgbClr val="EAE9E7"/>
          </a:solidFill>
        </p:spPr>
        <p:txBody>
          <a:bodyPr vert="horz" wrap="square" lIns="91440" tIns="45720" rIns="91440" bIns="45720" rtlCol="0">
            <a:noAutofit/>
          </a:bodyPr>
          <a:lstStyle/>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Choice of Entity – C, S, LLC</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Asset Protection and Core Assets</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Dividend/Profit Payout Policy</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Financial Statements</a:t>
            </a:r>
          </a:p>
        </p:txBody>
      </p:sp>
      <p:sp>
        <p:nvSpPr>
          <p:cNvPr id="113" name="object 22"/>
          <p:cNvSpPr txBox="1"/>
          <p:nvPr/>
        </p:nvSpPr>
        <p:spPr>
          <a:xfrm>
            <a:off x="1465268" y="4337430"/>
            <a:ext cx="3394070" cy="1089500"/>
          </a:xfrm>
          <a:prstGeom prst="rect">
            <a:avLst/>
          </a:prstGeom>
          <a:solidFill>
            <a:srgbClr val="EAE9E7"/>
          </a:solidFill>
        </p:spPr>
        <p:txBody>
          <a:bodyPr vert="horz" wrap="square" lIns="91440" tIns="45720" rIns="91440" bIns="45720" rtlCol="0">
            <a:noAutofit/>
          </a:bodyPr>
          <a:lstStyle/>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Demographics</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Performance, Potential, Readiness</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Corporate Culture</a:t>
            </a:r>
          </a:p>
        </p:txBody>
      </p:sp>
      <p:sp>
        <p:nvSpPr>
          <p:cNvPr id="114" name="object 28"/>
          <p:cNvSpPr txBox="1"/>
          <p:nvPr/>
        </p:nvSpPr>
        <p:spPr>
          <a:xfrm>
            <a:off x="1465268" y="5469744"/>
            <a:ext cx="3394070" cy="1089500"/>
          </a:xfrm>
          <a:prstGeom prst="rect">
            <a:avLst/>
          </a:prstGeom>
          <a:solidFill>
            <a:srgbClr val="EAE9E7"/>
          </a:solidFill>
        </p:spPr>
        <p:txBody>
          <a:bodyPr vert="horz" wrap="square" lIns="91440" tIns="45720" rIns="91440" bIns="45720" rtlCol="0">
            <a:noAutofit/>
          </a:bodyPr>
          <a:lstStyle/>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Attract and Retain Top Talent</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Targeted Incentive</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Exit</a:t>
            </a:r>
          </a:p>
          <a:p>
            <a:pPr marL="274320" lvl="2" indent="-274320">
              <a:lnSpc>
                <a:spcPts val="1800"/>
              </a:lnSpc>
              <a:spcBef>
                <a:spcPts val="0"/>
              </a:spcBef>
              <a:spcAft>
                <a:spcPts val="0"/>
              </a:spcAft>
              <a:buClr>
                <a:schemeClr val="tx1"/>
              </a:buClr>
              <a:buFont typeface="Arial" pitchFamily="34" charset="0"/>
              <a:buChar char="—"/>
              <a:tabLst>
                <a:tab pos="127000" algn="l"/>
              </a:tabLst>
            </a:pPr>
            <a:r>
              <a:rPr lang="en-US" sz="1200" dirty="0">
                <a:latin typeface="Arial" panose="020B0604020202020204" pitchFamily="34" charset="0"/>
                <a:ea typeface="ＭＳ Ｐゴシック" pitchFamily="-109" charset="-128"/>
                <a:cs typeface="Arial" panose="020B0604020202020204" pitchFamily="34" charset="0"/>
              </a:rPr>
              <a:t>Strategic Communication</a:t>
            </a:r>
          </a:p>
        </p:txBody>
      </p:sp>
      <p:sp>
        <p:nvSpPr>
          <p:cNvPr id="115" name="Chevron 114"/>
          <p:cNvSpPr/>
          <p:nvPr/>
        </p:nvSpPr>
        <p:spPr bwMode="auto">
          <a:xfrm rot="5400000">
            <a:off x="308144" y="2302820"/>
            <a:ext cx="1331899" cy="871858"/>
          </a:xfrm>
          <a:prstGeom prst="chevron">
            <a:avLst>
              <a:gd name="adj" fmla="val 28641"/>
            </a:avLst>
          </a:prstGeom>
          <a:solidFill>
            <a:schemeClr val="accent5"/>
          </a:solidFill>
          <a:ln w="6350">
            <a:noFill/>
            <a:miter lim="800000"/>
            <a:headEnd/>
            <a:tailEnd/>
          </a:ln>
        </p:spPr>
        <p:txBody>
          <a:bodyPr lIns="108000" tIns="72000" rIns="108000" bIns="72000" rtlCol="0" anchor="ctr">
            <a:noAutofit/>
          </a:bodyPr>
          <a:lstStyle/>
          <a:p>
            <a:pPr marL="450000" indent="-450000" algn="ctr" defTabSz="963613" eaLnBrk="0" hangingPunct="0">
              <a:spcBef>
                <a:spcPts val="800"/>
              </a:spcBef>
              <a:buClr>
                <a:schemeClr val="tx1"/>
              </a:buClr>
              <a:buFont typeface="Arial" pitchFamily="34" charset="0"/>
              <a:buChar char="—"/>
              <a:tabLst>
                <a:tab pos="1257300" algn="l"/>
              </a:tabLst>
            </a:pPr>
            <a:endParaRPr lang="en-US" sz="1200" smtClean="0">
              <a:solidFill>
                <a:schemeClr val="bg1"/>
              </a:solidFill>
              <a:latin typeface="Arial" pitchFamily="34" charset="0"/>
              <a:cs typeface="Arial" pitchFamily="34" charset="0"/>
            </a:endParaRPr>
          </a:p>
        </p:txBody>
      </p:sp>
      <p:sp>
        <p:nvSpPr>
          <p:cNvPr id="116" name="Chevron 115"/>
          <p:cNvSpPr/>
          <p:nvPr/>
        </p:nvSpPr>
        <p:spPr bwMode="auto">
          <a:xfrm rot="5400000">
            <a:off x="308144" y="3435135"/>
            <a:ext cx="1331899" cy="871858"/>
          </a:xfrm>
          <a:prstGeom prst="chevron">
            <a:avLst>
              <a:gd name="adj" fmla="val 28641"/>
            </a:avLst>
          </a:prstGeom>
          <a:solidFill>
            <a:schemeClr val="accent5"/>
          </a:solidFill>
          <a:ln w="6350">
            <a:noFill/>
            <a:miter lim="800000"/>
            <a:headEnd/>
            <a:tailEnd/>
          </a:ln>
        </p:spPr>
        <p:txBody>
          <a:bodyPr lIns="108000" tIns="72000" rIns="108000" bIns="72000" rtlCol="0" anchor="ctr">
            <a:noAutofit/>
          </a:bodyPr>
          <a:lstStyle/>
          <a:p>
            <a:pPr marL="450000" indent="-450000" algn="ctr" defTabSz="963613" eaLnBrk="0" hangingPunct="0">
              <a:spcBef>
                <a:spcPts val="800"/>
              </a:spcBef>
              <a:buClr>
                <a:schemeClr val="tx1"/>
              </a:buClr>
              <a:buFont typeface="Arial" pitchFamily="34" charset="0"/>
              <a:buChar char="—"/>
              <a:tabLst>
                <a:tab pos="1257300" algn="l"/>
              </a:tabLst>
            </a:pPr>
            <a:endParaRPr lang="en-US" sz="1200" smtClean="0">
              <a:solidFill>
                <a:schemeClr val="bg1"/>
              </a:solidFill>
              <a:latin typeface="Arial" pitchFamily="34" charset="0"/>
              <a:cs typeface="Arial" pitchFamily="34" charset="0"/>
            </a:endParaRPr>
          </a:p>
        </p:txBody>
      </p:sp>
      <p:sp>
        <p:nvSpPr>
          <p:cNvPr id="117" name="Chevron 116"/>
          <p:cNvSpPr/>
          <p:nvPr/>
        </p:nvSpPr>
        <p:spPr bwMode="auto">
          <a:xfrm rot="5400000">
            <a:off x="308144" y="4567450"/>
            <a:ext cx="1331899" cy="871858"/>
          </a:xfrm>
          <a:prstGeom prst="chevron">
            <a:avLst>
              <a:gd name="adj" fmla="val 28641"/>
            </a:avLst>
          </a:prstGeom>
          <a:solidFill>
            <a:schemeClr val="accent5"/>
          </a:solidFill>
          <a:ln w="6350">
            <a:noFill/>
            <a:miter lim="800000"/>
            <a:headEnd/>
            <a:tailEnd/>
          </a:ln>
        </p:spPr>
        <p:txBody>
          <a:bodyPr lIns="108000" tIns="72000" rIns="108000" bIns="72000" rtlCol="0" anchor="ctr">
            <a:noAutofit/>
          </a:bodyPr>
          <a:lstStyle/>
          <a:p>
            <a:pPr marL="450000" indent="-450000" algn="ctr" defTabSz="963613" eaLnBrk="0" hangingPunct="0">
              <a:spcBef>
                <a:spcPts val="800"/>
              </a:spcBef>
              <a:buClr>
                <a:schemeClr val="tx1"/>
              </a:buClr>
              <a:buFont typeface="Arial" pitchFamily="34" charset="0"/>
              <a:buChar char="—"/>
              <a:tabLst>
                <a:tab pos="1257300" algn="l"/>
              </a:tabLst>
            </a:pPr>
            <a:endParaRPr lang="en-US" sz="1200" smtClean="0">
              <a:solidFill>
                <a:schemeClr val="bg1"/>
              </a:solidFill>
              <a:latin typeface="Arial" pitchFamily="34" charset="0"/>
              <a:cs typeface="Arial" pitchFamily="34" charset="0"/>
            </a:endParaRPr>
          </a:p>
        </p:txBody>
      </p:sp>
      <p:sp>
        <p:nvSpPr>
          <p:cNvPr id="118" name="Chevron 117"/>
          <p:cNvSpPr/>
          <p:nvPr/>
        </p:nvSpPr>
        <p:spPr bwMode="auto">
          <a:xfrm rot="5400000">
            <a:off x="308144" y="5699765"/>
            <a:ext cx="1331899" cy="871858"/>
          </a:xfrm>
          <a:prstGeom prst="chevron">
            <a:avLst>
              <a:gd name="adj" fmla="val 28641"/>
            </a:avLst>
          </a:prstGeom>
          <a:solidFill>
            <a:schemeClr val="accent5"/>
          </a:solidFill>
          <a:ln w="6350">
            <a:noFill/>
            <a:miter lim="800000"/>
            <a:headEnd/>
            <a:tailEnd/>
          </a:ln>
        </p:spPr>
        <p:txBody>
          <a:bodyPr lIns="108000" tIns="72000" rIns="108000" bIns="72000" rtlCol="0" anchor="ctr">
            <a:noAutofit/>
          </a:bodyPr>
          <a:lstStyle/>
          <a:p>
            <a:pPr marL="450000" indent="-450000" algn="ctr" defTabSz="963613" eaLnBrk="0" hangingPunct="0">
              <a:spcBef>
                <a:spcPts val="800"/>
              </a:spcBef>
              <a:buClr>
                <a:schemeClr val="tx1"/>
              </a:buClr>
              <a:buFont typeface="Arial" pitchFamily="34" charset="0"/>
              <a:buChar char="—"/>
              <a:tabLst>
                <a:tab pos="1257300" algn="l"/>
              </a:tabLst>
            </a:pPr>
            <a:endParaRPr lang="en-US" sz="1200" smtClean="0">
              <a:solidFill>
                <a:schemeClr val="bg1"/>
              </a:solidFill>
              <a:latin typeface="Arial" pitchFamily="34" charset="0"/>
              <a:cs typeface="Arial" pitchFamily="34" charset="0"/>
            </a:endParaRPr>
          </a:p>
        </p:txBody>
      </p:sp>
      <p:sp>
        <p:nvSpPr>
          <p:cNvPr id="119" name="object 7"/>
          <p:cNvSpPr txBox="1"/>
          <p:nvPr/>
        </p:nvSpPr>
        <p:spPr>
          <a:xfrm>
            <a:off x="538163" y="2479703"/>
            <a:ext cx="871859" cy="518091"/>
          </a:xfrm>
          <a:prstGeom prst="rect">
            <a:avLst/>
          </a:prstGeom>
        </p:spPr>
        <p:txBody>
          <a:bodyPr vert="horz" wrap="square" lIns="91440" tIns="91440" rIns="91440" bIns="91440" rtlCol="0">
            <a:spAutoFit/>
          </a:bodyPr>
          <a:lstStyle/>
          <a:p>
            <a:pPr marR="5080" algn="ctr">
              <a:lnSpc>
                <a:spcPts val="1320"/>
              </a:lnSpc>
            </a:pPr>
            <a:r>
              <a:rPr sz="1200" dirty="0" smtClean="0">
                <a:solidFill>
                  <a:schemeClr val="bg1"/>
                </a:solidFill>
                <a:latin typeface="Arial" pitchFamily="34" charset="0"/>
                <a:cs typeface="Arial" pitchFamily="34" charset="0"/>
              </a:rPr>
              <a:t>S</a:t>
            </a:r>
            <a:r>
              <a:rPr sz="1200" spc="5" dirty="0" smtClean="0">
                <a:solidFill>
                  <a:schemeClr val="bg1"/>
                </a:solidFill>
                <a:latin typeface="Arial" pitchFamily="34" charset="0"/>
                <a:cs typeface="Arial" pitchFamily="34" charset="0"/>
              </a:rPr>
              <a:t>t</a:t>
            </a:r>
            <a:r>
              <a:rPr sz="1200" spc="-25" dirty="0" smtClean="0">
                <a:solidFill>
                  <a:schemeClr val="bg1"/>
                </a:solidFill>
                <a:latin typeface="Arial" pitchFamily="34" charset="0"/>
                <a:cs typeface="Arial" pitchFamily="34" charset="0"/>
              </a:rPr>
              <a:t>r</a:t>
            </a:r>
            <a:r>
              <a:rPr sz="1200" spc="-15" dirty="0" smtClean="0">
                <a:solidFill>
                  <a:schemeClr val="bg1"/>
                </a:solidFill>
                <a:latin typeface="Arial" pitchFamily="34" charset="0"/>
                <a:cs typeface="Arial" pitchFamily="34" charset="0"/>
              </a:rPr>
              <a:t>a</a:t>
            </a:r>
            <a:r>
              <a:rPr sz="1200" spc="-10" dirty="0" smtClean="0">
                <a:solidFill>
                  <a:schemeClr val="bg1"/>
                </a:solidFill>
                <a:latin typeface="Arial" pitchFamily="34" charset="0"/>
                <a:cs typeface="Arial" pitchFamily="34" charset="0"/>
              </a:rPr>
              <a:t>t</a:t>
            </a:r>
            <a:r>
              <a:rPr sz="1200" dirty="0" smtClean="0">
                <a:solidFill>
                  <a:schemeClr val="bg1"/>
                </a:solidFill>
                <a:latin typeface="Arial" pitchFamily="34" charset="0"/>
                <a:cs typeface="Arial" pitchFamily="34" charset="0"/>
              </a:rPr>
              <a:t>e</a:t>
            </a:r>
            <a:r>
              <a:rPr sz="1200" spc="-5" dirty="0" smtClean="0">
                <a:solidFill>
                  <a:schemeClr val="bg1"/>
                </a:solidFill>
                <a:latin typeface="Arial" pitchFamily="34" charset="0"/>
                <a:cs typeface="Arial" pitchFamily="34" charset="0"/>
              </a:rPr>
              <a:t>g</a:t>
            </a:r>
            <a:r>
              <a:rPr sz="1200" dirty="0" smtClean="0">
                <a:solidFill>
                  <a:schemeClr val="bg1"/>
                </a:solidFill>
                <a:latin typeface="Arial" pitchFamily="34" charset="0"/>
                <a:cs typeface="Arial" pitchFamily="34" charset="0"/>
              </a:rPr>
              <a:t>ic</a:t>
            </a:r>
            <a:r>
              <a:rPr lang="en-US" sz="1200" dirty="0" smtClean="0">
                <a:solidFill>
                  <a:schemeClr val="bg1"/>
                </a:solidFill>
                <a:latin typeface="Arial" pitchFamily="34" charset="0"/>
                <a:cs typeface="Arial" pitchFamily="34" charset="0"/>
              </a:rPr>
              <a:t> </a:t>
            </a:r>
            <a:r>
              <a:rPr sz="1200" spc="-5" dirty="0" smtClean="0">
                <a:solidFill>
                  <a:schemeClr val="bg1"/>
                </a:solidFill>
                <a:latin typeface="Arial" pitchFamily="34" charset="0"/>
                <a:cs typeface="Arial" pitchFamily="34" charset="0"/>
              </a:rPr>
              <a:t>Vision</a:t>
            </a:r>
            <a:endParaRPr sz="1200" dirty="0">
              <a:solidFill>
                <a:schemeClr val="bg1"/>
              </a:solidFill>
              <a:latin typeface="Arial" pitchFamily="34" charset="0"/>
              <a:cs typeface="Arial" pitchFamily="34" charset="0"/>
            </a:endParaRPr>
          </a:p>
        </p:txBody>
      </p:sp>
      <p:sp>
        <p:nvSpPr>
          <p:cNvPr id="120" name="object 7"/>
          <p:cNvSpPr txBox="1"/>
          <p:nvPr/>
        </p:nvSpPr>
        <p:spPr>
          <a:xfrm>
            <a:off x="538163" y="3528663"/>
            <a:ext cx="871859" cy="684803"/>
          </a:xfrm>
          <a:prstGeom prst="rect">
            <a:avLst/>
          </a:prstGeom>
        </p:spPr>
        <p:txBody>
          <a:bodyPr vert="horz" wrap="square" lIns="91440" tIns="91440" rIns="91440" bIns="91440" rtlCol="0">
            <a:spAutoFit/>
          </a:bodyPr>
          <a:lstStyle/>
          <a:p>
            <a:pPr marR="5080" algn="ctr">
              <a:lnSpc>
                <a:spcPts val="1320"/>
              </a:lnSpc>
            </a:pPr>
            <a:r>
              <a:rPr lang="en-US" sz="1200" dirty="0" smtClean="0">
                <a:solidFill>
                  <a:schemeClr val="bg1"/>
                </a:solidFill>
                <a:latin typeface="Arial" pitchFamily="34" charset="0"/>
                <a:cs typeface="Arial" pitchFamily="34" charset="0"/>
              </a:rPr>
              <a:t>Tax, Legal, Finance</a:t>
            </a:r>
            <a:endParaRPr lang="en-US" sz="1200" dirty="0">
              <a:solidFill>
                <a:schemeClr val="bg1"/>
              </a:solidFill>
              <a:latin typeface="Arial" pitchFamily="34" charset="0"/>
              <a:cs typeface="Arial" pitchFamily="34" charset="0"/>
            </a:endParaRPr>
          </a:p>
        </p:txBody>
      </p:sp>
      <p:sp>
        <p:nvSpPr>
          <p:cNvPr id="121" name="object 7"/>
          <p:cNvSpPr txBox="1"/>
          <p:nvPr/>
        </p:nvSpPr>
        <p:spPr>
          <a:xfrm>
            <a:off x="538163" y="4660978"/>
            <a:ext cx="871859" cy="684803"/>
          </a:xfrm>
          <a:prstGeom prst="rect">
            <a:avLst/>
          </a:prstGeom>
        </p:spPr>
        <p:txBody>
          <a:bodyPr vert="horz" wrap="square" lIns="91440" tIns="91440" rIns="91440" bIns="91440" rtlCol="0">
            <a:spAutoFit/>
          </a:bodyPr>
          <a:lstStyle/>
          <a:p>
            <a:pPr marR="5080" algn="ctr">
              <a:lnSpc>
                <a:spcPts val="1320"/>
              </a:lnSpc>
            </a:pPr>
            <a:r>
              <a:rPr lang="en-US" sz="1200" dirty="0">
                <a:solidFill>
                  <a:schemeClr val="bg1"/>
                </a:solidFill>
                <a:latin typeface="Arial" pitchFamily="34" charset="0"/>
                <a:cs typeface="Arial" pitchFamily="34" charset="0"/>
              </a:rPr>
              <a:t>People </a:t>
            </a:r>
            <a:r>
              <a:rPr lang="en-US" sz="1200" dirty="0" smtClean="0">
                <a:solidFill>
                  <a:schemeClr val="bg1"/>
                </a:solidFill>
                <a:latin typeface="Arial" pitchFamily="34" charset="0"/>
                <a:cs typeface="Arial" pitchFamily="34" charset="0"/>
              </a:rPr>
              <a:t>and Culture</a:t>
            </a:r>
            <a:endParaRPr lang="en-US" sz="1200" dirty="0">
              <a:solidFill>
                <a:schemeClr val="bg1"/>
              </a:solidFill>
              <a:latin typeface="Arial" pitchFamily="34" charset="0"/>
              <a:cs typeface="Arial" pitchFamily="34" charset="0"/>
            </a:endParaRPr>
          </a:p>
        </p:txBody>
      </p:sp>
      <p:sp>
        <p:nvSpPr>
          <p:cNvPr id="122" name="object 7"/>
          <p:cNvSpPr txBox="1"/>
          <p:nvPr/>
        </p:nvSpPr>
        <p:spPr>
          <a:xfrm>
            <a:off x="538163" y="5960005"/>
            <a:ext cx="871859" cy="351378"/>
          </a:xfrm>
          <a:prstGeom prst="rect">
            <a:avLst/>
          </a:prstGeom>
        </p:spPr>
        <p:txBody>
          <a:bodyPr vert="horz" wrap="square" lIns="91440" tIns="91440" rIns="91440" bIns="91440" rtlCol="0">
            <a:spAutoFit/>
          </a:bodyPr>
          <a:lstStyle/>
          <a:p>
            <a:pPr marR="5080" algn="ctr">
              <a:lnSpc>
                <a:spcPts val="1320"/>
              </a:lnSpc>
            </a:pPr>
            <a:r>
              <a:rPr lang="en-US" sz="1200" dirty="0">
                <a:solidFill>
                  <a:schemeClr val="bg1"/>
                </a:solidFill>
                <a:latin typeface="Arial" pitchFamily="34" charset="0"/>
                <a:cs typeface="Arial" pitchFamily="34" charset="0"/>
              </a:rPr>
              <a:t>Rewards</a:t>
            </a:r>
          </a:p>
        </p:txBody>
      </p:sp>
    </p:spTree>
    <p:extLst>
      <p:ext uri="{BB962C8B-B14F-4D97-AF65-F5344CB8AC3E}">
        <p14:creationId xmlns:p14="http://schemas.microsoft.com/office/powerpoint/2010/main" xmlns="" val="322798139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bwMode="auto">
          <a:xfrm>
            <a:off x="538163" y="2556387"/>
            <a:ext cx="8982250" cy="4033960"/>
          </a:xfrm>
          <a:prstGeom prst="rect">
            <a:avLst/>
          </a:prstGeom>
          <a:solidFill>
            <a:srgbClr val="EAE9E7"/>
          </a:solidFill>
          <a:ln w="6350">
            <a:noFill/>
            <a:miter lim="800000"/>
            <a:headEnd/>
            <a:tailEnd/>
          </a:ln>
        </p:spPr>
        <p:txBody>
          <a:bodyPr lIns="91440" tIns="91440" rIns="91440" bIns="91440" rtlCol="0" anchor="t">
            <a:noAutofit/>
          </a:bodyPr>
          <a:lstStyle/>
          <a:p>
            <a:pPr marL="0" marR="0" lvl="0" indent="0" algn="l" defTabSz="1008063" rtl="0" eaLnBrk="1" fontAlgn="base" latinLnBrk="0" hangingPunct="1">
              <a:lnSpc>
                <a:spcPts val="1500"/>
              </a:lnSpc>
              <a:spcBef>
                <a:spcPct val="0"/>
              </a:spcBef>
              <a:spcAft>
                <a:spcPct val="0"/>
              </a:spcAft>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
        <p:nvSpPr>
          <p:cNvPr id="3" name="Title 2"/>
          <p:cNvSpPr>
            <a:spLocks noGrp="1"/>
          </p:cNvSpPr>
          <p:nvPr>
            <p:ph type="title"/>
          </p:nvPr>
        </p:nvSpPr>
        <p:spPr>
          <a:xfrm>
            <a:off x="538163" y="504000"/>
            <a:ext cx="8461375" cy="756475"/>
          </a:xfrm>
        </p:spPr>
        <p:txBody>
          <a:bodyPr/>
          <a:lstStyle/>
          <a:p>
            <a:r>
              <a:rPr lang="en-US" dirty="0"/>
              <a:t> Final </a:t>
            </a:r>
            <a:r>
              <a:rPr lang="en-US" dirty="0" smtClean="0"/>
              <a:t>Phase: Resolve </a:t>
            </a:r>
            <a:r>
              <a:rPr lang="en-US" dirty="0"/>
              <a:t>Conflicting Objectives</a:t>
            </a:r>
          </a:p>
        </p:txBody>
      </p:sp>
      <p:sp>
        <p:nvSpPr>
          <p:cNvPr id="4" name="Slide Number Placeholder 3"/>
          <p:cNvSpPr>
            <a:spLocks noGrp="1"/>
          </p:cNvSpPr>
          <p:nvPr>
            <p:ph type="sldNum" sz="quarter" idx="20"/>
          </p:nvPr>
        </p:nvSpPr>
        <p:spPr/>
        <p:txBody>
          <a:bodyPr/>
          <a:lstStyle/>
          <a:p>
            <a:fld id="{5D9ED44C-9967-4AA2-9848-690F642BA06E}" type="slidenum">
              <a:rPr lang="en-US" smtClean="0"/>
              <a:pPr/>
              <a:t>14</a:t>
            </a:fld>
            <a:endParaRPr lang="en-US"/>
          </a:p>
        </p:txBody>
      </p:sp>
      <p:sp>
        <p:nvSpPr>
          <p:cNvPr id="5" name="Text Placeholder 4"/>
          <p:cNvSpPr>
            <a:spLocks noGrp="1"/>
          </p:cNvSpPr>
          <p:nvPr>
            <p:ph type="body" sz="quarter" idx="21"/>
          </p:nvPr>
        </p:nvSpPr>
        <p:spPr/>
        <p:txBody>
          <a:bodyPr/>
          <a:lstStyle/>
          <a:p>
            <a:r>
              <a:rPr lang="en-US" dirty="0" smtClean="0"/>
              <a:t> </a:t>
            </a:r>
            <a:endParaRPr lang="en-US" dirty="0"/>
          </a:p>
        </p:txBody>
      </p:sp>
      <p:sp>
        <p:nvSpPr>
          <p:cNvPr id="30" name="object 22"/>
          <p:cNvSpPr txBox="1"/>
          <p:nvPr/>
        </p:nvSpPr>
        <p:spPr>
          <a:xfrm>
            <a:off x="538163" y="1505744"/>
            <a:ext cx="8982250" cy="843756"/>
          </a:xfrm>
          <a:prstGeom prst="rect">
            <a:avLst/>
          </a:prstGeom>
          <a:solidFill>
            <a:srgbClr val="E00034"/>
          </a:solidFill>
        </p:spPr>
        <p:txBody>
          <a:bodyPr vert="horz" wrap="square" lIns="91440" tIns="45720" rIns="0" bIns="45720" rtlCol="0" anchor="ctr" anchorCtr="0">
            <a:noAutofit/>
          </a:bodyPr>
          <a:lstStyle/>
          <a:p>
            <a:pPr marL="285750" lvl="2" indent="-285750">
              <a:lnSpc>
                <a:spcPts val="1800"/>
              </a:lnSpc>
              <a:spcBef>
                <a:spcPts val="0"/>
              </a:spcBef>
              <a:spcAft>
                <a:spcPts val="0"/>
              </a:spcAft>
              <a:buClr>
                <a:schemeClr val="bg1"/>
              </a:buClr>
              <a:buFont typeface="Arial" panose="020B0604020202020204" pitchFamily="34" charset="0"/>
              <a:buChar char="―"/>
              <a:tabLst>
                <a:tab pos="127000" algn="l"/>
              </a:tabLst>
            </a:pPr>
            <a:r>
              <a:rPr lang="en-US" sz="1400" dirty="0" smtClean="0">
                <a:solidFill>
                  <a:schemeClr val="bg1"/>
                </a:solidFill>
                <a:latin typeface="Arial" panose="020B0604020202020204" pitchFamily="34" charset="0"/>
                <a:ea typeface="ＭＳ Ｐゴシック" pitchFamily="-109" charset="-128"/>
                <a:cs typeface="Arial" panose="020B0604020202020204" pitchFamily="34" charset="0"/>
              </a:rPr>
              <a:t>The owner of a family business envisions naming his son CEO</a:t>
            </a:r>
            <a:r>
              <a:rPr lang="en-US" sz="1400" dirty="0">
                <a:solidFill>
                  <a:schemeClr val="bg1"/>
                </a:solidFill>
                <a:latin typeface="Arial" panose="020B0604020202020204" pitchFamily="34" charset="0"/>
                <a:ea typeface="ＭＳ Ｐゴシック" pitchFamily="-109" charset="-128"/>
                <a:cs typeface="Arial" panose="020B0604020202020204" pitchFamily="34" charset="0"/>
              </a:rPr>
              <a:t>. </a:t>
            </a:r>
            <a:endParaRPr lang="en-US" sz="1400" dirty="0" smtClean="0">
              <a:solidFill>
                <a:schemeClr val="bg1"/>
              </a:solidFill>
              <a:latin typeface="Arial" panose="020B0604020202020204" pitchFamily="34" charset="0"/>
              <a:ea typeface="ＭＳ Ｐゴシック" pitchFamily="-109" charset="-128"/>
              <a:cs typeface="Arial" panose="020B0604020202020204" pitchFamily="34" charset="0"/>
            </a:endParaRPr>
          </a:p>
          <a:p>
            <a:pPr marL="285750" lvl="2" indent="-285750">
              <a:lnSpc>
                <a:spcPts val="1800"/>
              </a:lnSpc>
              <a:spcBef>
                <a:spcPts val="0"/>
              </a:spcBef>
              <a:spcAft>
                <a:spcPts val="0"/>
              </a:spcAft>
              <a:buClr>
                <a:schemeClr val="bg1"/>
              </a:buClr>
              <a:buFont typeface="Arial" panose="020B0604020202020204" pitchFamily="34" charset="0"/>
              <a:buChar char="―"/>
              <a:tabLst>
                <a:tab pos="127000" algn="l"/>
              </a:tabLst>
            </a:pPr>
            <a:r>
              <a:rPr lang="en-US" sz="1400" dirty="0" smtClean="0">
                <a:solidFill>
                  <a:schemeClr val="bg1"/>
                </a:solidFill>
                <a:latin typeface="Arial" panose="020B0604020202020204" pitchFamily="34" charset="0"/>
                <a:ea typeface="ＭＳ Ｐゴシック" pitchFamily="-109" charset="-128"/>
                <a:cs typeface="Arial" panose="020B0604020202020204" pitchFamily="34" charset="0"/>
              </a:rPr>
              <a:t>The CFO―a </a:t>
            </a:r>
            <a:r>
              <a:rPr lang="en-US" sz="1400" dirty="0">
                <a:solidFill>
                  <a:schemeClr val="bg1"/>
                </a:solidFill>
                <a:latin typeface="Arial" panose="020B0604020202020204" pitchFamily="34" charset="0"/>
                <a:ea typeface="ＭＳ Ｐゴシック" pitchFamily="-109" charset="-128"/>
                <a:cs typeface="Arial" panose="020B0604020202020204" pitchFamily="34" charset="0"/>
              </a:rPr>
              <a:t>critical </a:t>
            </a:r>
            <a:r>
              <a:rPr lang="en-US" sz="1400" dirty="0" smtClean="0">
                <a:solidFill>
                  <a:schemeClr val="bg1"/>
                </a:solidFill>
                <a:latin typeface="Arial" panose="020B0604020202020204" pitchFamily="34" charset="0"/>
                <a:ea typeface="ＭＳ Ｐゴシック" pitchFamily="-109" charset="-128"/>
                <a:cs typeface="Arial" panose="020B0604020202020204" pitchFamily="34" charset="0"/>
              </a:rPr>
              <a:t>employee and NOT a </a:t>
            </a:r>
            <a:r>
              <a:rPr lang="en-US" sz="1400" dirty="0">
                <a:solidFill>
                  <a:schemeClr val="bg1"/>
                </a:solidFill>
                <a:latin typeface="Arial" panose="020B0604020202020204" pitchFamily="34" charset="0"/>
                <a:ea typeface="ＭＳ Ｐゴシック" pitchFamily="-109" charset="-128"/>
                <a:cs typeface="Arial" panose="020B0604020202020204" pitchFamily="34" charset="0"/>
              </a:rPr>
              <a:t>family </a:t>
            </a:r>
            <a:r>
              <a:rPr lang="en-US" sz="1400" dirty="0" smtClean="0">
                <a:solidFill>
                  <a:schemeClr val="bg1"/>
                </a:solidFill>
                <a:latin typeface="Arial" panose="020B0604020202020204" pitchFamily="34" charset="0"/>
                <a:ea typeface="ＭＳ Ｐゴシック" pitchFamily="-109" charset="-128"/>
                <a:cs typeface="Arial" panose="020B0604020202020204" pitchFamily="34" charset="0"/>
              </a:rPr>
              <a:t>member―neither likes nor respects the son</a:t>
            </a:r>
            <a:r>
              <a:rPr lang="en-US" sz="1400" dirty="0">
                <a:solidFill>
                  <a:schemeClr val="bg1"/>
                </a:solidFill>
                <a:latin typeface="Arial" panose="020B0604020202020204" pitchFamily="34" charset="0"/>
                <a:ea typeface="ＭＳ Ｐゴシック" pitchFamily="-109" charset="-128"/>
                <a:cs typeface="Arial" panose="020B0604020202020204" pitchFamily="34" charset="0"/>
              </a:rPr>
              <a:t>. </a:t>
            </a:r>
            <a:endParaRPr lang="en-US" sz="1400" dirty="0" smtClean="0">
              <a:solidFill>
                <a:schemeClr val="bg1"/>
              </a:solidFill>
              <a:latin typeface="Arial" panose="020B0604020202020204" pitchFamily="34" charset="0"/>
              <a:ea typeface="ＭＳ Ｐゴシック" pitchFamily="-109" charset="-128"/>
              <a:cs typeface="Arial" panose="020B0604020202020204" pitchFamily="34" charset="0"/>
            </a:endParaRPr>
          </a:p>
          <a:p>
            <a:pPr marL="285750" lvl="2" indent="-285750">
              <a:lnSpc>
                <a:spcPts val="1800"/>
              </a:lnSpc>
              <a:spcBef>
                <a:spcPts val="0"/>
              </a:spcBef>
              <a:spcAft>
                <a:spcPts val="0"/>
              </a:spcAft>
              <a:buClr>
                <a:schemeClr val="bg1"/>
              </a:buClr>
              <a:buFont typeface="Arial" panose="020B0604020202020204" pitchFamily="34" charset="0"/>
              <a:buChar char="―"/>
              <a:tabLst>
                <a:tab pos="127000" algn="l"/>
              </a:tabLst>
            </a:pPr>
            <a:r>
              <a:rPr lang="en-US" sz="1400" dirty="0" smtClean="0">
                <a:solidFill>
                  <a:schemeClr val="bg1"/>
                </a:solidFill>
                <a:latin typeface="Arial" panose="020B0604020202020204" pitchFamily="34" charset="0"/>
                <a:ea typeface="ＭＳ Ｐゴシック" pitchFamily="-109" charset="-128"/>
                <a:cs typeface="Arial" panose="020B0604020202020204" pitchFamily="34" charset="0"/>
              </a:rPr>
              <a:t>In fact, the CFO, and others, will likely quit if the son </a:t>
            </a:r>
            <a:r>
              <a:rPr lang="en-US" sz="1400" dirty="0">
                <a:solidFill>
                  <a:schemeClr val="bg1"/>
                </a:solidFill>
                <a:latin typeface="Arial" panose="020B0604020202020204" pitchFamily="34" charset="0"/>
                <a:ea typeface="ＭＳ Ｐゴシック" pitchFamily="-109" charset="-128"/>
                <a:cs typeface="Arial" panose="020B0604020202020204" pitchFamily="34" charset="0"/>
              </a:rPr>
              <a:t>is </a:t>
            </a:r>
            <a:r>
              <a:rPr lang="en-US" sz="1400" dirty="0" smtClean="0">
                <a:solidFill>
                  <a:schemeClr val="bg1"/>
                </a:solidFill>
                <a:latin typeface="Arial" panose="020B0604020202020204" pitchFamily="34" charset="0"/>
                <a:ea typeface="ＭＳ Ｐゴシック" pitchFamily="-109" charset="-128"/>
                <a:cs typeface="Arial" panose="020B0604020202020204" pitchFamily="34" charset="0"/>
              </a:rPr>
              <a:t>named </a:t>
            </a:r>
            <a:r>
              <a:rPr lang="en-US" sz="1400" dirty="0">
                <a:solidFill>
                  <a:schemeClr val="bg1"/>
                </a:solidFill>
                <a:latin typeface="Arial" panose="020B0604020202020204" pitchFamily="34" charset="0"/>
                <a:ea typeface="ＭＳ Ｐゴシック" pitchFamily="-109" charset="-128"/>
                <a:cs typeface="Arial" panose="020B0604020202020204" pitchFamily="34" charset="0"/>
              </a:rPr>
              <a:t>CEO</a:t>
            </a:r>
            <a:r>
              <a:rPr lang="en-US" sz="1400" dirty="0" smtClean="0">
                <a:solidFill>
                  <a:schemeClr val="bg1"/>
                </a:solidFill>
                <a:latin typeface="Arial" panose="020B0604020202020204" pitchFamily="34" charset="0"/>
                <a:ea typeface="ＭＳ Ｐゴシック" pitchFamily="-109" charset="-128"/>
                <a:cs typeface="Arial" panose="020B0604020202020204" pitchFamily="34" charset="0"/>
              </a:rPr>
              <a:t>.</a:t>
            </a:r>
            <a:endParaRPr lang="en-US" sz="1400" dirty="0">
              <a:solidFill>
                <a:schemeClr val="bg1"/>
              </a:solidFill>
              <a:latin typeface="Arial" panose="020B0604020202020204" pitchFamily="34" charset="0"/>
              <a:ea typeface="ＭＳ Ｐゴシック" pitchFamily="-109" charset="-128"/>
              <a:cs typeface="Arial" panose="020B0604020202020204" pitchFamily="34" charset="0"/>
            </a:endParaRPr>
          </a:p>
        </p:txBody>
      </p:sp>
      <p:sp>
        <p:nvSpPr>
          <p:cNvPr id="73" name="object 6"/>
          <p:cNvSpPr txBox="1"/>
          <p:nvPr/>
        </p:nvSpPr>
        <p:spPr>
          <a:xfrm>
            <a:off x="838288" y="2708352"/>
            <a:ext cx="2623828" cy="637449"/>
          </a:xfrm>
          <a:prstGeom prst="rect">
            <a:avLst/>
          </a:prstGeom>
          <a:solidFill>
            <a:schemeClr val="accent4"/>
          </a:solidFill>
        </p:spPr>
        <p:txBody>
          <a:bodyPr vert="horz" wrap="square" lIns="91440" tIns="91440" rIns="91440" bIns="91440" rtlCol="0" anchor="ctr">
            <a:noAutofit/>
          </a:bodyPr>
          <a:lstStyle/>
          <a:p>
            <a:pPr marR="5080" algn="ctr"/>
            <a:r>
              <a:rPr lang="en-US" sz="1600" spc="-15" dirty="0">
                <a:solidFill>
                  <a:schemeClr val="bg1"/>
                </a:solidFill>
                <a:latin typeface="Arial" pitchFamily="34" charset="0"/>
                <a:cs typeface="Arial" pitchFamily="34" charset="0"/>
              </a:rPr>
              <a:t>Business</a:t>
            </a:r>
          </a:p>
        </p:txBody>
      </p:sp>
      <p:sp>
        <p:nvSpPr>
          <p:cNvPr id="74" name="object 10"/>
          <p:cNvSpPr txBox="1"/>
          <p:nvPr/>
        </p:nvSpPr>
        <p:spPr>
          <a:xfrm>
            <a:off x="1421361" y="3476053"/>
            <a:ext cx="2040755" cy="637449"/>
          </a:xfrm>
          <a:prstGeom prst="rect">
            <a:avLst/>
          </a:prstGeom>
          <a:solidFill>
            <a:srgbClr val="C1BCB6"/>
          </a:solidFill>
        </p:spPr>
        <p:txBody>
          <a:bodyPr vert="horz" wrap="square" lIns="91440" tIns="91440" rIns="91440" bIns="91440" rtlCol="0" anchor="ctr">
            <a:noAutofit/>
          </a:bodyPr>
          <a:lstStyle/>
          <a:p>
            <a:pPr marR="5080" algn="ctr"/>
            <a:r>
              <a:rPr lang="en-US" sz="1400" spc="-5" dirty="0">
                <a:latin typeface="Arial" pitchFamily="34" charset="0"/>
                <a:cs typeface="Arial" pitchFamily="34" charset="0"/>
              </a:rPr>
              <a:t>Strategic Vision</a:t>
            </a:r>
          </a:p>
        </p:txBody>
      </p:sp>
      <p:sp>
        <p:nvSpPr>
          <p:cNvPr id="75" name="object 14"/>
          <p:cNvSpPr txBox="1"/>
          <p:nvPr/>
        </p:nvSpPr>
        <p:spPr>
          <a:xfrm>
            <a:off x="1421361" y="4243754"/>
            <a:ext cx="2040755" cy="637449"/>
          </a:xfrm>
          <a:prstGeom prst="rect">
            <a:avLst/>
          </a:prstGeom>
          <a:solidFill>
            <a:srgbClr val="C1BCB6"/>
          </a:solidFill>
        </p:spPr>
        <p:txBody>
          <a:bodyPr vert="horz" wrap="square" lIns="91440" tIns="91440" rIns="91440" bIns="91440" rtlCol="0" anchor="ctr">
            <a:noAutofit/>
          </a:bodyPr>
          <a:lstStyle/>
          <a:p>
            <a:pPr marR="5080" algn="ctr"/>
            <a:r>
              <a:rPr lang="en-US" sz="1400" spc="-35" dirty="0">
                <a:latin typeface="Arial" pitchFamily="34" charset="0"/>
                <a:cs typeface="Arial" pitchFamily="34" charset="0"/>
              </a:rPr>
              <a:t>Tax, Legal, Finance</a:t>
            </a:r>
          </a:p>
        </p:txBody>
      </p:sp>
      <p:sp>
        <p:nvSpPr>
          <p:cNvPr id="76" name="object 18"/>
          <p:cNvSpPr txBox="1"/>
          <p:nvPr/>
        </p:nvSpPr>
        <p:spPr>
          <a:xfrm>
            <a:off x="1421361" y="5011455"/>
            <a:ext cx="2040755" cy="637449"/>
          </a:xfrm>
          <a:prstGeom prst="rect">
            <a:avLst/>
          </a:prstGeom>
          <a:solidFill>
            <a:srgbClr val="C1BCB6"/>
          </a:solidFill>
        </p:spPr>
        <p:txBody>
          <a:bodyPr vert="horz" wrap="square" lIns="91440" tIns="91440" rIns="91440" bIns="91440" rtlCol="0" anchor="ctr">
            <a:noAutofit/>
          </a:bodyPr>
          <a:lstStyle/>
          <a:p>
            <a:pPr marR="5080" algn="ctr"/>
            <a:r>
              <a:rPr lang="en-US" sz="1400" spc="-5" dirty="0">
                <a:latin typeface="Arial" pitchFamily="34" charset="0"/>
                <a:cs typeface="Arial" pitchFamily="34" charset="0"/>
              </a:rPr>
              <a:t>People and Culture</a:t>
            </a:r>
          </a:p>
        </p:txBody>
      </p:sp>
      <p:sp>
        <p:nvSpPr>
          <p:cNvPr id="80" name="object 22"/>
          <p:cNvSpPr txBox="1"/>
          <p:nvPr/>
        </p:nvSpPr>
        <p:spPr>
          <a:xfrm>
            <a:off x="1421361" y="5779154"/>
            <a:ext cx="2040755" cy="637449"/>
          </a:xfrm>
          <a:prstGeom prst="rect">
            <a:avLst/>
          </a:prstGeom>
          <a:solidFill>
            <a:srgbClr val="C1BCB6"/>
          </a:solidFill>
        </p:spPr>
        <p:txBody>
          <a:bodyPr vert="horz" wrap="square" lIns="91440" tIns="91440" rIns="91440" bIns="91440" rtlCol="0" anchor="ctr">
            <a:noAutofit/>
          </a:bodyPr>
          <a:lstStyle/>
          <a:p>
            <a:pPr algn="ctr"/>
            <a:r>
              <a:rPr lang="en-US" sz="1400" spc="-30" dirty="0">
                <a:latin typeface="Arial" pitchFamily="34" charset="0"/>
                <a:cs typeface="Arial" pitchFamily="34" charset="0"/>
              </a:rPr>
              <a:t>Reward</a:t>
            </a:r>
          </a:p>
        </p:txBody>
      </p:sp>
      <p:sp>
        <p:nvSpPr>
          <p:cNvPr id="81" name="object 6"/>
          <p:cNvSpPr txBox="1"/>
          <p:nvPr/>
        </p:nvSpPr>
        <p:spPr>
          <a:xfrm>
            <a:off x="838288" y="3116562"/>
            <a:ext cx="462178" cy="229239"/>
          </a:xfrm>
          <a:prstGeom prst="rect">
            <a:avLst/>
          </a:prstGeom>
          <a:noFill/>
        </p:spPr>
        <p:txBody>
          <a:bodyPr vert="horz" wrap="square" lIns="91440" tIns="91440" rIns="91440" bIns="91440" rtlCol="0" anchor="ctr">
            <a:noAutofit/>
          </a:bodyPr>
          <a:lstStyle/>
          <a:p>
            <a:pPr marR="5080" algn="ctr"/>
            <a:endParaRPr sz="1400" dirty="0">
              <a:solidFill>
                <a:schemeClr val="bg1"/>
              </a:solidFill>
              <a:latin typeface="Arial" pitchFamily="34" charset="0"/>
              <a:cs typeface="Arial" pitchFamily="34" charset="0"/>
            </a:endParaRPr>
          </a:p>
        </p:txBody>
      </p:sp>
      <p:cxnSp>
        <p:nvCxnSpPr>
          <p:cNvPr id="82" name="Elbow Connector 81"/>
          <p:cNvCxnSpPr>
            <a:stCxn id="81" idx="2"/>
            <a:endCxn id="74" idx="1"/>
          </p:cNvCxnSpPr>
          <p:nvPr/>
        </p:nvCxnSpPr>
        <p:spPr bwMode="auto">
          <a:xfrm rot="16200000" flipH="1">
            <a:off x="1020881" y="3394297"/>
            <a:ext cx="448977" cy="351984"/>
          </a:xfrm>
          <a:prstGeom prst="bentConnector2">
            <a:avLst/>
          </a:prstGeom>
          <a:noFill/>
          <a:ln w="12700">
            <a:solidFill>
              <a:schemeClr val="tx1"/>
            </a:solidFill>
            <a:round/>
            <a:headEnd/>
            <a:tailEnd/>
          </a:ln>
        </p:spPr>
      </p:cxnSp>
      <p:cxnSp>
        <p:nvCxnSpPr>
          <p:cNvPr id="83" name="Elbow Connector 82"/>
          <p:cNvCxnSpPr>
            <a:stCxn id="81" idx="2"/>
            <a:endCxn id="75" idx="1"/>
          </p:cNvCxnSpPr>
          <p:nvPr/>
        </p:nvCxnSpPr>
        <p:spPr bwMode="auto">
          <a:xfrm rot="16200000" flipH="1">
            <a:off x="637030" y="3778148"/>
            <a:ext cx="1216678" cy="351984"/>
          </a:xfrm>
          <a:prstGeom prst="bentConnector2">
            <a:avLst/>
          </a:prstGeom>
          <a:noFill/>
          <a:ln w="12700">
            <a:solidFill>
              <a:schemeClr val="tx1"/>
            </a:solidFill>
            <a:round/>
            <a:headEnd/>
            <a:tailEnd/>
          </a:ln>
        </p:spPr>
      </p:cxnSp>
      <p:cxnSp>
        <p:nvCxnSpPr>
          <p:cNvPr id="84" name="Elbow Connector 83"/>
          <p:cNvCxnSpPr>
            <a:stCxn id="81" idx="2"/>
            <a:endCxn id="76" idx="1"/>
          </p:cNvCxnSpPr>
          <p:nvPr/>
        </p:nvCxnSpPr>
        <p:spPr bwMode="auto">
          <a:xfrm rot="16200000" flipH="1">
            <a:off x="253180" y="4161998"/>
            <a:ext cx="1984379" cy="351984"/>
          </a:xfrm>
          <a:prstGeom prst="bentConnector2">
            <a:avLst/>
          </a:prstGeom>
          <a:noFill/>
          <a:ln w="12700">
            <a:solidFill>
              <a:schemeClr val="tx1"/>
            </a:solidFill>
            <a:round/>
            <a:headEnd/>
            <a:tailEnd/>
          </a:ln>
        </p:spPr>
      </p:cxnSp>
      <p:cxnSp>
        <p:nvCxnSpPr>
          <p:cNvPr id="85" name="Elbow Connector 84"/>
          <p:cNvCxnSpPr>
            <a:stCxn id="81" idx="2"/>
            <a:endCxn id="80" idx="1"/>
          </p:cNvCxnSpPr>
          <p:nvPr/>
        </p:nvCxnSpPr>
        <p:spPr bwMode="auto">
          <a:xfrm rot="16200000" flipH="1">
            <a:off x="-130670" y="4545848"/>
            <a:ext cx="2752078" cy="351984"/>
          </a:xfrm>
          <a:prstGeom prst="bentConnector2">
            <a:avLst/>
          </a:prstGeom>
          <a:noFill/>
          <a:ln w="12700">
            <a:solidFill>
              <a:schemeClr val="tx1"/>
            </a:solidFill>
            <a:round/>
            <a:headEnd/>
            <a:tailEnd/>
          </a:ln>
        </p:spPr>
      </p:cxnSp>
      <p:sp>
        <p:nvSpPr>
          <p:cNvPr id="86" name="object 25"/>
          <p:cNvSpPr txBox="1"/>
          <p:nvPr/>
        </p:nvSpPr>
        <p:spPr>
          <a:xfrm>
            <a:off x="6596460" y="2708352"/>
            <a:ext cx="2623828" cy="637449"/>
          </a:xfrm>
          <a:prstGeom prst="rect">
            <a:avLst/>
          </a:prstGeom>
          <a:solidFill>
            <a:schemeClr val="accent2"/>
          </a:solidFill>
        </p:spPr>
        <p:txBody>
          <a:bodyPr vert="horz" wrap="square" lIns="91440" tIns="91440" rIns="91440" bIns="91440" rtlCol="0" anchor="ctr">
            <a:noAutofit/>
          </a:bodyPr>
          <a:lstStyle/>
          <a:p>
            <a:pPr marR="5080" algn="ctr"/>
            <a:r>
              <a:rPr lang="en-US" sz="1600" spc="-10" dirty="0">
                <a:solidFill>
                  <a:schemeClr val="bg1"/>
                </a:solidFill>
                <a:latin typeface="Arial" pitchFamily="34" charset="0"/>
                <a:cs typeface="Arial" pitchFamily="34" charset="0"/>
              </a:rPr>
              <a:t>Family</a:t>
            </a:r>
          </a:p>
        </p:txBody>
      </p:sp>
      <p:sp>
        <p:nvSpPr>
          <p:cNvPr id="87" name="object 29"/>
          <p:cNvSpPr txBox="1"/>
          <p:nvPr/>
        </p:nvSpPr>
        <p:spPr>
          <a:xfrm>
            <a:off x="7179533" y="3476053"/>
            <a:ext cx="2040755" cy="637449"/>
          </a:xfrm>
          <a:prstGeom prst="rect">
            <a:avLst/>
          </a:prstGeom>
          <a:solidFill>
            <a:srgbClr val="C1BCB6"/>
          </a:solidFill>
        </p:spPr>
        <p:txBody>
          <a:bodyPr vert="horz" wrap="square" lIns="91440" tIns="91440" rIns="91440" bIns="91440" rtlCol="0" anchor="ctr">
            <a:noAutofit/>
          </a:bodyPr>
          <a:lstStyle/>
          <a:p>
            <a:pPr marR="5080" algn="ctr"/>
            <a:r>
              <a:rPr lang="en-US" sz="1400" spc="-5" dirty="0">
                <a:latin typeface="Arial" pitchFamily="34" charset="0"/>
                <a:cs typeface="Arial" pitchFamily="34" charset="0"/>
              </a:rPr>
              <a:t>Strategic Vision</a:t>
            </a:r>
          </a:p>
        </p:txBody>
      </p:sp>
      <p:sp>
        <p:nvSpPr>
          <p:cNvPr id="88" name="object 33"/>
          <p:cNvSpPr txBox="1"/>
          <p:nvPr/>
        </p:nvSpPr>
        <p:spPr>
          <a:xfrm>
            <a:off x="7179533" y="4243754"/>
            <a:ext cx="2040755" cy="637449"/>
          </a:xfrm>
          <a:prstGeom prst="rect">
            <a:avLst/>
          </a:prstGeom>
          <a:solidFill>
            <a:srgbClr val="C1BCB6"/>
          </a:solidFill>
        </p:spPr>
        <p:txBody>
          <a:bodyPr vert="horz" wrap="square" lIns="91440" tIns="91440" rIns="91440" bIns="91440" rtlCol="0" anchor="ctr">
            <a:noAutofit/>
          </a:bodyPr>
          <a:lstStyle/>
          <a:p>
            <a:pPr marR="5080" algn="ctr"/>
            <a:r>
              <a:rPr lang="en-US" sz="1400" spc="-35" dirty="0">
                <a:latin typeface="Arial" pitchFamily="34" charset="0"/>
                <a:cs typeface="Arial" pitchFamily="34" charset="0"/>
              </a:rPr>
              <a:t>Tax, Legal, Finance</a:t>
            </a:r>
          </a:p>
        </p:txBody>
      </p:sp>
      <p:sp>
        <p:nvSpPr>
          <p:cNvPr id="89" name="object 37"/>
          <p:cNvSpPr txBox="1"/>
          <p:nvPr/>
        </p:nvSpPr>
        <p:spPr>
          <a:xfrm>
            <a:off x="7179533" y="5011455"/>
            <a:ext cx="2040755" cy="637449"/>
          </a:xfrm>
          <a:prstGeom prst="rect">
            <a:avLst/>
          </a:prstGeom>
          <a:solidFill>
            <a:srgbClr val="C1BCB6"/>
          </a:solidFill>
        </p:spPr>
        <p:txBody>
          <a:bodyPr vert="horz" wrap="square" lIns="91440" tIns="91440" rIns="91440" bIns="91440" rtlCol="0" anchor="ctr">
            <a:noAutofit/>
          </a:bodyPr>
          <a:lstStyle/>
          <a:p>
            <a:pPr marR="5080" algn="ctr"/>
            <a:r>
              <a:rPr lang="en-US" sz="1400" spc="-5" dirty="0">
                <a:latin typeface="Arial" pitchFamily="34" charset="0"/>
                <a:cs typeface="Arial" pitchFamily="34" charset="0"/>
              </a:rPr>
              <a:t>People and Culture</a:t>
            </a:r>
          </a:p>
        </p:txBody>
      </p:sp>
      <p:sp>
        <p:nvSpPr>
          <p:cNvPr id="90" name="object 41"/>
          <p:cNvSpPr txBox="1"/>
          <p:nvPr/>
        </p:nvSpPr>
        <p:spPr>
          <a:xfrm>
            <a:off x="7179533" y="5779154"/>
            <a:ext cx="2040755" cy="637449"/>
          </a:xfrm>
          <a:prstGeom prst="rect">
            <a:avLst/>
          </a:prstGeom>
          <a:solidFill>
            <a:srgbClr val="C1BCB6"/>
          </a:solidFill>
        </p:spPr>
        <p:txBody>
          <a:bodyPr vert="horz" wrap="square" lIns="91440" tIns="91440" rIns="91440" bIns="91440" rtlCol="0" anchor="ctr">
            <a:noAutofit/>
          </a:bodyPr>
          <a:lstStyle/>
          <a:p>
            <a:pPr algn="ctr"/>
            <a:r>
              <a:rPr lang="en-US" sz="1400" spc="-30" dirty="0">
                <a:latin typeface="Arial" pitchFamily="34" charset="0"/>
                <a:cs typeface="Arial" pitchFamily="34" charset="0"/>
              </a:rPr>
              <a:t>Reward</a:t>
            </a:r>
          </a:p>
        </p:txBody>
      </p:sp>
      <p:sp>
        <p:nvSpPr>
          <p:cNvPr id="91" name="object 6"/>
          <p:cNvSpPr txBox="1"/>
          <p:nvPr/>
        </p:nvSpPr>
        <p:spPr>
          <a:xfrm>
            <a:off x="6596460" y="3116562"/>
            <a:ext cx="462178" cy="229239"/>
          </a:xfrm>
          <a:prstGeom prst="rect">
            <a:avLst/>
          </a:prstGeom>
          <a:noFill/>
        </p:spPr>
        <p:txBody>
          <a:bodyPr vert="horz" wrap="square" lIns="91440" tIns="91440" rIns="91440" bIns="91440" rtlCol="0" anchor="ctr">
            <a:noAutofit/>
          </a:bodyPr>
          <a:lstStyle/>
          <a:p>
            <a:pPr marR="5080" algn="ctr"/>
            <a:endParaRPr sz="1400" dirty="0">
              <a:solidFill>
                <a:schemeClr val="bg1"/>
              </a:solidFill>
              <a:latin typeface="Arial" pitchFamily="34" charset="0"/>
              <a:cs typeface="Arial" pitchFamily="34" charset="0"/>
            </a:endParaRPr>
          </a:p>
        </p:txBody>
      </p:sp>
      <p:cxnSp>
        <p:nvCxnSpPr>
          <p:cNvPr id="92" name="Elbow Connector 91"/>
          <p:cNvCxnSpPr>
            <a:stCxn id="91" idx="2"/>
            <a:endCxn id="87" idx="1"/>
          </p:cNvCxnSpPr>
          <p:nvPr/>
        </p:nvCxnSpPr>
        <p:spPr bwMode="auto">
          <a:xfrm rot="16200000" flipH="1">
            <a:off x="6779053" y="3394297"/>
            <a:ext cx="448977" cy="351984"/>
          </a:xfrm>
          <a:prstGeom prst="bentConnector2">
            <a:avLst/>
          </a:prstGeom>
          <a:noFill/>
          <a:ln w="12700">
            <a:solidFill>
              <a:schemeClr val="tx1"/>
            </a:solidFill>
            <a:round/>
            <a:headEnd/>
            <a:tailEnd/>
          </a:ln>
        </p:spPr>
      </p:cxnSp>
      <p:cxnSp>
        <p:nvCxnSpPr>
          <p:cNvPr id="93" name="Elbow Connector 92"/>
          <p:cNvCxnSpPr>
            <a:stCxn id="91" idx="2"/>
            <a:endCxn id="88" idx="1"/>
          </p:cNvCxnSpPr>
          <p:nvPr/>
        </p:nvCxnSpPr>
        <p:spPr bwMode="auto">
          <a:xfrm rot="16200000" flipH="1">
            <a:off x="6395202" y="3778148"/>
            <a:ext cx="1216678" cy="351984"/>
          </a:xfrm>
          <a:prstGeom prst="bentConnector2">
            <a:avLst/>
          </a:prstGeom>
          <a:noFill/>
          <a:ln w="12700">
            <a:solidFill>
              <a:schemeClr val="tx1"/>
            </a:solidFill>
            <a:round/>
            <a:headEnd/>
            <a:tailEnd/>
          </a:ln>
        </p:spPr>
      </p:cxnSp>
      <p:cxnSp>
        <p:nvCxnSpPr>
          <p:cNvPr id="94" name="Elbow Connector 93"/>
          <p:cNvCxnSpPr>
            <a:stCxn id="91" idx="2"/>
            <a:endCxn id="89" idx="1"/>
          </p:cNvCxnSpPr>
          <p:nvPr/>
        </p:nvCxnSpPr>
        <p:spPr bwMode="auto">
          <a:xfrm rot="16200000" flipH="1">
            <a:off x="6011352" y="4161998"/>
            <a:ext cx="1984379" cy="351984"/>
          </a:xfrm>
          <a:prstGeom prst="bentConnector2">
            <a:avLst/>
          </a:prstGeom>
          <a:noFill/>
          <a:ln w="12700">
            <a:solidFill>
              <a:schemeClr val="tx1"/>
            </a:solidFill>
            <a:round/>
            <a:headEnd/>
            <a:tailEnd/>
          </a:ln>
        </p:spPr>
      </p:cxnSp>
      <p:cxnSp>
        <p:nvCxnSpPr>
          <p:cNvPr id="95" name="Elbow Connector 94"/>
          <p:cNvCxnSpPr>
            <a:stCxn id="91" idx="2"/>
            <a:endCxn id="90" idx="1"/>
          </p:cNvCxnSpPr>
          <p:nvPr/>
        </p:nvCxnSpPr>
        <p:spPr bwMode="auto">
          <a:xfrm rot="16200000" flipH="1">
            <a:off x="5627502" y="4545848"/>
            <a:ext cx="2752078" cy="351984"/>
          </a:xfrm>
          <a:prstGeom prst="bentConnector2">
            <a:avLst/>
          </a:prstGeom>
          <a:noFill/>
          <a:ln w="12700">
            <a:solidFill>
              <a:schemeClr val="tx1"/>
            </a:solidFill>
            <a:round/>
            <a:headEnd/>
            <a:tailEnd/>
          </a:ln>
        </p:spPr>
      </p:cxnSp>
      <p:sp>
        <p:nvSpPr>
          <p:cNvPr id="99" name="object 10"/>
          <p:cNvSpPr txBox="1"/>
          <p:nvPr/>
        </p:nvSpPr>
        <p:spPr>
          <a:xfrm>
            <a:off x="4124454" y="4237051"/>
            <a:ext cx="2040755" cy="637449"/>
          </a:xfrm>
          <a:prstGeom prst="rect">
            <a:avLst/>
          </a:prstGeom>
          <a:solidFill>
            <a:srgbClr val="E00034"/>
          </a:solidFill>
        </p:spPr>
        <p:txBody>
          <a:bodyPr vert="horz" wrap="square" lIns="91440" tIns="91440" rIns="91440" bIns="91440" rtlCol="0" anchor="ctr">
            <a:noAutofit/>
          </a:bodyPr>
          <a:lstStyle/>
          <a:p>
            <a:pPr marR="5080" algn="ctr"/>
            <a:r>
              <a:rPr lang="en-US" sz="1400" spc="-5" dirty="0" smtClean="0">
                <a:solidFill>
                  <a:schemeClr val="bg1"/>
                </a:solidFill>
                <a:latin typeface="Arial" pitchFamily="34" charset="0"/>
                <a:cs typeface="Arial" pitchFamily="34" charset="0"/>
              </a:rPr>
              <a:t>Conflict?</a:t>
            </a:r>
            <a:endParaRPr lang="en-US" sz="1400" spc="-5" dirty="0">
              <a:solidFill>
                <a:schemeClr val="bg1"/>
              </a:solidFill>
              <a:latin typeface="Arial" pitchFamily="34" charset="0"/>
              <a:cs typeface="Arial" pitchFamily="34" charset="0"/>
            </a:endParaRPr>
          </a:p>
        </p:txBody>
      </p:sp>
      <p:cxnSp>
        <p:nvCxnSpPr>
          <p:cNvPr id="100" name="Elbow Connector 99"/>
          <p:cNvCxnSpPr>
            <a:stCxn id="87" idx="1"/>
            <a:endCxn id="99" idx="0"/>
          </p:cNvCxnSpPr>
          <p:nvPr/>
        </p:nvCxnSpPr>
        <p:spPr bwMode="auto">
          <a:xfrm rot="10800000" flipV="1">
            <a:off x="5144833" y="3794777"/>
            <a:ext cx="2034701" cy="442273"/>
          </a:xfrm>
          <a:prstGeom prst="bentConnector2">
            <a:avLst/>
          </a:prstGeom>
          <a:noFill/>
          <a:ln w="12700">
            <a:solidFill>
              <a:schemeClr val="tx1"/>
            </a:solidFill>
            <a:round/>
            <a:headEnd/>
            <a:tailEnd/>
          </a:ln>
        </p:spPr>
      </p:cxnSp>
      <p:cxnSp>
        <p:nvCxnSpPr>
          <p:cNvPr id="101" name="Elbow Connector 100"/>
          <p:cNvCxnSpPr>
            <a:stCxn id="99" idx="2"/>
            <a:endCxn id="76" idx="3"/>
          </p:cNvCxnSpPr>
          <p:nvPr/>
        </p:nvCxnSpPr>
        <p:spPr bwMode="auto">
          <a:xfrm rot="5400000">
            <a:off x="4075634" y="4260982"/>
            <a:ext cx="455680" cy="1682716"/>
          </a:xfrm>
          <a:prstGeom prst="bentConnector2">
            <a:avLst/>
          </a:prstGeom>
          <a:noFill/>
          <a:ln w="12700">
            <a:solidFill>
              <a:schemeClr val="tx1"/>
            </a:solidFill>
            <a:round/>
            <a:headEnd/>
            <a:tailEnd/>
          </a:ln>
        </p:spPr>
      </p:cxnSp>
      <p:sp>
        <p:nvSpPr>
          <p:cNvPr id="110" name="Freeform 5"/>
          <p:cNvSpPr>
            <a:spLocks noEditPoints="1"/>
          </p:cNvSpPr>
          <p:nvPr/>
        </p:nvSpPr>
        <p:spPr bwMode="auto">
          <a:xfrm>
            <a:off x="959712" y="2826950"/>
            <a:ext cx="516942" cy="411550"/>
          </a:xfrm>
          <a:custGeom>
            <a:avLst/>
            <a:gdLst>
              <a:gd name="T0" fmla="*/ 363 w 1389"/>
              <a:gd name="T1" fmla="*/ 466 h 1105"/>
              <a:gd name="T2" fmla="*/ 363 w 1389"/>
              <a:gd name="T3" fmla="*/ 510 h 1105"/>
              <a:gd name="T4" fmla="*/ 982 w 1389"/>
              <a:gd name="T5" fmla="*/ 510 h 1105"/>
              <a:gd name="T6" fmla="*/ 982 w 1389"/>
              <a:gd name="T7" fmla="*/ 466 h 1105"/>
              <a:gd name="T8" fmla="*/ 1143 w 1389"/>
              <a:gd name="T9" fmla="*/ 466 h 1105"/>
              <a:gd name="T10" fmla="*/ 1143 w 1389"/>
              <a:gd name="T11" fmla="*/ 510 h 1105"/>
              <a:gd name="T12" fmla="*/ 1248 w 1389"/>
              <a:gd name="T13" fmla="*/ 510 h 1105"/>
              <a:gd name="T14" fmla="*/ 1389 w 1389"/>
              <a:gd name="T15" fmla="*/ 392 h 1105"/>
              <a:gd name="T16" fmla="*/ 1389 w 1389"/>
              <a:gd name="T17" fmla="*/ 138 h 1105"/>
              <a:gd name="T18" fmla="*/ 926 w 1389"/>
              <a:gd name="T19" fmla="*/ 138 h 1105"/>
              <a:gd name="T20" fmla="*/ 926 w 1389"/>
              <a:gd name="T21" fmla="*/ 26 h 1105"/>
              <a:gd name="T22" fmla="*/ 899 w 1389"/>
              <a:gd name="T23" fmla="*/ 0 h 1105"/>
              <a:gd name="T24" fmla="*/ 492 w 1389"/>
              <a:gd name="T25" fmla="*/ 0 h 1105"/>
              <a:gd name="T26" fmla="*/ 466 w 1389"/>
              <a:gd name="T27" fmla="*/ 26 h 1105"/>
              <a:gd name="T28" fmla="*/ 466 w 1389"/>
              <a:gd name="T29" fmla="*/ 138 h 1105"/>
              <a:gd name="T30" fmla="*/ 0 w 1389"/>
              <a:gd name="T31" fmla="*/ 138 h 1105"/>
              <a:gd name="T32" fmla="*/ 0 w 1389"/>
              <a:gd name="T33" fmla="*/ 415 h 1105"/>
              <a:gd name="T34" fmla="*/ 134 w 1389"/>
              <a:gd name="T35" fmla="*/ 510 h 1105"/>
              <a:gd name="T36" fmla="*/ 202 w 1389"/>
              <a:gd name="T37" fmla="*/ 510 h 1105"/>
              <a:gd name="T38" fmla="*/ 202 w 1389"/>
              <a:gd name="T39" fmla="*/ 467 h 1105"/>
              <a:gd name="T40" fmla="*/ 363 w 1389"/>
              <a:gd name="T41" fmla="*/ 466 h 1105"/>
              <a:gd name="T42" fmla="*/ 519 w 1389"/>
              <a:gd name="T43" fmla="*/ 52 h 1105"/>
              <a:gd name="T44" fmla="*/ 873 w 1389"/>
              <a:gd name="T45" fmla="*/ 52 h 1105"/>
              <a:gd name="T46" fmla="*/ 873 w 1389"/>
              <a:gd name="T47" fmla="*/ 138 h 1105"/>
              <a:gd name="T48" fmla="*/ 519 w 1389"/>
              <a:gd name="T49" fmla="*/ 138 h 1105"/>
              <a:gd name="T50" fmla="*/ 519 w 1389"/>
              <a:gd name="T51" fmla="*/ 52 h 1105"/>
              <a:gd name="T52" fmla="*/ 1143 w 1389"/>
              <a:gd name="T53" fmla="*/ 655 h 1105"/>
              <a:gd name="T54" fmla="*/ 1143 w 1389"/>
              <a:gd name="T55" fmla="*/ 545 h 1105"/>
              <a:gd name="T56" fmla="*/ 1248 w 1389"/>
              <a:gd name="T57" fmla="*/ 545 h 1105"/>
              <a:gd name="T58" fmla="*/ 1389 w 1389"/>
              <a:gd name="T59" fmla="*/ 476 h 1105"/>
              <a:gd name="T60" fmla="*/ 1389 w 1389"/>
              <a:gd name="T61" fmla="*/ 1105 h 1105"/>
              <a:gd name="T62" fmla="*/ 0 w 1389"/>
              <a:gd name="T63" fmla="*/ 1105 h 1105"/>
              <a:gd name="T64" fmla="*/ 0 w 1389"/>
              <a:gd name="T65" fmla="*/ 483 h 1105"/>
              <a:gd name="T66" fmla="*/ 134 w 1389"/>
              <a:gd name="T67" fmla="*/ 545 h 1105"/>
              <a:gd name="T68" fmla="*/ 202 w 1389"/>
              <a:gd name="T69" fmla="*/ 545 h 1105"/>
              <a:gd name="T70" fmla="*/ 202 w 1389"/>
              <a:gd name="T71" fmla="*/ 655 h 1105"/>
              <a:gd name="T72" fmla="*/ 363 w 1389"/>
              <a:gd name="T73" fmla="*/ 655 h 1105"/>
              <a:gd name="T74" fmla="*/ 363 w 1389"/>
              <a:gd name="T75" fmla="*/ 545 h 1105"/>
              <a:gd name="T76" fmla="*/ 982 w 1389"/>
              <a:gd name="T77" fmla="*/ 545 h 1105"/>
              <a:gd name="T78" fmla="*/ 982 w 1389"/>
              <a:gd name="T79" fmla="*/ 655 h 1105"/>
              <a:gd name="T80" fmla="*/ 1143 w 1389"/>
              <a:gd name="T81" fmla="*/ 655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9" h="1105">
                <a:moveTo>
                  <a:pt x="363" y="466"/>
                </a:moveTo>
                <a:cubicBezTo>
                  <a:pt x="363" y="510"/>
                  <a:pt x="363" y="510"/>
                  <a:pt x="363" y="510"/>
                </a:cubicBezTo>
                <a:cubicBezTo>
                  <a:pt x="982" y="510"/>
                  <a:pt x="982" y="510"/>
                  <a:pt x="982" y="510"/>
                </a:cubicBezTo>
                <a:cubicBezTo>
                  <a:pt x="982" y="466"/>
                  <a:pt x="982" y="466"/>
                  <a:pt x="982" y="466"/>
                </a:cubicBezTo>
                <a:cubicBezTo>
                  <a:pt x="1143" y="466"/>
                  <a:pt x="1143" y="466"/>
                  <a:pt x="1143" y="466"/>
                </a:cubicBezTo>
                <a:cubicBezTo>
                  <a:pt x="1143" y="510"/>
                  <a:pt x="1143" y="510"/>
                  <a:pt x="1143" y="510"/>
                </a:cubicBezTo>
                <a:cubicBezTo>
                  <a:pt x="1248" y="510"/>
                  <a:pt x="1248" y="510"/>
                  <a:pt x="1248" y="510"/>
                </a:cubicBezTo>
                <a:cubicBezTo>
                  <a:pt x="1318" y="510"/>
                  <a:pt x="1377" y="459"/>
                  <a:pt x="1389" y="392"/>
                </a:cubicBezTo>
                <a:cubicBezTo>
                  <a:pt x="1389" y="138"/>
                  <a:pt x="1389" y="138"/>
                  <a:pt x="1389" y="138"/>
                </a:cubicBezTo>
                <a:cubicBezTo>
                  <a:pt x="926" y="138"/>
                  <a:pt x="926" y="138"/>
                  <a:pt x="926" y="138"/>
                </a:cubicBezTo>
                <a:cubicBezTo>
                  <a:pt x="926" y="26"/>
                  <a:pt x="926" y="26"/>
                  <a:pt x="926" y="26"/>
                </a:cubicBezTo>
                <a:cubicBezTo>
                  <a:pt x="926" y="11"/>
                  <a:pt x="914" y="0"/>
                  <a:pt x="899" y="0"/>
                </a:cubicBezTo>
                <a:cubicBezTo>
                  <a:pt x="492" y="0"/>
                  <a:pt x="492" y="0"/>
                  <a:pt x="492" y="0"/>
                </a:cubicBezTo>
                <a:cubicBezTo>
                  <a:pt x="478" y="0"/>
                  <a:pt x="466" y="11"/>
                  <a:pt x="466" y="26"/>
                </a:cubicBezTo>
                <a:cubicBezTo>
                  <a:pt x="466" y="138"/>
                  <a:pt x="466" y="138"/>
                  <a:pt x="466" y="138"/>
                </a:cubicBezTo>
                <a:cubicBezTo>
                  <a:pt x="0" y="138"/>
                  <a:pt x="0" y="138"/>
                  <a:pt x="0" y="138"/>
                </a:cubicBezTo>
                <a:cubicBezTo>
                  <a:pt x="0" y="415"/>
                  <a:pt x="0" y="415"/>
                  <a:pt x="0" y="415"/>
                </a:cubicBezTo>
                <a:cubicBezTo>
                  <a:pt x="20" y="470"/>
                  <a:pt x="72" y="510"/>
                  <a:pt x="134" y="510"/>
                </a:cubicBezTo>
                <a:cubicBezTo>
                  <a:pt x="202" y="510"/>
                  <a:pt x="202" y="510"/>
                  <a:pt x="202" y="510"/>
                </a:cubicBezTo>
                <a:cubicBezTo>
                  <a:pt x="202" y="467"/>
                  <a:pt x="202" y="467"/>
                  <a:pt x="202" y="467"/>
                </a:cubicBezTo>
                <a:cubicBezTo>
                  <a:pt x="363" y="466"/>
                  <a:pt x="363" y="466"/>
                  <a:pt x="363" y="466"/>
                </a:cubicBezTo>
                <a:close/>
                <a:moveTo>
                  <a:pt x="519" y="52"/>
                </a:moveTo>
                <a:cubicBezTo>
                  <a:pt x="873" y="52"/>
                  <a:pt x="873" y="52"/>
                  <a:pt x="873" y="52"/>
                </a:cubicBezTo>
                <a:cubicBezTo>
                  <a:pt x="873" y="138"/>
                  <a:pt x="873" y="138"/>
                  <a:pt x="873" y="138"/>
                </a:cubicBezTo>
                <a:cubicBezTo>
                  <a:pt x="519" y="138"/>
                  <a:pt x="519" y="138"/>
                  <a:pt x="519" y="138"/>
                </a:cubicBezTo>
                <a:lnTo>
                  <a:pt x="519" y="52"/>
                </a:lnTo>
                <a:close/>
                <a:moveTo>
                  <a:pt x="1143" y="655"/>
                </a:moveTo>
                <a:cubicBezTo>
                  <a:pt x="1143" y="545"/>
                  <a:pt x="1143" y="545"/>
                  <a:pt x="1143" y="545"/>
                </a:cubicBezTo>
                <a:cubicBezTo>
                  <a:pt x="1248" y="545"/>
                  <a:pt x="1248" y="545"/>
                  <a:pt x="1248" y="545"/>
                </a:cubicBezTo>
                <a:cubicBezTo>
                  <a:pt x="1305" y="545"/>
                  <a:pt x="1356" y="518"/>
                  <a:pt x="1389" y="476"/>
                </a:cubicBezTo>
                <a:cubicBezTo>
                  <a:pt x="1389" y="1105"/>
                  <a:pt x="1389" y="1105"/>
                  <a:pt x="1389" y="1105"/>
                </a:cubicBezTo>
                <a:cubicBezTo>
                  <a:pt x="0" y="1105"/>
                  <a:pt x="0" y="1105"/>
                  <a:pt x="0" y="1105"/>
                </a:cubicBezTo>
                <a:cubicBezTo>
                  <a:pt x="0" y="483"/>
                  <a:pt x="0" y="483"/>
                  <a:pt x="0" y="483"/>
                </a:cubicBezTo>
                <a:cubicBezTo>
                  <a:pt x="33" y="521"/>
                  <a:pt x="81" y="545"/>
                  <a:pt x="134" y="545"/>
                </a:cubicBezTo>
                <a:cubicBezTo>
                  <a:pt x="202" y="545"/>
                  <a:pt x="202" y="545"/>
                  <a:pt x="202" y="545"/>
                </a:cubicBezTo>
                <a:cubicBezTo>
                  <a:pt x="202" y="655"/>
                  <a:pt x="202" y="655"/>
                  <a:pt x="202" y="655"/>
                </a:cubicBezTo>
                <a:cubicBezTo>
                  <a:pt x="363" y="655"/>
                  <a:pt x="363" y="655"/>
                  <a:pt x="363" y="655"/>
                </a:cubicBezTo>
                <a:cubicBezTo>
                  <a:pt x="363" y="545"/>
                  <a:pt x="363" y="545"/>
                  <a:pt x="363" y="545"/>
                </a:cubicBezTo>
                <a:cubicBezTo>
                  <a:pt x="982" y="545"/>
                  <a:pt x="982" y="545"/>
                  <a:pt x="982" y="545"/>
                </a:cubicBezTo>
                <a:cubicBezTo>
                  <a:pt x="982" y="655"/>
                  <a:pt x="982" y="655"/>
                  <a:pt x="982" y="655"/>
                </a:cubicBezTo>
                <a:lnTo>
                  <a:pt x="1143" y="6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2" name="Group 8"/>
          <p:cNvGrpSpPr>
            <a:grpSpLocks noChangeAspect="1"/>
          </p:cNvGrpSpPr>
          <p:nvPr/>
        </p:nvGrpSpPr>
        <p:grpSpPr bwMode="auto">
          <a:xfrm>
            <a:off x="6682071" y="2782538"/>
            <a:ext cx="633129" cy="483149"/>
            <a:chOff x="3359" y="1797"/>
            <a:chExt cx="591" cy="451"/>
          </a:xfrm>
          <a:solidFill>
            <a:schemeClr val="bg1"/>
          </a:solidFill>
        </p:grpSpPr>
        <p:sp>
          <p:nvSpPr>
            <p:cNvPr id="114" name="Freeform 9"/>
            <p:cNvSpPr>
              <a:spLocks/>
            </p:cNvSpPr>
            <p:nvPr/>
          </p:nvSpPr>
          <p:spPr bwMode="auto">
            <a:xfrm>
              <a:off x="3698" y="1906"/>
              <a:ext cx="252" cy="342"/>
            </a:xfrm>
            <a:custGeom>
              <a:avLst/>
              <a:gdLst>
                <a:gd name="T0" fmla="*/ 247 w 247"/>
                <a:gd name="T1" fmla="*/ 146 h 335"/>
                <a:gd name="T2" fmla="*/ 206 w 247"/>
                <a:gd name="T3" fmla="*/ 145 h 335"/>
                <a:gd name="T4" fmla="*/ 164 w 247"/>
                <a:gd name="T5" fmla="*/ 70 h 335"/>
                <a:gd name="T6" fmla="*/ 197 w 247"/>
                <a:gd name="T7" fmla="*/ 228 h 335"/>
                <a:gd name="T8" fmla="*/ 162 w 247"/>
                <a:gd name="T9" fmla="*/ 228 h 335"/>
                <a:gd name="T10" fmla="*/ 162 w 247"/>
                <a:gd name="T11" fmla="*/ 308 h 335"/>
                <a:gd name="T12" fmla="*/ 141 w 247"/>
                <a:gd name="T13" fmla="*/ 335 h 335"/>
                <a:gd name="T14" fmla="*/ 118 w 247"/>
                <a:gd name="T15" fmla="*/ 308 h 335"/>
                <a:gd name="T16" fmla="*/ 118 w 247"/>
                <a:gd name="T17" fmla="*/ 230 h 335"/>
                <a:gd name="T18" fmla="*/ 108 w 247"/>
                <a:gd name="T19" fmla="*/ 238 h 335"/>
                <a:gd name="T20" fmla="*/ 108 w 247"/>
                <a:gd name="T21" fmla="*/ 307 h 335"/>
                <a:gd name="T22" fmla="*/ 86 w 247"/>
                <a:gd name="T23" fmla="*/ 335 h 335"/>
                <a:gd name="T24" fmla="*/ 64 w 247"/>
                <a:gd name="T25" fmla="*/ 307 h 335"/>
                <a:gd name="T26" fmla="*/ 64 w 247"/>
                <a:gd name="T27" fmla="*/ 229 h 335"/>
                <a:gd name="T28" fmla="*/ 45 w 247"/>
                <a:gd name="T29" fmla="*/ 228 h 335"/>
                <a:gd name="T30" fmla="*/ 49 w 247"/>
                <a:gd name="T31" fmla="*/ 179 h 335"/>
                <a:gd name="T32" fmla="*/ 45 w 247"/>
                <a:gd name="T33" fmla="*/ 156 h 335"/>
                <a:gd name="T34" fmla="*/ 60 w 247"/>
                <a:gd name="T35" fmla="*/ 67 h 335"/>
                <a:gd name="T36" fmla="*/ 29 w 247"/>
                <a:gd name="T37" fmla="*/ 126 h 335"/>
                <a:gd name="T38" fmla="*/ 0 w 247"/>
                <a:gd name="T39" fmla="*/ 92 h 335"/>
                <a:gd name="T40" fmla="*/ 38 w 247"/>
                <a:gd name="T41" fmla="*/ 22 h 335"/>
                <a:gd name="T42" fmla="*/ 74 w 247"/>
                <a:gd name="T43" fmla="*/ 1 h 335"/>
                <a:gd name="T44" fmla="*/ 148 w 247"/>
                <a:gd name="T45" fmla="*/ 0 h 335"/>
                <a:gd name="T46" fmla="*/ 192 w 247"/>
                <a:gd name="T47" fmla="*/ 28 h 335"/>
                <a:gd name="T48" fmla="*/ 242 w 247"/>
                <a:gd name="T49" fmla="*/ 126 h 335"/>
                <a:gd name="T50" fmla="*/ 247 w 247"/>
                <a:gd name="T51" fmla="*/ 136 h 335"/>
                <a:gd name="T52" fmla="*/ 247 w 247"/>
                <a:gd name="T53" fmla="*/ 14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335">
                  <a:moveTo>
                    <a:pt x="247" y="146"/>
                  </a:moveTo>
                  <a:cubicBezTo>
                    <a:pt x="234" y="167"/>
                    <a:pt x="217" y="167"/>
                    <a:pt x="206" y="145"/>
                  </a:cubicBezTo>
                  <a:cubicBezTo>
                    <a:pt x="192" y="120"/>
                    <a:pt x="180" y="95"/>
                    <a:pt x="164" y="70"/>
                  </a:cubicBezTo>
                  <a:cubicBezTo>
                    <a:pt x="175" y="122"/>
                    <a:pt x="185" y="175"/>
                    <a:pt x="197" y="228"/>
                  </a:cubicBezTo>
                  <a:cubicBezTo>
                    <a:pt x="184" y="228"/>
                    <a:pt x="174" y="228"/>
                    <a:pt x="162" y="228"/>
                  </a:cubicBezTo>
                  <a:cubicBezTo>
                    <a:pt x="162" y="256"/>
                    <a:pt x="162" y="282"/>
                    <a:pt x="162" y="308"/>
                  </a:cubicBezTo>
                  <a:cubicBezTo>
                    <a:pt x="162" y="325"/>
                    <a:pt x="154" y="334"/>
                    <a:pt x="141" y="335"/>
                  </a:cubicBezTo>
                  <a:cubicBezTo>
                    <a:pt x="127" y="335"/>
                    <a:pt x="118" y="325"/>
                    <a:pt x="118" y="308"/>
                  </a:cubicBezTo>
                  <a:cubicBezTo>
                    <a:pt x="118" y="282"/>
                    <a:pt x="118" y="256"/>
                    <a:pt x="118" y="230"/>
                  </a:cubicBezTo>
                  <a:cubicBezTo>
                    <a:pt x="109" y="226"/>
                    <a:pt x="108" y="231"/>
                    <a:pt x="108" y="238"/>
                  </a:cubicBezTo>
                  <a:cubicBezTo>
                    <a:pt x="108" y="261"/>
                    <a:pt x="108" y="284"/>
                    <a:pt x="108" y="307"/>
                  </a:cubicBezTo>
                  <a:cubicBezTo>
                    <a:pt x="108" y="324"/>
                    <a:pt x="100" y="335"/>
                    <a:pt x="86" y="335"/>
                  </a:cubicBezTo>
                  <a:cubicBezTo>
                    <a:pt x="72" y="335"/>
                    <a:pt x="64" y="325"/>
                    <a:pt x="64" y="307"/>
                  </a:cubicBezTo>
                  <a:cubicBezTo>
                    <a:pt x="64" y="281"/>
                    <a:pt x="64" y="256"/>
                    <a:pt x="64" y="229"/>
                  </a:cubicBezTo>
                  <a:cubicBezTo>
                    <a:pt x="58" y="229"/>
                    <a:pt x="52" y="228"/>
                    <a:pt x="45" y="228"/>
                  </a:cubicBezTo>
                  <a:cubicBezTo>
                    <a:pt x="62" y="212"/>
                    <a:pt x="57" y="196"/>
                    <a:pt x="49" y="179"/>
                  </a:cubicBezTo>
                  <a:cubicBezTo>
                    <a:pt x="45" y="172"/>
                    <a:pt x="44" y="163"/>
                    <a:pt x="45" y="156"/>
                  </a:cubicBezTo>
                  <a:cubicBezTo>
                    <a:pt x="50" y="127"/>
                    <a:pt x="57" y="97"/>
                    <a:pt x="60" y="67"/>
                  </a:cubicBezTo>
                  <a:cubicBezTo>
                    <a:pt x="49" y="88"/>
                    <a:pt x="38" y="109"/>
                    <a:pt x="29" y="126"/>
                  </a:cubicBezTo>
                  <a:cubicBezTo>
                    <a:pt x="21" y="116"/>
                    <a:pt x="13" y="106"/>
                    <a:pt x="0" y="92"/>
                  </a:cubicBezTo>
                  <a:cubicBezTo>
                    <a:pt x="9" y="75"/>
                    <a:pt x="23" y="48"/>
                    <a:pt x="38" y="22"/>
                  </a:cubicBezTo>
                  <a:cubicBezTo>
                    <a:pt x="45" y="9"/>
                    <a:pt x="58" y="1"/>
                    <a:pt x="74" y="1"/>
                  </a:cubicBezTo>
                  <a:cubicBezTo>
                    <a:pt x="99" y="0"/>
                    <a:pt x="123" y="0"/>
                    <a:pt x="148" y="0"/>
                  </a:cubicBezTo>
                  <a:cubicBezTo>
                    <a:pt x="168" y="1"/>
                    <a:pt x="183" y="11"/>
                    <a:pt x="192" y="28"/>
                  </a:cubicBezTo>
                  <a:cubicBezTo>
                    <a:pt x="210" y="60"/>
                    <a:pt x="225" y="93"/>
                    <a:pt x="242" y="126"/>
                  </a:cubicBezTo>
                  <a:cubicBezTo>
                    <a:pt x="243" y="129"/>
                    <a:pt x="245" y="133"/>
                    <a:pt x="247" y="136"/>
                  </a:cubicBezTo>
                  <a:cubicBezTo>
                    <a:pt x="247" y="139"/>
                    <a:pt x="247" y="143"/>
                    <a:pt x="247" y="1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
            <p:cNvSpPr>
              <a:spLocks/>
            </p:cNvSpPr>
            <p:nvPr/>
          </p:nvSpPr>
          <p:spPr bwMode="auto">
            <a:xfrm>
              <a:off x="3359" y="1906"/>
              <a:ext cx="255" cy="342"/>
            </a:xfrm>
            <a:custGeom>
              <a:avLst/>
              <a:gdLst>
                <a:gd name="T0" fmla="*/ 0 w 250"/>
                <a:gd name="T1" fmla="*/ 136 h 335"/>
                <a:gd name="T2" fmla="*/ 43 w 250"/>
                <a:gd name="T3" fmla="*/ 49 h 335"/>
                <a:gd name="T4" fmla="*/ 57 w 250"/>
                <a:gd name="T5" fmla="*/ 25 h 335"/>
                <a:gd name="T6" fmla="*/ 98 w 250"/>
                <a:gd name="T7" fmla="*/ 1 h 335"/>
                <a:gd name="T8" fmla="*/ 169 w 250"/>
                <a:gd name="T9" fmla="*/ 1 h 335"/>
                <a:gd name="T10" fmla="*/ 213 w 250"/>
                <a:gd name="T11" fmla="*/ 27 h 335"/>
                <a:gd name="T12" fmla="*/ 250 w 250"/>
                <a:gd name="T13" fmla="*/ 98 h 335"/>
                <a:gd name="T14" fmla="*/ 219 w 250"/>
                <a:gd name="T15" fmla="*/ 132 h 335"/>
                <a:gd name="T16" fmla="*/ 186 w 250"/>
                <a:gd name="T17" fmla="*/ 66 h 335"/>
                <a:gd name="T18" fmla="*/ 183 w 250"/>
                <a:gd name="T19" fmla="*/ 66 h 335"/>
                <a:gd name="T20" fmla="*/ 183 w 250"/>
                <a:gd name="T21" fmla="*/ 80 h 335"/>
                <a:gd name="T22" fmla="*/ 183 w 250"/>
                <a:gd name="T23" fmla="*/ 309 h 335"/>
                <a:gd name="T24" fmla="*/ 170 w 250"/>
                <a:gd name="T25" fmla="*/ 332 h 335"/>
                <a:gd name="T26" fmla="*/ 148 w 250"/>
                <a:gd name="T27" fmla="*/ 329 h 335"/>
                <a:gd name="T28" fmla="*/ 140 w 250"/>
                <a:gd name="T29" fmla="*/ 309 h 335"/>
                <a:gd name="T30" fmla="*/ 139 w 250"/>
                <a:gd name="T31" fmla="*/ 196 h 335"/>
                <a:gd name="T32" fmla="*/ 134 w 250"/>
                <a:gd name="T33" fmla="*/ 184 h 335"/>
                <a:gd name="T34" fmla="*/ 129 w 250"/>
                <a:gd name="T35" fmla="*/ 195 h 335"/>
                <a:gd name="T36" fmla="*/ 129 w 250"/>
                <a:gd name="T37" fmla="*/ 302 h 335"/>
                <a:gd name="T38" fmla="*/ 107 w 250"/>
                <a:gd name="T39" fmla="*/ 335 h 335"/>
                <a:gd name="T40" fmla="*/ 85 w 250"/>
                <a:gd name="T41" fmla="*/ 302 h 335"/>
                <a:gd name="T42" fmla="*/ 85 w 250"/>
                <a:gd name="T43" fmla="*/ 76 h 335"/>
                <a:gd name="T44" fmla="*/ 85 w 250"/>
                <a:gd name="T45" fmla="*/ 66 h 335"/>
                <a:gd name="T46" fmla="*/ 82 w 250"/>
                <a:gd name="T47" fmla="*/ 66 h 335"/>
                <a:gd name="T48" fmla="*/ 50 w 250"/>
                <a:gd name="T49" fmla="*/ 129 h 335"/>
                <a:gd name="T50" fmla="*/ 41 w 250"/>
                <a:gd name="T51" fmla="*/ 145 h 335"/>
                <a:gd name="T52" fmla="*/ 21 w 250"/>
                <a:gd name="T53" fmla="*/ 161 h 335"/>
                <a:gd name="T54" fmla="*/ 0 w 250"/>
                <a:gd name="T55" fmla="*/ 146 h 335"/>
                <a:gd name="T56" fmla="*/ 0 w 250"/>
                <a:gd name="T57" fmla="*/ 13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0" h="335">
                  <a:moveTo>
                    <a:pt x="0" y="136"/>
                  </a:moveTo>
                  <a:cubicBezTo>
                    <a:pt x="14" y="107"/>
                    <a:pt x="28" y="78"/>
                    <a:pt x="43" y="49"/>
                  </a:cubicBezTo>
                  <a:cubicBezTo>
                    <a:pt x="47" y="41"/>
                    <a:pt x="52" y="33"/>
                    <a:pt x="57" y="25"/>
                  </a:cubicBezTo>
                  <a:cubicBezTo>
                    <a:pt x="66" y="10"/>
                    <a:pt x="80" y="1"/>
                    <a:pt x="98" y="1"/>
                  </a:cubicBezTo>
                  <a:cubicBezTo>
                    <a:pt x="122" y="0"/>
                    <a:pt x="145" y="0"/>
                    <a:pt x="169" y="1"/>
                  </a:cubicBezTo>
                  <a:cubicBezTo>
                    <a:pt x="189" y="1"/>
                    <a:pt x="204" y="11"/>
                    <a:pt x="213" y="27"/>
                  </a:cubicBezTo>
                  <a:cubicBezTo>
                    <a:pt x="226" y="51"/>
                    <a:pt x="238" y="76"/>
                    <a:pt x="250" y="98"/>
                  </a:cubicBezTo>
                  <a:cubicBezTo>
                    <a:pt x="238" y="111"/>
                    <a:pt x="229" y="121"/>
                    <a:pt x="219" y="132"/>
                  </a:cubicBezTo>
                  <a:cubicBezTo>
                    <a:pt x="208" y="111"/>
                    <a:pt x="197" y="88"/>
                    <a:pt x="186" y="66"/>
                  </a:cubicBezTo>
                  <a:cubicBezTo>
                    <a:pt x="185" y="66"/>
                    <a:pt x="184" y="66"/>
                    <a:pt x="183" y="66"/>
                  </a:cubicBezTo>
                  <a:cubicBezTo>
                    <a:pt x="183" y="71"/>
                    <a:pt x="183" y="75"/>
                    <a:pt x="183" y="80"/>
                  </a:cubicBezTo>
                  <a:cubicBezTo>
                    <a:pt x="183" y="156"/>
                    <a:pt x="183" y="233"/>
                    <a:pt x="183" y="309"/>
                  </a:cubicBezTo>
                  <a:cubicBezTo>
                    <a:pt x="183" y="320"/>
                    <a:pt x="181" y="329"/>
                    <a:pt x="170" y="332"/>
                  </a:cubicBezTo>
                  <a:cubicBezTo>
                    <a:pt x="164" y="334"/>
                    <a:pt x="154" y="333"/>
                    <a:pt x="148" y="329"/>
                  </a:cubicBezTo>
                  <a:cubicBezTo>
                    <a:pt x="143" y="326"/>
                    <a:pt x="140" y="316"/>
                    <a:pt x="140" y="309"/>
                  </a:cubicBezTo>
                  <a:cubicBezTo>
                    <a:pt x="139" y="272"/>
                    <a:pt x="139" y="234"/>
                    <a:pt x="139" y="196"/>
                  </a:cubicBezTo>
                  <a:cubicBezTo>
                    <a:pt x="139" y="192"/>
                    <a:pt x="136" y="188"/>
                    <a:pt x="134" y="184"/>
                  </a:cubicBezTo>
                  <a:cubicBezTo>
                    <a:pt x="132" y="188"/>
                    <a:pt x="129" y="192"/>
                    <a:pt x="129" y="195"/>
                  </a:cubicBezTo>
                  <a:cubicBezTo>
                    <a:pt x="129" y="231"/>
                    <a:pt x="129" y="267"/>
                    <a:pt x="129" y="302"/>
                  </a:cubicBezTo>
                  <a:cubicBezTo>
                    <a:pt x="129" y="325"/>
                    <a:pt x="122" y="335"/>
                    <a:pt x="107" y="335"/>
                  </a:cubicBezTo>
                  <a:cubicBezTo>
                    <a:pt x="92" y="334"/>
                    <a:pt x="85" y="324"/>
                    <a:pt x="85" y="302"/>
                  </a:cubicBezTo>
                  <a:cubicBezTo>
                    <a:pt x="85" y="226"/>
                    <a:pt x="85" y="151"/>
                    <a:pt x="85" y="76"/>
                  </a:cubicBezTo>
                  <a:cubicBezTo>
                    <a:pt x="85" y="73"/>
                    <a:pt x="85" y="70"/>
                    <a:pt x="85" y="66"/>
                  </a:cubicBezTo>
                  <a:cubicBezTo>
                    <a:pt x="84" y="66"/>
                    <a:pt x="83" y="66"/>
                    <a:pt x="82" y="66"/>
                  </a:cubicBezTo>
                  <a:cubicBezTo>
                    <a:pt x="72" y="87"/>
                    <a:pt x="61" y="108"/>
                    <a:pt x="50" y="129"/>
                  </a:cubicBezTo>
                  <a:cubicBezTo>
                    <a:pt x="47" y="134"/>
                    <a:pt x="44" y="139"/>
                    <a:pt x="41" y="145"/>
                  </a:cubicBezTo>
                  <a:cubicBezTo>
                    <a:pt x="37" y="154"/>
                    <a:pt x="31" y="163"/>
                    <a:pt x="21" y="161"/>
                  </a:cubicBezTo>
                  <a:cubicBezTo>
                    <a:pt x="13" y="159"/>
                    <a:pt x="7" y="151"/>
                    <a:pt x="0" y="146"/>
                  </a:cubicBezTo>
                  <a:cubicBezTo>
                    <a:pt x="0" y="143"/>
                    <a:pt x="0" y="139"/>
                    <a:pt x="0" y="1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
            <p:cNvSpPr>
              <a:spLocks/>
            </p:cNvSpPr>
            <p:nvPr/>
          </p:nvSpPr>
          <p:spPr bwMode="auto">
            <a:xfrm>
              <a:off x="3564" y="2021"/>
              <a:ext cx="182" cy="227"/>
            </a:xfrm>
            <a:custGeom>
              <a:avLst/>
              <a:gdLst>
                <a:gd name="T0" fmla="*/ 88 w 179"/>
                <a:gd name="T1" fmla="*/ 122 h 223"/>
                <a:gd name="T2" fmla="*/ 86 w 179"/>
                <a:gd name="T3" fmla="*/ 134 h 223"/>
                <a:gd name="T4" fmla="*/ 86 w 179"/>
                <a:gd name="T5" fmla="*/ 201 h 223"/>
                <a:gd name="T6" fmla="*/ 72 w 179"/>
                <a:gd name="T7" fmla="*/ 223 h 223"/>
                <a:gd name="T8" fmla="*/ 57 w 179"/>
                <a:gd name="T9" fmla="*/ 201 h 223"/>
                <a:gd name="T10" fmla="*/ 57 w 179"/>
                <a:gd name="T11" fmla="*/ 64 h 223"/>
                <a:gd name="T12" fmla="*/ 57 w 179"/>
                <a:gd name="T13" fmla="*/ 48 h 223"/>
                <a:gd name="T14" fmla="*/ 54 w 179"/>
                <a:gd name="T15" fmla="*/ 47 h 223"/>
                <a:gd name="T16" fmla="*/ 32 w 179"/>
                <a:gd name="T17" fmla="*/ 88 h 223"/>
                <a:gd name="T18" fmla="*/ 25 w 179"/>
                <a:gd name="T19" fmla="*/ 101 h 223"/>
                <a:gd name="T20" fmla="*/ 8 w 179"/>
                <a:gd name="T21" fmla="*/ 105 h 223"/>
                <a:gd name="T22" fmla="*/ 2 w 179"/>
                <a:gd name="T23" fmla="*/ 90 h 223"/>
                <a:gd name="T24" fmla="*/ 39 w 179"/>
                <a:gd name="T25" fmla="*/ 15 h 223"/>
                <a:gd name="T26" fmla="*/ 67 w 179"/>
                <a:gd name="T27" fmla="*/ 0 h 223"/>
                <a:gd name="T28" fmla="*/ 110 w 179"/>
                <a:gd name="T29" fmla="*/ 0 h 223"/>
                <a:gd name="T30" fmla="*/ 141 w 179"/>
                <a:gd name="T31" fmla="*/ 17 h 223"/>
                <a:gd name="T32" fmla="*/ 177 w 179"/>
                <a:gd name="T33" fmla="*/ 88 h 223"/>
                <a:gd name="T34" fmla="*/ 171 w 179"/>
                <a:gd name="T35" fmla="*/ 105 h 223"/>
                <a:gd name="T36" fmla="*/ 152 w 179"/>
                <a:gd name="T37" fmla="*/ 99 h 223"/>
                <a:gd name="T38" fmla="*/ 123 w 179"/>
                <a:gd name="T39" fmla="*/ 47 h 223"/>
                <a:gd name="T40" fmla="*/ 122 w 179"/>
                <a:gd name="T41" fmla="*/ 59 h 223"/>
                <a:gd name="T42" fmla="*/ 122 w 179"/>
                <a:gd name="T43" fmla="*/ 199 h 223"/>
                <a:gd name="T44" fmla="*/ 122 w 179"/>
                <a:gd name="T45" fmla="*/ 206 h 223"/>
                <a:gd name="T46" fmla="*/ 107 w 179"/>
                <a:gd name="T47" fmla="*/ 222 h 223"/>
                <a:gd name="T48" fmla="*/ 93 w 179"/>
                <a:gd name="T49" fmla="*/ 205 h 223"/>
                <a:gd name="T50" fmla="*/ 93 w 179"/>
                <a:gd name="T51" fmla="*/ 134 h 223"/>
                <a:gd name="T52" fmla="*/ 92 w 179"/>
                <a:gd name="T53" fmla="*/ 123 h 223"/>
                <a:gd name="T54" fmla="*/ 88 w 179"/>
                <a:gd name="T55" fmla="*/ 12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9" h="223">
                  <a:moveTo>
                    <a:pt x="88" y="122"/>
                  </a:moveTo>
                  <a:cubicBezTo>
                    <a:pt x="87" y="126"/>
                    <a:pt x="86" y="130"/>
                    <a:pt x="86" y="134"/>
                  </a:cubicBezTo>
                  <a:cubicBezTo>
                    <a:pt x="86" y="157"/>
                    <a:pt x="86" y="179"/>
                    <a:pt x="86" y="201"/>
                  </a:cubicBezTo>
                  <a:cubicBezTo>
                    <a:pt x="86" y="216"/>
                    <a:pt x="81" y="223"/>
                    <a:pt x="72" y="223"/>
                  </a:cubicBezTo>
                  <a:cubicBezTo>
                    <a:pt x="61" y="223"/>
                    <a:pt x="57" y="216"/>
                    <a:pt x="57" y="201"/>
                  </a:cubicBezTo>
                  <a:cubicBezTo>
                    <a:pt x="57" y="156"/>
                    <a:pt x="57" y="110"/>
                    <a:pt x="57" y="64"/>
                  </a:cubicBezTo>
                  <a:cubicBezTo>
                    <a:pt x="57" y="58"/>
                    <a:pt x="57" y="53"/>
                    <a:pt x="57" y="48"/>
                  </a:cubicBezTo>
                  <a:cubicBezTo>
                    <a:pt x="56" y="47"/>
                    <a:pt x="55" y="47"/>
                    <a:pt x="54" y="47"/>
                  </a:cubicBezTo>
                  <a:cubicBezTo>
                    <a:pt x="47" y="60"/>
                    <a:pt x="39" y="74"/>
                    <a:pt x="32" y="88"/>
                  </a:cubicBezTo>
                  <a:cubicBezTo>
                    <a:pt x="30" y="93"/>
                    <a:pt x="28" y="99"/>
                    <a:pt x="25" y="101"/>
                  </a:cubicBezTo>
                  <a:cubicBezTo>
                    <a:pt x="20" y="104"/>
                    <a:pt x="12" y="107"/>
                    <a:pt x="8" y="105"/>
                  </a:cubicBezTo>
                  <a:cubicBezTo>
                    <a:pt x="4" y="103"/>
                    <a:pt x="0" y="93"/>
                    <a:pt x="2" y="90"/>
                  </a:cubicBezTo>
                  <a:cubicBezTo>
                    <a:pt x="13" y="64"/>
                    <a:pt x="25" y="39"/>
                    <a:pt x="39" y="15"/>
                  </a:cubicBezTo>
                  <a:cubicBezTo>
                    <a:pt x="45" y="5"/>
                    <a:pt x="55" y="0"/>
                    <a:pt x="67" y="0"/>
                  </a:cubicBezTo>
                  <a:cubicBezTo>
                    <a:pt x="81" y="1"/>
                    <a:pt x="96" y="1"/>
                    <a:pt x="110" y="0"/>
                  </a:cubicBezTo>
                  <a:cubicBezTo>
                    <a:pt x="124" y="0"/>
                    <a:pt x="135" y="5"/>
                    <a:pt x="141" y="17"/>
                  </a:cubicBezTo>
                  <a:cubicBezTo>
                    <a:pt x="154" y="40"/>
                    <a:pt x="166" y="64"/>
                    <a:pt x="177" y="88"/>
                  </a:cubicBezTo>
                  <a:cubicBezTo>
                    <a:pt x="179" y="92"/>
                    <a:pt x="175" y="102"/>
                    <a:pt x="171" y="105"/>
                  </a:cubicBezTo>
                  <a:cubicBezTo>
                    <a:pt x="164" y="110"/>
                    <a:pt x="157" y="107"/>
                    <a:pt x="152" y="99"/>
                  </a:cubicBezTo>
                  <a:cubicBezTo>
                    <a:pt x="143" y="81"/>
                    <a:pt x="134" y="64"/>
                    <a:pt x="123" y="47"/>
                  </a:cubicBezTo>
                  <a:cubicBezTo>
                    <a:pt x="123" y="51"/>
                    <a:pt x="122" y="55"/>
                    <a:pt x="122" y="59"/>
                  </a:cubicBezTo>
                  <a:cubicBezTo>
                    <a:pt x="122" y="106"/>
                    <a:pt x="122" y="152"/>
                    <a:pt x="122" y="199"/>
                  </a:cubicBezTo>
                  <a:cubicBezTo>
                    <a:pt x="122" y="201"/>
                    <a:pt x="122" y="203"/>
                    <a:pt x="122" y="206"/>
                  </a:cubicBezTo>
                  <a:cubicBezTo>
                    <a:pt x="122" y="215"/>
                    <a:pt x="118" y="223"/>
                    <a:pt x="107" y="222"/>
                  </a:cubicBezTo>
                  <a:cubicBezTo>
                    <a:pt x="97" y="222"/>
                    <a:pt x="93" y="215"/>
                    <a:pt x="93" y="205"/>
                  </a:cubicBezTo>
                  <a:cubicBezTo>
                    <a:pt x="93" y="181"/>
                    <a:pt x="93" y="158"/>
                    <a:pt x="93" y="134"/>
                  </a:cubicBezTo>
                  <a:cubicBezTo>
                    <a:pt x="93" y="130"/>
                    <a:pt x="92" y="126"/>
                    <a:pt x="92" y="123"/>
                  </a:cubicBezTo>
                  <a:cubicBezTo>
                    <a:pt x="91" y="122"/>
                    <a:pt x="89" y="122"/>
                    <a:pt x="88" y="1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2"/>
            <p:cNvSpPr>
              <a:spLocks/>
            </p:cNvSpPr>
            <p:nvPr/>
          </p:nvSpPr>
          <p:spPr bwMode="auto">
            <a:xfrm>
              <a:off x="3446" y="1797"/>
              <a:ext cx="99" cy="101"/>
            </a:xfrm>
            <a:custGeom>
              <a:avLst/>
              <a:gdLst>
                <a:gd name="T0" fmla="*/ 98 w 98"/>
                <a:gd name="T1" fmla="*/ 49 h 99"/>
                <a:gd name="T2" fmla="*/ 49 w 98"/>
                <a:gd name="T3" fmla="*/ 99 h 99"/>
                <a:gd name="T4" fmla="*/ 0 w 98"/>
                <a:gd name="T5" fmla="*/ 50 h 99"/>
                <a:gd name="T6" fmla="*/ 49 w 98"/>
                <a:gd name="T7" fmla="*/ 1 h 99"/>
                <a:gd name="T8" fmla="*/ 98 w 98"/>
                <a:gd name="T9" fmla="*/ 49 h 99"/>
              </a:gdLst>
              <a:ahLst/>
              <a:cxnLst>
                <a:cxn ang="0">
                  <a:pos x="T0" y="T1"/>
                </a:cxn>
                <a:cxn ang="0">
                  <a:pos x="T2" y="T3"/>
                </a:cxn>
                <a:cxn ang="0">
                  <a:pos x="T4" y="T5"/>
                </a:cxn>
                <a:cxn ang="0">
                  <a:pos x="T6" y="T7"/>
                </a:cxn>
                <a:cxn ang="0">
                  <a:pos x="T8" y="T9"/>
                </a:cxn>
              </a:cxnLst>
              <a:rect l="0" t="0" r="r" b="b"/>
              <a:pathLst>
                <a:path w="98" h="99">
                  <a:moveTo>
                    <a:pt x="98" y="49"/>
                  </a:moveTo>
                  <a:cubicBezTo>
                    <a:pt x="98" y="76"/>
                    <a:pt x="76" y="98"/>
                    <a:pt x="49" y="99"/>
                  </a:cubicBezTo>
                  <a:cubicBezTo>
                    <a:pt x="22" y="99"/>
                    <a:pt x="0" y="77"/>
                    <a:pt x="0" y="50"/>
                  </a:cubicBezTo>
                  <a:cubicBezTo>
                    <a:pt x="0" y="22"/>
                    <a:pt x="22" y="1"/>
                    <a:pt x="49" y="1"/>
                  </a:cubicBezTo>
                  <a:cubicBezTo>
                    <a:pt x="76" y="0"/>
                    <a:pt x="98" y="22"/>
                    <a:pt x="98" y="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3"/>
            <p:cNvSpPr>
              <a:spLocks/>
            </p:cNvSpPr>
            <p:nvPr/>
          </p:nvSpPr>
          <p:spPr bwMode="auto">
            <a:xfrm>
              <a:off x="3763" y="1798"/>
              <a:ext cx="100" cy="100"/>
            </a:xfrm>
            <a:custGeom>
              <a:avLst/>
              <a:gdLst>
                <a:gd name="T0" fmla="*/ 49 w 98"/>
                <a:gd name="T1" fmla="*/ 0 h 98"/>
                <a:gd name="T2" fmla="*/ 98 w 98"/>
                <a:gd name="T3" fmla="*/ 49 h 98"/>
                <a:gd name="T4" fmla="*/ 49 w 98"/>
                <a:gd name="T5" fmla="*/ 98 h 98"/>
                <a:gd name="T6" fmla="*/ 0 w 98"/>
                <a:gd name="T7" fmla="*/ 49 h 98"/>
                <a:gd name="T8" fmla="*/ 49 w 98"/>
                <a:gd name="T9" fmla="*/ 0 h 98"/>
              </a:gdLst>
              <a:ahLst/>
              <a:cxnLst>
                <a:cxn ang="0">
                  <a:pos x="T0" y="T1"/>
                </a:cxn>
                <a:cxn ang="0">
                  <a:pos x="T2" y="T3"/>
                </a:cxn>
                <a:cxn ang="0">
                  <a:pos x="T4" y="T5"/>
                </a:cxn>
                <a:cxn ang="0">
                  <a:pos x="T6" y="T7"/>
                </a:cxn>
                <a:cxn ang="0">
                  <a:pos x="T8" y="T9"/>
                </a:cxn>
              </a:cxnLst>
              <a:rect l="0" t="0" r="r" b="b"/>
              <a:pathLst>
                <a:path w="98" h="98">
                  <a:moveTo>
                    <a:pt x="49" y="0"/>
                  </a:moveTo>
                  <a:cubicBezTo>
                    <a:pt x="76" y="0"/>
                    <a:pt x="98" y="21"/>
                    <a:pt x="98" y="49"/>
                  </a:cubicBezTo>
                  <a:cubicBezTo>
                    <a:pt x="98" y="76"/>
                    <a:pt x="76" y="98"/>
                    <a:pt x="49" y="98"/>
                  </a:cubicBezTo>
                  <a:cubicBezTo>
                    <a:pt x="22" y="97"/>
                    <a:pt x="0" y="76"/>
                    <a:pt x="0" y="49"/>
                  </a:cubicBezTo>
                  <a:cubicBezTo>
                    <a:pt x="0" y="21"/>
                    <a:pt x="21" y="0"/>
                    <a:pt x="4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4"/>
            <p:cNvSpPr>
              <a:spLocks/>
            </p:cNvSpPr>
            <p:nvPr/>
          </p:nvSpPr>
          <p:spPr bwMode="auto">
            <a:xfrm>
              <a:off x="3621" y="1947"/>
              <a:ext cx="67" cy="68"/>
            </a:xfrm>
            <a:custGeom>
              <a:avLst/>
              <a:gdLst>
                <a:gd name="T0" fmla="*/ 66 w 66"/>
                <a:gd name="T1" fmla="*/ 34 h 67"/>
                <a:gd name="T2" fmla="*/ 33 w 66"/>
                <a:gd name="T3" fmla="*/ 67 h 67"/>
                <a:gd name="T4" fmla="*/ 1 w 66"/>
                <a:gd name="T5" fmla="*/ 33 h 67"/>
                <a:gd name="T6" fmla="*/ 34 w 66"/>
                <a:gd name="T7" fmla="*/ 1 h 67"/>
                <a:gd name="T8" fmla="*/ 66 w 66"/>
                <a:gd name="T9" fmla="*/ 34 h 67"/>
              </a:gdLst>
              <a:ahLst/>
              <a:cxnLst>
                <a:cxn ang="0">
                  <a:pos x="T0" y="T1"/>
                </a:cxn>
                <a:cxn ang="0">
                  <a:pos x="T2" y="T3"/>
                </a:cxn>
                <a:cxn ang="0">
                  <a:pos x="T4" y="T5"/>
                </a:cxn>
                <a:cxn ang="0">
                  <a:pos x="T6" y="T7"/>
                </a:cxn>
                <a:cxn ang="0">
                  <a:pos x="T8" y="T9"/>
                </a:cxn>
              </a:cxnLst>
              <a:rect l="0" t="0" r="r" b="b"/>
              <a:pathLst>
                <a:path w="66" h="67">
                  <a:moveTo>
                    <a:pt x="66" y="34"/>
                  </a:moveTo>
                  <a:cubicBezTo>
                    <a:pt x="66" y="52"/>
                    <a:pt x="51" y="67"/>
                    <a:pt x="33" y="67"/>
                  </a:cubicBezTo>
                  <a:cubicBezTo>
                    <a:pt x="15" y="66"/>
                    <a:pt x="0" y="51"/>
                    <a:pt x="1" y="33"/>
                  </a:cubicBezTo>
                  <a:cubicBezTo>
                    <a:pt x="1" y="16"/>
                    <a:pt x="16" y="0"/>
                    <a:pt x="34" y="1"/>
                  </a:cubicBezTo>
                  <a:cubicBezTo>
                    <a:pt x="52" y="1"/>
                    <a:pt x="66" y="16"/>
                    <a:pt x="66"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92089047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4738" y="3308368"/>
            <a:ext cx="9000000" cy="492443"/>
          </a:xfrm>
        </p:spPr>
        <p:txBody>
          <a:bodyPr/>
          <a:lstStyle/>
          <a:p>
            <a:r>
              <a:rPr lang="en-US" dirty="0" smtClean="0"/>
              <a:t>Strategic Opportunities</a:t>
            </a:r>
            <a:endParaRPr lang="en-US" dirty="0"/>
          </a:p>
        </p:txBody>
      </p:sp>
      <p:sp>
        <p:nvSpPr>
          <p:cNvPr id="3" name="Text Placeholder 2"/>
          <p:cNvSpPr>
            <a:spLocks noGrp="1"/>
          </p:cNvSpPr>
          <p:nvPr>
            <p:ph type="body" sz="quarter" idx="11"/>
          </p:nvPr>
        </p:nvSpPr>
        <p:spPr/>
        <p:txBody>
          <a:bodyPr/>
          <a:lstStyle/>
          <a:p>
            <a:r>
              <a:rPr lang="en-US" dirty="0" smtClean="0"/>
              <a:t> </a:t>
            </a:r>
            <a:endParaRPr lang="en-US" dirty="0"/>
          </a:p>
        </p:txBody>
      </p:sp>
    </p:spTree>
    <p:extLst>
      <p:ext uri="{BB962C8B-B14F-4D97-AF65-F5344CB8AC3E}">
        <p14:creationId xmlns:p14="http://schemas.microsoft.com/office/powerpoint/2010/main" xmlns="" val="232361482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163" y="504000"/>
            <a:ext cx="8461375" cy="756475"/>
          </a:xfrm>
        </p:spPr>
        <p:txBody>
          <a:bodyPr/>
          <a:lstStyle/>
          <a:p>
            <a:r>
              <a:rPr lang="en-US" dirty="0"/>
              <a:t>Know </a:t>
            </a:r>
            <a:r>
              <a:rPr lang="en-US" dirty="0" smtClean="0"/>
              <a:t>Your Numbers</a:t>
            </a:r>
            <a:endParaRPr lang="en-US" dirty="0"/>
          </a:p>
        </p:txBody>
      </p:sp>
      <p:sp>
        <p:nvSpPr>
          <p:cNvPr id="4" name="Slide Number Placeholder 3"/>
          <p:cNvSpPr>
            <a:spLocks noGrp="1"/>
          </p:cNvSpPr>
          <p:nvPr>
            <p:ph type="sldNum" sz="quarter" idx="20"/>
          </p:nvPr>
        </p:nvSpPr>
        <p:spPr/>
        <p:txBody>
          <a:bodyPr/>
          <a:lstStyle/>
          <a:p>
            <a:pPr marL="0" marR="0" lvl="0" indent="0" algn="r" defTabSz="1008063" rtl="0" eaLnBrk="1" fontAlgn="base" latinLnBrk="0" hangingPunct="1">
              <a:lnSpc>
                <a:spcPct val="100000"/>
              </a:lnSpc>
              <a:spcBef>
                <a:spcPct val="0"/>
              </a:spcBef>
              <a:spcAft>
                <a:spcPct val="0"/>
              </a:spcAft>
              <a:buClrTx/>
              <a:buSzTx/>
              <a:buFontTx/>
              <a:buNone/>
              <a:tabLst/>
              <a:defRPr/>
            </a:pPr>
            <a:fld id="{5D9ED44C-9967-4AA2-9848-690F642BA06E}" type="slidenum">
              <a:rPr kumimoji="0" lang="en-US" sz="9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1008063" rtl="0" eaLnBrk="1" fontAlgn="base" latinLnBrk="0" hangingPunct="1">
                <a:lnSpc>
                  <a:spcPct val="100000"/>
                </a:lnSpc>
                <a:spcBef>
                  <a:spcPct val="0"/>
                </a:spcBef>
                <a:spcAft>
                  <a:spcPct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9" name="Text Placeholder 18"/>
          <p:cNvSpPr>
            <a:spLocks noGrp="1"/>
          </p:cNvSpPr>
          <p:nvPr>
            <p:ph type="body" sz="quarter" idx="21"/>
          </p:nvPr>
        </p:nvSpPr>
        <p:spPr/>
        <p:txBody>
          <a:bodyPr/>
          <a:lstStyle/>
          <a:p>
            <a:r>
              <a:rPr lang="en-US" dirty="0" smtClean="0"/>
              <a:t> </a:t>
            </a:r>
            <a:endParaRPr lang="en-US" dirty="0"/>
          </a:p>
        </p:txBody>
      </p:sp>
      <p:graphicFrame>
        <p:nvGraphicFramePr>
          <p:cNvPr id="10" name="Table 9"/>
          <p:cNvGraphicFramePr>
            <a:graphicFrameLocks noGrp="1"/>
          </p:cNvGraphicFramePr>
          <p:nvPr/>
        </p:nvGraphicFramePr>
        <p:xfrm>
          <a:off x="1762125" y="1734344"/>
          <a:ext cx="6718300" cy="4450080"/>
        </p:xfrm>
        <a:graphic>
          <a:graphicData uri="http://schemas.openxmlformats.org/drawingml/2006/table">
            <a:tbl>
              <a:tblPr firstRow="1" bandRow="1">
                <a:tableStyleId>{5C22544A-7EE6-4342-B048-85BDC9FD1C3A}</a:tableStyleId>
              </a:tblPr>
              <a:tblGrid>
                <a:gridCol w="3359150"/>
                <a:gridCol w="3359150"/>
              </a:tblGrid>
              <a:tr h="370840">
                <a:tc>
                  <a:txBody>
                    <a:bodyPr/>
                    <a:lstStyle/>
                    <a:p>
                      <a:pPr marL="0" marR="0" lvl="0" indent="0" algn="r" defTabSz="1008063" rtl="0" eaLnBrk="0" fontAlgn="auto" latinLnBrk="0" hangingPunct="0">
                        <a:lnSpc>
                          <a:spcPct val="100000"/>
                        </a:lnSpc>
                        <a:spcBef>
                          <a:spcPts val="0"/>
                        </a:spcBef>
                        <a:spcAft>
                          <a:spcPts val="0"/>
                        </a:spcAft>
                        <a:buClrTx/>
                        <a:buSzTx/>
                        <a:buFontTx/>
                        <a:buNone/>
                        <a:tabLst>
                          <a:tab pos="1324610" algn="l"/>
                        </a:tabLst>
                        <a:defRPr/>
                      </a:pPr>
                      <a:r>
                        <a:rPr kumimoji="0" lang="en-US"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Prevailing Factors</a:t>
                      </a:r>
                      <a:endParaRPr lang="en-US" dirty="0"/>
                    </a:p>
                  </a:txBody>
                  <a:tcPr anchor="ctr">
                    <a:solidFill>
                      <a:srgbClr val="988F86"/>
                    </a:solidFill>
                  </a:tcPr>
                </a:tc>
                <a:tc>
                  <a:txBody>
                    <a:bodyPr/>
                    <a:lstStyle/>
                    <a:p>
                      <a:pPr marL="0" marR="0" lvl="0" indent="0" algn="l" defTabSz="1008063" rtl="0" eaLnBrk="0" fontAlgn="auto" latinLnBrk="0" hangingPunct="0">
                        <a:lnSpc>
                          <a:spcPct val="100000"/>
                        </a:lnSpc>
                        <a:spcBef>
                          <a:spcPts val="0"/>
                        </a:spcBef>
                        <a:spcAft>
                          <a:spcPts val="0"/>
                        </a:spcAft>
                        <a:buClrTx/>
                        <a:buSzTx/>
                        <a:buFontTx/>
                        <a:buNone/>
                        <a:tabLst>
                          <a:tab pos="1324610" algn="l"/>
                        </a:tabLst>
                        <a:defRPr/>
                      </a:pPr>
                      <a:r>
                        <a:rPr kumimoji="0" lang="en-US"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Amounts/Rates</a:t>
                      </a:r>
                      <a:endParaRPr lang="en-US" dirty="0"/>
                    </a:p>
                  </a:txBody>
                  <a:tcPr anchor="ctr">
                    <a:solidFill>
                      <a:srgbClr val="988F86"/>
                    </a:solidFill>
                  </a:tcPr>
                </a:tc>
              </a:tr>
              <a:tr h="370840">
                <a:tc>
                  <a:txBody>
                    <a:bodyPr/>
                    <a:lstStyle/>
                    <a:p>
                      <a:pPr marL="274320" marR="0" lvl="2" indent="-274320" algn="r" defTabSz="1008063" rtl="0" eaLnBrk="1" fontAlgn="base" latinLnBrk="0" hangingPunct="1">
                        <a:lnSpc>
                          <a:spcPts val="1800"/>
                        </a:lnSpc>
                        <a:spcBef>
                          <a:spcPts val="0"/>
                        </a:spcBef>
                        <a:spcAft>
                          <a:spcPts val="600"/>
                        </a:spcAft>
                        <a:buClr>
                          <a:srgbClr val="000000"/>
                        </a:buClr>
                        <a:buSzTx/>
                        <a:buFontTx/>
                        <a:buNone/>
                        <a:tabLst>
                          <a:tab pos="127000" algn="l"/>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109" charset="-128"/>
                          <a:cs typeface="Arial" panose="020B0604020202020204" pitchFamily="34" charset="0"/>
                        </a:rPr>
                        <a:t>Valuation Options</a:t>
                      </a:r>
                    </a:p>
                  </a:txBody>
                  <a:tcPr anchor="ctr"/>
                </a:tc>
                <a:tc>
                  <a:txBody>
                    <a:bodyPr/>
                    <a:lstStyle/>
                    <a:p>
                      <a:pPr marL="274320" marR="0" lvl="2" indent="-274320" algn="l" defTabSz="1008063" rtl="0" eaLnBrk="1" fontAlgn="base" latinLnBrk="0" hangingPunct="1">
                        <a:lnSpc>
                          <a:spcPts val="1800"/>
                        </a:lnSpc>
                        <a:spcBef>
                          <a:spcPts val="0"/>
                        </a:spcBef>
                        <a:spcAft>
                          <a:spcPts val="600"/>
                        </a:spcAft>
                        <a:buClr>
                          <a:srgbClr val="000000"/>
                        </a:buClr>
                        <a:buSzTx/>
                        <a:buFontTx/>
                        <a:buNone/>
                        <a:tabLst>
                          <a:tab pos="127000" algn="l"/>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109" charset="-128"/>
                          <a:cs typeface="Arial" panose="020B0604020202020204" pitchFamily="34" charset="0"/>
                        </a:rPr>
                        <a:t>Strategic-Financial-Estate</a:t>
                      </a:r>
                    </a:p>
                  </a:txBody>
                  <a:tcPr anchor="ctr"/>
                </a:tc>
              </a:tr>
              <a:tr h="370840">
                <a:tc>
                  <a:txBody>
                    <a:bodyPr/>
                    <a:lstStyle/>
                    <a:p>
                      <a:pPr marL="274320" marR="0" lvl="2" indent="-274320" algn="r" defTabSz="1008063" rtl="0" eaLnBrk="1" fontAlgn="base" latinLnBrk="0" hangingPunct="1">
                        <a:lnSpc>
                          <a:spcPts val="1800"/>
                        </a:lnSpc>
                        <a:spcBef>
                          <a:spcPts val="0"/>
                        </a:spcBef>
                        <a:spcAft>
                          <a:spcPts val="600"/>
                        </a:spcAft>
                        <a:buClr>
                          <a:srgbClr val="000000"/>
                        </a:buClr>
                        <a:buSzTx/>
                        <a:buFontTx/>
                        <a:buNone/>
                        <a:tabLst>
                          <a:tab pos="127000" algn="l"/>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109" charset="-128"/>
                          <a:cs typeface="Arial" panose="020B0604020202020204" pitchFamily="34" charset="0"/>
                        </a:rPr>
                        <a:t>Long-Term Capital Gain Rate</a:t>
                      </a:r>
                    </a:p>
                  </a:txBody>
                  <a:tcPr anchor="ctr">
                    <a:solidFill>
                      <a:srgbClr val="EAE9E7"/>
                    </a:solidFill>
                  </a:tcPr>
                </a:tc>
                <a:tc>
                  <a:txBody>
                    <a:bodyPr/>
                    <a:lstStyle/>
                    <a:p>
                      <a:r>
                        <a:rPr lang="en-US" sz="1200" dirty="0" smtClean="0">
                          <a:solidFill>
                            <a:schemeClr val="tx1"/>
                          </a:solidFill>
                        </a:rPr>
                        <a:t>20%</a:t>
                      </a:r>
                      <a:endParaRPr lang="en-US" sz="1200" dirty="0">
                        <a:solidFill>
                          <a:schemeClr val="tx1"/>
                        </a:solidFill>
                      </a:endParaRPr>
                    </a:p>
                  </a:txBody>
                  <a:tcPr anchor="ctr">
                    <a:solidFill>
                      <a:srgbClr val="EAE9E7"/>
                    </a:solidFill>
                  </a:tcPr>
                </a:tc>
              </a:tr>
              <a:tr h="370840">
                <a:tc>
                  <a:txBody>
                    <a:bodyPr/>
                    <a:lstStyle/>
                    <a:p>
                      <a:pPr algn="r"/>
                      <a:r>
                        <a:rPr lang="en-US" sz="1200" dirty="0" smtClean="0">
                          <a:solidFill>
                            <a:schemeClr val="tx1"/>
                          </a:solidFill>
                        </a:rPr>
                        <a:t>Qualified</a:t>
                      </a:r>
                      <a:r>
                        <a:rPr lang="en-US" sz="1200" baseline="0" dirty="0" smtClean="0">
                          <a:solidFill>
                            <a:schemeClr val="tx1"/>
                          </a:solidFill>
                        </a:rPr>
                        <a:t> Dividend  Rate </a:t>
                      </a:r>
                      <a:endParaRPr lang="en-US" sz="1200" dirty="0">
                        <a:solidFill>
                          <a:schemeClr val="tx1"/>
                        </a:solidFill>
                      </a:endParaRPr>
                    </a:p>
                  </a:txBody>
                  <a:tcPr anchor="ctr"/>
                </a:tc>
                <a:tc>
                  <a:txBody>
                    <a:bodyPr/>
                    <a:lstStyle/>
                    <a:p>
                      <a:r>
                        <a:rPr lang="en-US" sz="1200" dirty="0" smtClean="0">
                          <a:solidFill>
                            <a:schemeClr val="tx1"/>
                          </a:solidFill>
                        </a:rPr>
                        <a:t>20%</a:t>
                      </a:r>
                      <a:endParaRPr lang="en-US" sz="1200" dirty="0">
                        <a:solidFill>
                          <a:schemeClr val="tx1"/>
                        </a:solidFill>
                      </a:endParaRPr>
                    </a:p>
                  </a:txBody>
                  <a:tcPr anchor="ctr"/>
                </a:tc>
              </a:tr>
              <a:tr h="370840">
                <a:tc>
                  <a:txBody>
                    <a:bodyPr/>
                    <a:lstStyle/>
                    <a:p>
                      <a:pPr algn="r"/>
                      <a:r>
                        <a:rPr lang="en-US" sz="1200" dirty="0" smtClean="0">
                          <a:solidFill>
                            <a:schemeClr val="tx1"/>
                          </a:solidFill>
                        </a:rPr>
                        <a:t>Top Income Tax Rate</a:t>
                      </a:r>
                      <a:endParaRPr lang="en-US" sz="1200" dirty="0">
                        <a:solidFill>
                          <a:schemeClr val="tx1"/>
                        </a:solidFill>
                      </a:endParaRPr>
                    </a:p>
                  </a:txBody>
                  <a:tcPr anchor="ctr"/>
                </a:tc>
                <a:tc>
                  <a:txBody>
                    <a:bodyPr/>
                    <a:lstStyle/>
                    <a:p>
                      <a:r>
                        <a:rPr lang="en-US" sz="1200" dirty="0" smtClean="0">
                          <a:solidFill>
                            <a:schemeClr val="tx1"/>
                          </a:solidFill>
                        </a:rPr>
                        <a:t>39.6%</a:t>
                      </a:r>
                      <a:endParaRPr lang="en-US" sz="1200" dirty="0">
                        <a:solidFill>
                          <a:schemeClr val="tx1"/>
                        </a:solidFill>
                      </a:endParaRPr>
                    </a:p>
                  </a:txBody>
                  <a:tcPr anchor="ctr"/>
                </a:tc>
              </a:tr>
              <a:tr h="370840">
                <a:tc>
                  <a:txBody>
                    <a:bodyPr/>
                    <a:lstStyle/>
                    <a:p>
                      <a:pPr algn="r"/>
                      <a:r>
                        <a:rPr lang="en-US" sz="1200" dirty="0" smtClean="0">
                          <a:solidFill>
                            <a:schemeClr val="tx1"/>
                          </a:solidFill>
                        </a:rPr>
                        <a:t>Annual Gift Exclusion</a:t>
                      </a:r>
                      <a:endParaRPr lang="en-US" sz="1200" dirty="0">
                        <a:solidFill>
                          <a:schemeClr val="tx1"/>
                        </a:solidFill>
                      </a:endParaRPr>
                    </a:p>
                  </a:txBody>
                  <a:tcPr anchor="ctr"/>
                </a:tc>
                <a:tc>
                  <a:txBody>
                    <a:bodyPr/>
                    <a:lstStyle/>
                    <a:p>
                      <a:r>
                        <a:rPr lang="en-US" sz="1200" dirty="0" smtClean="0">
                          <a:solidFill>
                            <a:schemeClr val="tx1"/>
                          </a:solidFill>
                        </a:rPr>
                        <a:t>$14,000 (“Use it or lose it”)</a:t>
                      </a:r>
                      <a:endParaRPr lang="en-US" sz="1200" dirty="0">
                        <a:solidFill>
                          <a:schemeClr val="tx1"/>
                        </a:solidFill>
                      </a:endParaRPr>
                    </a:p>
                  </a:txBody>
                  <a:tcPr anchor="ctr"/>
                </a:tc>
              </a:tr>
              <a:tr h="370840">
                <a:tc>
                  <a:txBody>
                    <a:bodyPr/>
                    <a:lstStyle/>
                    <a:p>
                      <a:pPr algn="r"/>
                      <a:r>
                        <a:rPr lang="en-US" sz="1200" dirty="0" smtClean="0">
                          <a:solidFill>
                            <a:schemeClr val="tx1"/>
                          </a:solidFill>
                        </a:rPr>
                        <a:t>Lifetime/Death/GST Exemption</a:t>
                      </a:r>
                      <a:endParaRPr lang="en-US" sz="1200" dirty="0">
                        <a:solidFill>
                          <a:schemeClr val="tx1"/>
                        </a:solidFill>
                      </a:endParaRPr>
                    </a:p>
                  </a:txBody>
                  <a:tcPr anchor="ctr"/>
                </a:tc>
                <a:tc>
                  <a:txBody>
                    <a:bodyPr/>
                    <a:lstStyle/>
                    <a:p>
                      <a:r>
                        <a:rPr lang="en-US" sz="1200" dirty="0" smtClean="0">
                          <a:solidFill>
                            <a:schemeClr val="tx1"/>
                          </a:solidFill>
                        </a:rPr>
                        <a:t>$5,450,000/$10,900,000</a:t>
                      </a:r>
                      <a:r>
                        <a:rPr lang="en-US" sz="1200" baseline="0" dirty="0" smtClean="0">
                          <a:solidFill>
                            <a:schemeClr val="tx1"/>
                          </a:solidFill>
                        </a:rPr>
                        <a:t> (portable)</a:t>
                      </a:r>
                      <a:endParaRPr lang="en-US" sz="1200" dirty="0">
                        <a:solidFill>
                          <a:schemeClr val="tx1"/>
                        </a:solidFill>
                      </a:endParaRPr>
                    </a:p>
                  </a:txBody>
                  <a:tcPr anchor="ctr"/>
                </a:tc>
              </a:tr>
              <a:tr h="370840">
                <a:tc>
                  <a:txBody>
                    <a:bodyPr/>
                    <a:lstStyle/>
                    <a:p>
                      <a:pPr algn="r"/>
                      <a:r>
                        <a:rPr lang="en-US" sz="1200" dirty="0" smtClean="0">
                          <a:solidFill>
                            <a:schemeClr val="tx1"/>
                          </a:solidFill>
                        </a:rPr>
                        <a:t>Top Transfer Tax Burden</a:t>
                      </a:r>
                      <a:endParaRPr lang="en-US" sz="1200" dirty="0">
                        <a:solidFill>
                          <a:schemeClr val="tx1"/>
                        </a:solidFill>
                      </a:endParaRPr>
                    </a:p>
                  </a:txBody>
                  <a:tcPr anchor="ctr"/>
                </a:tc>
                <a:tc>
                  <a:txBody>
                    <a:bodyPr/>
                    <a:lstStyle/>
                    <a:p>
                      <a:r>
                        <a:rPr lang="en-US" sz="1200" dirty="0" smtClean="0">
                          <a:solidFill>
                            <a:schemeClr val="tx1"/>
                          </a:solidFill>
                        </a:rPr>
                        <a:t>40%</a:t>
                      </a:r>
                      <a:endParaRPr lang="en-US" sz="1200" dirty="0">
                        <a:solidFill>
                          <a:schemeClr val="tx1"/>
                        </a:solidFill>
                      </a:endParaRPr>
                    </a:p>
                  </a:txBody>
                  <a:tcPr anchor="ctr"/>
                </a:tc>
              </a:tr>
              <a:tr h="370840">
                <a:tc>
                  <a:txBody>
                    <a:bodyPr/>
                    <a:lstStyle/>
                    <a:p>
                      <a:pPr algn="r"/>
                      <a:r>
                        <a:rPr lang="en-US" sz="1200" dirty="0" smtClean="0">
                          <a:solidFill>
                            <a:schemeClr val="tx1"/>
                          </a:solidFill>
                        </a:rPr>
                        <a:t>Additional Tax Burden</a:t>
                      </a:r>
                      <a:endParaRPr lang="en-US" sz="1200" dirty="0">
                        <a:solidFill>
                          <a:schemeClr val="tx1"/>
                        </a:solidFill>
                      </a:endParaRPr>
                    </a:p>
                  </a:txBody>
                  <a:tcPr anchor="ctr"/>
                </a:tc>
                <a:tc>
                  <a:txBody>
                    <a:bodyPr/>
                    <a:lstStyle/>
                    <a:p>
                      <a:r>
                        <a:rPr lang="en-US" sz="1200" dirty="0" smtClean="0">
                          <a:solidFill>
                            <a:schemeClr val="tx1"/>
                          </a:solidFill>
                        </a:rPr>
                        <a:t>$66,000/month (per $20 million @7.2%)</a:t>
                      </a:r>
                      <a:endParaRPr lang="en-US" sz="1200" dirty="0">
                        <a:solidFill>
                          <a:schemeClr val="tx1"/>
                        </a:solidFill>
                      </a:endParaRPr>
                    </a:p>
                  </a:txBody>
                  <a:tcPr anchor="ctr"/>
                </a:tc>
              </a:tr>
              <a:tr h="370840">
                <a:tc>
                  <a:txBody>
                    <a:bodyPr/>
                    <a:lstStyle/>
                    <a:p>
                      <a:pPr algn="r"/>
                      <a:r>
                        <a:rPr lang="en-US" sz="1200" dirty="0" smtClean="0">
                          <a:solidFill>
                            <a:schemeClr val="tx1"/>
                          </a:solidFill>
                        </a:rPr>
                        <a:t>Applicable Federal Rate (AFR)</a:t>
                      </a:r>
                      <a:endParaRPr lang="en-US" sz="1200" dirty="0">
                        <a:solidFill>
                          <a:schemeClr val="tx1"/>
                        </a:solidFill>
                      </a:endParaRPr>
                    </a:p>
                  </a:txBody>
                  <a:tcPr anchor="ctr"/>
                </a:tc>
                <a:tc>
                  <a:txBody>
                    <a:bodyPr/>
                    <a:lstStyle/>
                    <a:p>
                      <a:r>
                        <a:rPr lang="en-US" sz="1200" dirty="0" smtClean="0">
                          <a:solidFill>
                            <a:schemeClr val="tx1"/>
                          </a:solidFill>
                        </a:rPr>
                        <a:t>Low by historical standards</a:t>
                      </a:r>
                      <a:endParaRPr lang="en-US" sz="1200" dirty="0">
                        <a:solidFill>
                          <a:schemeClr val="tx1"/>
                        </a:solidFill>
                      </a:endParaRPr>
                    </a:p>
                  </a:txBody>
                  <a:tcPr anchor="ctr"/>
                </a:tc>
              </a:tr>
              <a:tr h="370840">
                <a:tc>
                  <a:txBody>
                    <a:bodyPr/>
                    <a:lstStyle/>
                    <a:p>
                      <a:pPr algn="r"/>
                      <a:r>
                        <a:rPr lang="en-US" sz="1200" dirty="0" smtClean="0">
                          <a:solidFill>
                            <a:schemeClr val="tx1"/>
                          </a:solidFill>
                        </a:rPr>
                        <a:t>February 2017 Rates</a:t>
                      </a:r>
                      <a:endParaRPr lang="en-US" sz="1200" dirty="0">
                        <a:solidFill>
                          <a:schemeClr val="tx1"/>
                        </a:solidFill>
                      </a:endParaRPr>
                    </a:p>
                  </a:txBody>
                  <a:tcPr anchor="ctr"/>
                </a:tc>
                <a:tc>
                  <a:txBody>
                    <a:bodyPr/>
                    <a:lstStyle/>
                    <a:p>
                      <a:r>
                        <a:rPr lang="en-US" sz="1200" dirty="0" smtClean="0">
                          <a:solidFill>
                            <a:schemeClr val="tx1"/>
                          </a:solidFill>
                        </a:rPr>
                        <a:t>Short – 1.04%; Mid – 2.10%; Long – 2.81%</a:t>
                      </a:r>
                      <a:endParaRPr lang="en-US" sz="1200" dirty="0">
                        <a:solidFill>
                          <a:schemeClr val="tx1"/>
                        </a:solidFill>
                      </a:endParaRPr>
                    </a:p>
                  </a:txBody>
                  <a:tcPr anchor="ctr"/>
                </a:tc>
              </a:tr>
              <a:tr h="370840">
                <a:tc>
                  <a:txBody>
                    <a:bodyPr/>
                    <a:lstStyle/>
                    <a:p>
                      <a:pPr algn="r"/>
                      <a:r>
                        <a:rPr lang="en-US" sz="1200" dirty="0" smtClean="0">
                          <a:solidFill>
                            <a:schemeClr val="tx1"/>
                          </a:solidFill>
                        </a:rPr>
                        <a:t>Medicare Surcharge</a:t>
                      </a:r>
                      <a:endParaRPr lang="en-US" sz="1200" dirty="0">
                        <a:solidFill>
                          <a:schemeClr val="tx1"/>
                        </a:solidFill>
                      </a:endParaRPr>
                    </a:p>
                  </a:txBody>
                  <a:tcPr anchor="ctr"/>
                </a:tc>
                <a:tc>
                  <a:txBody>
                    <a:bodyPr/>
                    <a:lstStyle/>
                    <a:p>
                      <a:r>
                        <a:rPr lang="en-US" sz="1200" dirty="0" smtClean="0">
                          <a:solidFill>
                            <a:schemeClr val="tx1"/>
                          </a:solidFill>
                        </a:rPr>
                        <a:t>3.8%</a:t>
                      </a:r>
                      <a:endParaRPr lang="en-US" sz="1200" dirty="0">
                        <a:solidFill>
                          <a:schemeClr val="tx1"/>
                        </a:solidFill>
                      </a:endParaRPr>
                    </a:p>
                  </a:txBody>
                  <a:tcPr anchor="ctr"/>
                </a:tc>
              </a:tr>
            </a:tbl>
          </a:graphicData>
        </a:graphic>
      </p:graphicFrame>
    </p:spTree>
    <p:extLst>
      <p:ext uri="{BB962C8B-B14F-4D97-AF65-F5344CB8AC3E}">
        <p14:creationId xmlns:p14="http://schemas.microsoft.com/office/powerpoint/2010/main" xmlns="" val="360119596"/>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163" y="504000"/>
            <a:ext cx="8461375" cy="756475"/>
          </a:xfrm>
        </p:spPr>
        <p:txBody>
          <a:bodyPr/>
          <a:lstStyle/>
          <a:p>
            <a:r>
              <a:rPr lang="en-US" dirty="0"/>
              <a:t>Evolution of a </a:t>
            </a:r>
            <a:r>
              <a:rPr lang="en-US" dirty="0" smtClean="0"/>
              <a:t>Business</a:t>
            </a:r>
            <a:r>
              <a:rPr lang="en-US" dirty="0"/>
              <a:t>. . . .or </a:t>
            </a:r>
            <a:r>
              <a:rPr lang="en-US" dirty="0" smtClean="0"/>
              <a:t>De-evolution</a:t>
            </a:r>
            <a:r>
              <a:rPr lang="en-US" dirty="0"/>
              <a:t>?</a:t>
            </a:r>
          </a:p>
        </p:txBody>
      </p:sp>
      <p:sp>
        <p:nvSpPr>
          <p:cNvPr id="4" name="Slide Number Placeholder 3"/>
          <p:cNvSpPr>
            <a:spLocks noGrp="1"/>
          </p:cNvSpPr>
          <p:nvPr>
            <p:ph type="sldNum" sz="quarter" idx="20"/>
          </p:nvPr>
        </p:nvSpPr>
        <p:spPr/>
        <p:txBody>
          <a:bodyPr/>
          <a:lstStyle/>
          <a:p>
            <a:pPr marL="0" marR="0" lvl="0" indent="0" algn="r" defTabSz="1008063" rtl="0" eaLnBrk="1" fontAlgn="base" latinLnBrk="0" hangingPunct="1">
              <a:lnSpc>
                <a:spcPct val="100000"/>
              </a:lnSpc>
              <a:spcBef>
                <a:spcPct val="0"/>
              </a:spcBef>
              <a:spcAft>
                <a:spcPct val="0"/>
              </a:spcAft>
              <a:buClrTx/>
              <a:buSzTx/>
              <a:buFontTx/>
              <a:buNone/>
              <a:tabLst/>
              <a:defRPr/>
            </a:pPr>
            <a:fld id="{5D9ED44C-9967-4AA2-9848-690F642BA06E}" type="slidenum">
              <a:rPr kumimoji="0" lang="en-US" sz="9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1008063"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9" name="Text Placeholder 18"/>
          <p:cNvSpPr>
            <a:spLocks noGrp="1"/>
          </p:cNvSpPr>
          <p:nvPr>
            <p:ph type="body" sz="quarter" idx="21"/>
          </p:nvPr>
        </p:nvSpPr>
        <p:spPr/>
        <p:txBody>
          <a:bodyPr/>
          <a:lstStyle/>
          <a:p>
            <a:r>
              <a:rPr lang="en-US" dirty="0" smtClean="0"/>
              <a:t> </a:t>
            </a:r>
            <a:endParaRPr lang="en-US" dirty="0"/>
          </a:p>
        </p:txBody>
      </p:sp>
      <p:grpSp>
        <p:nvGrpSpPr>
          <p:cNvPr id="38" name="Group 37"/>
          <p:cNvGrpSpPr/>
          <p:nvPr/>
        </p:nvGrpSpPr>
        <p:grpSpPr>
          <a:xfrm>
            <a:off x="2143125" y="1627188"/>
            <a:ext cx="5909012" cy="4963159"/>
            <a:chOff x="2074782" y="1627188"/>
            <a:chExt cx="5909012" cy="4963159"/>
          </a:xfrm>
        </p:grpSpPr>
        <p:sp>
          <p:nvSpPr>
            <p:cNvPr id="9" name="Rectangle 8"/>
            <p:cNvSpPr/>
            <p:nvPr/>
          </p:nvSpPr>
          <p:spPr bwMode="auto">
            <a:xfrm>
              <a:off x="2074782" y="1627188"/>
              <a:ext cx="5909012" cy="4963159"/>
            </a:xfrm>
            <a:prstGeom prst="rect">
              <a:avLst/>
            </a:prstGeom>
            <a:solidFill>
              <a:srgbClr val="EAE9E7"/>
            </a:solidFill>
            <a:ln w="6350">
              <a:noFill/>
              <a:miter lim="800000"/>
              <a:headEnd/>
              <a:tailEnd/>
            </a:ln>
          </p:spPr>
          <p:txBody>
            <a:bodyPr lIns="91440" tIns="91440" rIns="91440" bIns="91440" rtlCol="0" anchor="t">
              <a:noAutofit/>
            </a:bodyPr>
            <a:lstStyle/>
            <a:p>
              <a:pPr marL="0" marR="0" lvl="0" indent="0" algn="l" defTabSz="1008063" rtl="0" eaLnBrk="1" fontAlgn="base" latinLnBrk="0" hangingPunct="1">
                <a:lnSpc>
                  <a:spcPts val="1500"/>
                </a:lnSpc>
                <a:spcBef>
                  <a:spcPct val="0"/>
                </a:spcBef>
                <a:spcAft>
                  <a:spcPct val="0"/>
                </a:spcAft>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grpSp>
          <p:nvGrpSpPr>
            <p:cNvPr id="33" name="Group 32"/>
            <p:cNvGrpSpPr/>
            <p:nvPr/>
          </p:nvGrpSpPr>
          <p:grpSpPr>
            <a:xfrm>
              <a:off x="2743288" y="1822767"/>
              <a:ext cx="4572000" cy="4572000"/>
              <a:chOff x="538163" y="1627187"/>
              <a:chExt cx="4572000" cy="4572000"/>
            </a:xfrm>
          </p:grpSpPr>
          <p:cxnSp>
            <p:nvCxnSpPr>
              <p:cNvPr id="28" name="Straight Arrow Connector 27"/>
              <p:cNvCxnSpPr/>
              <p:nvPr/>
            </p:nvCxnSpPr>
            <p:spPr bwMode="auto">
              <a:xfrm>
                <a:off x="538163" y="3913187"/>
                <a:ext cx="4572000" cy="0"/>
              </a:xfrm>
              <a:prstGeom prst="straightConnector1">
                <a:avLst/>
              </a:prstGeom>
              <a:noFill/>
              <a:ln w="76200">
                <a:solidFill>
                  <a:schemeClr val="accent5"/>
                </a:solidFill>
                <a:round/>
                <a:headEnd type="triangle" w="med" len="med"/>
                <a:tailEnd type="triangle" w="med" len="med"/>
              </a:ln>
            </p:spPr>
          </p:cxnSp>
          <p:cxnSp>
            <p:nvCxnSpPr>
              <p:cNvPr id="26" name="Straight Arrow Connector 25"/>
              <p:cNvCxnSpPr/>
              <p:nvPr/>
            </p:nvCxnSpPr>
            <p:spPr bwMode="auto">
              <a:xfrm>
                <a:off x="2824163" y="1627187"/>
                <a:ext cx="0" cy="4572000"/>
              </a:xfrm>
              <a:prstGeom prst="straightConnector1">
                <a:avLst/>
              </a:prstGeom>
              <a:noFill/>
              <a:ln w="76200">
                <a:solidFill>
                  <a:schemeClr val="accent5"/>
                </a:solidFill>
                <a:round/>
                <a:headEnd type="triangle" w="med" len="med"/>
                <a:tailEnd type="triangle" w="med" len="med"/>
              </a:ln>
            </p:spPr>
          </p:cxnSp>
        </p:grpSp>
        <p:pic>
          <p:nvPicPr>
            <p:cNvPr id="34" name="Bild 2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49994" y="2318481"/>
              <a:ext cx="1142474" cy="1142474"/>
            </a:xfrm>
            <a:prstGeom prst="rect">
              <a:avLst/>
            </a:prstGeom>
          </p:spPr>
        </p:pic>
        <p:pic>
          <p:nvPicPr>
            <p:cNvPr id="35" name="Bild 2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19725" y="2175373"/>
              <a:ext cx="1748748" cy="1748748"/>
            </a:xfrm>
            <a:prstGeom prst="rect">
              <a:avLst/>
            </a:prstGeom>
            <a:ln>
              <a:noFill/>
            </a:ln>
          </p:spPr>
        </p:pic>
        <p:pic>
          <p:nvPicPr>
            <p:cNvPr id="36" name="Bild 43"/>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xmlns="" val="0"/>
                </a:ext>
              </a:extLst>
            </a:blip>
            <a:stretch>
              <a:fillRect/>
            </a:stretch>
          </p:blipFill>
          <p:spPr>
            <a:xfrm>
              <a:off x="3024255" y="4401344"/>
              <a:ext cx="1703320" cy="1600200"/>
            </a:xfrm>
            <a:prstGeom prst="rect">
              <a:avLst/>
            </a:prstGeom>
          </p:spPr>
        </p:pic>
        <p:pic>
          <p:nvPicPr>
            <p:cNvPr id="37" name="Bild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46399" y="4553744"/>
              <a:ext cx="1295400" cy="1295400"/>
            </a:xfrm>
            <a:prstGeom prst="rect">
              <a:avLst/>
            </a:prstGeom>
          </p:spPr>
        </p:pic>
      </p:grpSp>
      <p:sp>
        <p:nvSpPr>
          <p:cNvPr id="14" name="object 10"/>
          <p:cNvSpPr txBox="1"/>
          <p:nvPr/>
        </p:nvSpPr>
        <p:spPr>
          <a:xfrm>
            <a:off x="2371725" y="1810544"/>
            <a:ext cx="1005840" cy="457200"/>
          </a:xfrm>
          <a:prstGeom prst="rect">
            <a:avLst/>
          </a:prstGeom>
          <a:solidFill>
            <a:srgbClr val="FF0000"/>
          </a:solidFill>
        </p:spPr>
        <p:txBody>
          <a:bodyPr vert="horz" wrap="square" lIns="91440" tIns="91440" rIns="91440" bIns="91440" rtlCol="0" anchor="ctr">
            <a:noAutofit/>
          </a:bodyPr>
          <a:lstStyle/>
          <a:p>
            <a:pPr marR="5080" algn="ctr"/>
            <a:r>
              <a:rPr lang="en-US" sz="1400" spc="-5" dirty="0" smtClean="0">
                <a:solidFill>
                  <a:srgbClr val="FFFFFF"/>
                </a:solidFill>
                <a:latin typeface="Arial" pitchFamily="34" charset="0"/>
                <a:cs typeface="Arial" pitchFamily="34" charset="0"/>
              </a:rPr>
              <a:t>Chaos</a:t>
            </a:r>
            <a:endParaRPr sz="1400" dirty="0">
              <a:solidFill>
                <a:srgbClr val="FFFFFF"/>
              </a:solidFill>
              <a:latin typeface="Arial" pitchFamily="34" charset="0"/>
              <a:cs typeface="Arial" pitchFamily="34" charset="0"/>
            </a:endParaRPr>
          </a:p>
        </p:txBody>
      </p:sp>
      <p:sp>
        <p:nvSpPr>
          <p:cNvPr id="17" name="object 10"/>
          <p:cNvSpPr txBox="1"/>
          <p:nvPr/>
        </p:nvSpPr>
        <p:spPr>
          <a:xfrm>
            <a:off x="6791325" y="1810544"/>
            <a:ext cx="1005840" cy="457200"/>
          </a:xfrm>
          <a:prstGeom prst="rect">
            <a:avLst/>
          </a:prstGeom>
          <a:solidFill>
            <a:srgbClr val="00B050"/>
          </a:solidFill>
        </p:spPr>
        <p:txBody>
          <a:bodyPr vert="horz" wrap="square" lIns="91440" tIns="91440" rIns="91440" bIns="91440" rtlCol="0" anchor="ctr">
            <a:noAutofit/>
          </a:bodyPr>
          <a:lstStyle/>
          <a:p>
            <a:pPr marR="5080" algn="ctr"/>
            <a:r>
              <a:rPr lang="en-US" sz="1400" spc="-5" dirty="0" smtClean="0">
                <a:solidFill>
                  <a:srgbClr val="FFFFFF"/>
                </a:solidFill>
                <a:latin typeface="Arial" pitchFamily="34" charset="0"/>
                <a:cs typeface="Arial" pitchFamily="34" charset="0"/>
              </a:rPr>
              <a:t>Alignment</a:t>
            </a:r>
            <a:endParaRPr sz="1400" dirty="0">
              <a:solidFill>
                <a:srgbClr val="FFFFFF"/>
              </a:solidFill>
              <a:latin typeface="Arial" pitchFamily="34" charset="0"/>
              <a:cs typeface="Arial" pitchFamily="34" charset="0"/>
            </a:endParaRPr>
          </a:p>
        </p:txBody>
      </p:sp>
      <p:sp>
        <p:nvSpPr>
          <p:cNvPr id="21" name="object 10"/>
          <p:cNvSpPr txBox="1"/>
          <p:nvPr/>
        </p:nvSpPr>
        <p:spPr>
          <a:xfrm>
            <a:off x="2347661" y="5885240"/>
            <a:ext cx="1005840" cy="457200"/>
          </a:xfrm>
          <a:prstGeom prst="rect">
            <a:avLst/>
          </a:prstGeom>
          <a:solidFill>
            <a:srgbClr val="00B050"/>
          </a:solidFill>
        </p:spPr>
        <p:txBody>
          <a:bodyPr vert="horz" wrap="square" lIns="91440" tIns="91440" rIns="91440" bIns="91440" rtlCol="0" anchor="ctr">
            <a:noAutofit/>
          </a:bodyPr>
          <a:lstStyle/>
          <a:p>
            <a:pPr marR="5080" algn="ctr"/>
            <a:r>
              <a:rPr lang="en-US" sz="1400" spc="-5" dirty="0" smtClean="0">
                <a:solidFill>
                  <a:srgbClr val="FFFFFF"/>
                </a:solidFill>
                <a:latin typeface="Arial" pitchFamily="34" charset="0"/>
                <a:cs typeface="Arial" pitchFamily="34" charset="0"/>
              </a:rPr>
              <a:t>Start Up</a:t>
            </a:r>
            <a:endParaRPr sz="1400" dirty="0">
              <a:solidFill>
                <a:srgbClr val="FFFFFF"/>
              </a:solidFill>
              <a:latin typeface="Arial" pitchFamily="34" charset="0"/>
              <a:cs typeface="Arial" pitchFamily="34" charset="0"/>
            </a:endParaRPr>
          </a:p>
        </p:txBody>
      </p:sp>
      <p:sp>
        <p:nvSpPr>
          <p:cNvPr id="23" name="object 10"/>
          <p:cNvSpPr txBox="1"/>
          <p:nvPr/>
        </p:nvSpPr>
        <p:spPr>
          <a:xfrm>
            <a:off x="6791325" y="5889248"/>
            <a:ext cx="1005840" cy="457200"/>
          </a:xfrm>
          <a:prstGeom prst="rect">
            <a:avLst/>
          </a:prstGeom>
          <a:solidFill>
            <a:srgbClr val="FF0000"/>
          </a:solidFill>
        </p:spPr>
        <p:txBody>
          <a:bodyPr vert="horz" wrap="square" lIns="91440" tIns="91440" rIns="91440" bIns="91440" rtlCol="0" anchor="ctr">
            <a:noAutofit/>
          </a:bodyPr>
          <a:lstStyle/>
          <a:p>
            <a:pPr marR="5080" algn="ctr"/>
            <a:r>
              <a:rPr lang="en-US" sz="1400" spc="-5" dirty="0" smtClean="0">
                <a:solidFill>
                  <a:srgbClr val="FFFFFF"/>
                </a:solidFill>
                <a:latin typeface="Arial" pitchFamily="34" charset="0"/>
                <a:cs typeface="Arial" pitchFamily="34" charset="0"/>
              </a:rPr>
              <a:t>Red Tape</a:t>
            </a:r>
            <a:endParaRPr sz="14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 val="130916849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540000" y="1534319"/>
            <a:ext cx="9000000" cy="5220000"/>
          </a:xfrm>
        </p:spPr>
        <p:txBody>
          <a:bodyPr/>
          <a:lstStyle/>
          <a:p>
            <a:pPr marL="274320" lvl="2" indent="-274320">
              <a:lnSpc>
                <a:spcPts val="2000"/>
              </a:lnSpc>
              <a:spcBef>
                <a:spcPts val="0"/>
              </a:spcBef>
              <a:spcAft>
                <a:spcPts val="300"/>
              </a:spcAft>
              <a:buClr>
                <a:schemeClr val="tx1"/>
              </a:buClr>
            </a:pPr>
            <a:r>
              <a:rPr lang="en-US" sz="1600" dirty="0">
                <a:solidFill>
                  <a:srgbClr val="0055AA"/>
                </a:solidFill>
                <a:latin typeface="Arial" panose="020B0604020202020204" pitchFamily="34" charset="0"/>
                <a:cs typeface="Arial" panose="020B0604020202020204" pitchFamily="34" charset="0"/>
              </a:rPr>
              <a:t>Create Financial Stability</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Take some chips off </a:t>
            </a:r>
            <a:r>
              <a:rPr lang="en-US" sz="1600" dirty="0" smtClean="0">
                <a:latin typeface="Arial" panose="020B0604020202020204" pitchFamily="34" charset="0"/>
                <a:cs typeface="Arial" panose="020B0604020202020204" pitchFamily="34" charset="0"/>
              </a:rPr>
              <a:t>the table</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Tax-free dividends</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Diversify</a:t>
            </a:r>
          </a:p>
          <a:p>
            <a:pPr marL="27432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a:solidFill>
                  <a:srgbClr val="0055AA"/>
                </a:solidFill>
                <a:latin typeface="Arial" panose="020B0604020202020204" pitchFamily="34" charset="0"/>
                <a:cs typeface="Arial" panose="020B0604020202020204" pitchFamily="34" charset="0"/>
              </a:rPr>
              <a:t>Prepare for Management Succession</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Identify and </a:t>
            </a:r>
            <a:r>
              <a:rPr lang="en-US" sz="1600" dirty="0" smtClean="0">
                <a:latin typeface="Arial" panose="020B0604020202020204" pitchFamily="34" charset="0"/>
                <a:cs typeface="Arial" panose="020B0604020202020204" pitchFamily="34" charset="0"/>
              </a:rPr>
              <a:t>groom an heir apparent</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Design </a:t>
            </a:r>
            <a:r>
              <a:rPr lang="en-US" sz="1600" dirty="0" smtClean="0">
                <a:latin typeface="Arial" panose="020B0604020202020204" pitchFamily="34" charset="0"/>
                <a:cs typeface="Arial" panose="020B0604020202020204" pitchFamily="34" charset="0"/>
              </a:rPr>
              <a:t>incentive </a:t>
            </a:r>
            <a:r>
              <a:rPr lang="en-US" sz="1600" dirty="0">
                <a:latin typeface="Arial" panose="020B0604020202020204" pitchFamily="34" charset="0"/>
                <a:cs typeface="Arial" panose="020B0604020202020204" pitchFamily="34" charset="0"/>
              </a:rPr>
              <a:t>to attract/retain/reward top talent</a:t>
            </a:r>
          </a:p>
          <a:p>
            <a:pPr marL="27432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a:solidFill>
                  <a:srgbClr val="0055AA"/>
                </a:solidFill>
                <a:latin typeface="Arial" panose="020B0604020202020204" pitchFamily="34" charset="0"/>
                <a:cs typeface="Arial" panose="020B0604020202020204" pitchFamily="34" charset="0"/>
              </a:rPr>
              <a:t>Establish Private Business Governance Model</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Family Business Council</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Board of Advisors</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Dividend </a:t>
            </a:r>
            <a:r>
              <a:rPr lang="en-US" sz="1600" dirty="0" smtClean="0">
                <a:latin typeface="Arial" panose="020B0604020202020204" pitchFamily="34" charset="0"/>
                <a:cs typeface="Arial" panose="020B0604020202020204" pitchFamily="34" charset="0"/>
              </a:rPr>
              <a:t>policy</a:t>
            </a:r>
            <a:endParaRPr lang="en-US" sz="16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Strategic </a:t>
            </a:r>
            <a:r>
              <a:rPr lang="en-US" dirty="0"/>
              <a:t>Opportunities</a:t>
            </a:r>
            <a:r>
              <a:rPr lang="en-US" dirty="0" smtClean="0"/>
              <a:t>: All </a:t>
            </a:r>
            <a:r>
              <a:rPr lang="en-US" dirty="0"/>
              <a:t>In The Family</a:t>
            </a:r>
          </a:p>
        </p:txBody>
      </p:sp>
      <p:sp>
        <p:nvSpPr>
          <p:cNvPr id="4" name="Slide Number Placeholder 3"/>
          <p:cNvSpPr>
            <a:spLocks noGrp="1"/>
          </p:cNvSpPr>
          <p:nvPr>
            <p:ph type="sldNum" sz="quarter" idx="20"/>
          </p:nvPr>
        </p:nvSpPr>
        <p:spPr/>
        <p:txBody>
          <a:bodyPr/>
          <a:lstStyle/>
          <a:p>
            <a:fld id="{5D9ED44C-9967-4AA2-9848-690F642BA06E}" type="slidenum">
              <a:rPr lang="en-US" smtClean="0"/>
              <a:pPr/>
              <a:t>18</a:t>
            </a:fld>
            <a:endParaRPr lang="en-US"/>
          </a:p>
        </p:txBody>
      </p:sp>
      <p:sp>
        <p:nvSpPr>
          <p:cNvPr id="5" name="Text Placeholder 4"/>
          <p:cNvSpPr>
            <a:spLocks noGrp="1"/>
          </p:cNvSpPr>
          <p:nvPr>
            <p:ph type="body" sz="quarter" idx="21"/>
          </p:nvPr>
        </p:nvSpPr>
        <p:spPr/>
        <p:txBody>
          <a:bodyPr/>
          <a:lstStyle/>
          <a:p>
            <a:r>
              <a:rPr lang="en-US" dirty="0" smtClean="0"/>
              <a:t> </a:t>
            </a:r>
            <a:endParaRPr lang="en-US" dirty="0"/>
          </a:p>
        </p:txBody>
      </p:sp>
    </p:spTree>
    <p:extLst>
      <p:ext uri="{BB962C8B-B14F-4D97-AF65-F5344CB8AC3E}">
        <p14:creationId xmlns:p14="http://schemas.microsoft.com/office/powerpoint/2010/main" xmlns="" val="307585376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8163" y="504000"/>
            <a:ext cx="8461375" cy="756475"/>
          </a:xfrm>
        </p:spPr>
        <p:txBody>
          <a:bodyPr/>
          <a:lstStyle/>
          <a:p>
            <a:r>
              <a:rPr lang="en-US" dirty="0"/>
              <a:t>Overview</a:t>
            </a:r>
          </a:p>
        </p:txBody>
      </p:sp>
      <p:sp>
        <p:nvSpPr>
          <p:cNvPr id="6" name="Text Placeholder 5"/>
          <p:cNvSpPr>
            <a:spLocks noGrp="1"/>
          </p:cNvSpPr>
          <p:nvPr>
            <p:ph type="body" sz="quarter" idx="21"/>
          </p:nvPr>
        </p:nvSpPr>
        <p:spPr/>
        <p:txBody>
          <a:bodyPr/>
          <a:lstStyle/>
          <a:p>
            <a:r>
              <a:rPr lang="en-US" dirty="0" smtClean="0"/>
              <a:t> </a:t>
            </a:r>
            <a:endParaRPr lang="en-US" dirty="0"/>
          </a:p>
        </p:txBody>
      </p:sp>
      <p:grpSp>
        <p:nvGrpSpPr>
          <p:cNvPr id="2" name="Group 1"/>
          <p:cNvGrpSpPr/>
          <p:nvPr/>
        </p:nvGrpSpPr>
        <p:grpSpPr>
          <a:xfrm>
            <a:off x="538163" y="1627188"/>
            <a:ext cx="9002712" cy="3130710"/>
            <a:chOff x="538163" y="1627188"/>
            <a:chExt cx="9002712" cy="3130710"/>
          </a:xfrm>
        </p:grpSpPr>
        <p:sp>
          <p:nvSpPr>
            <p:cNvPr id="12" name="Rectangle 208"/>
            <p:cNvSpPr/>
            <p:nvPr/>
          </p:nvSpPr>
          <p:spPr bwMode="auto">
            <a:xfrm>
              <a:off x="538163" y="1627188"/>
              <a:ext cx="648000" cy="649077"/>
            </a:xfrm>
            <a:prstGeom prst="rect">
              <a:avLst/>
            </a:prstGeom>
            <a:solidFill>
              <a:schemeClr val="accent5"/>
            </a:solidFill>
            <a:ln w="6350">
              <a:noFill/>
              <a:miter lim="800000"/>
              <a:headEnd/>
              <a:tailEnd/>
            </a:ln>
          </p:spPr>
          <p:txBody>
            <a:bodyPr lIns="108000" tIns="72000" rIns="108000" bIns="72000" rtlCol="0" anchor="ctr" anchorCtr="0">
              <a:noAutofit/>
            </a:bodyPr>
            <a:lstStyle/>
            <a:p>
              <a:pPr algn="r" defTabSz="963613" eaLnBrk="0" hangingPunct="0">
                <a:tabLst>
                  <a:tab pos="1257300" algn="l"/>
                </a:tabLst>
                <a:defRPr/>
              </a:pPr>
              <a:r>
                <a:rPr lang="en-US" sz="2400" noProof="1" smtClean="0">
                  <a:solidFill>
                    <a:srgbClr val="FFFFFF"/>
                  </a:solidFill>
                  <a:latin typeface="Arial"/>
                </a:rPr>
                <a:t>01</a:t>
              </a:r>
            </a:p>
          </p:txBody>
        </p:sp>
        <p:sp>
          <p:nvSpPr>
            <p:cNvPr id="13" name="Rectangle 208"/>
            <p:cNvSpPr/>
            <p:nvPr>
              <p:custDataLst>
                <p:tags r:id="rId1"/>
              </p:custDataLst>
            </p:nvPr>
          </p:nvSpPr>
          <p:spPr bwMode="auto">
            <a:xfrm>
              <a:off x="1258305" y="1627188"/>
              <a:ext cx="8282570" cy="648072"/>
            </a:xfrm>
            <a:prstGeom prst="rect">
              <a:avLst/>
            </a:prstGeom>
            <a:solidFill>
              <a:schemeClr val="accent5">
                <a:lumMod val="40000"/>
                <a:lumOff val="60000"/>
              </a:schemeClr>
            </a:solidFill>
            <a:ln w="6350">
              <a:noFill/>
              <a:miter lim="800000"/>
              <a:headEnd/>
              <a:tailEnd/>
            </a:ln>
          </p:spPr>
          <p:txBody>
            <a:bodyPr lIns="108000" tIns="72000" rIns="108000" bIns="72000" rtlCol="0" anchor="ctr" anchorCtr="0">
              <a:noAutofit/>
            </a:bodyPr>
            <a:lstStyle/>
            <a:p>
              <a:pPr defTabSz="963613" eaLnBrk="0" hangingPunct="0">
                <a:tabLst>
                  <a:tab pos="1257300" algn="l"/>
                </a:tabLst>
                <a:defRPr/>
              </a:pPr>
              <a:r>
                <a:rPr lang="en-US" sz="1800" noProof="1" smtClean="0"/>
                <a:t>A Changing </a:t>
              </a:r>
              <a:r>
                <a:rPr lang="en-US" sz="1800" noProof="1"/>
                <a:t>Marketplace</a:t>
              </a:r>
            </a:p>
          </p:txBody>
        </p:sp>
        <p:sp>
          <p:nvSpPr>
            <p:cNvPr id="14" name="Rectangle 208"/>
            <p:cNvSpPr/>
            <p:nvPr/>
          </p:nvSpPr>
          <p:spPr bwMode="auto">
            <a:xfrm>
              <a:off x="538163" y="2454399"/>
              <a:ext cx="648000" cy="649077"/>
            </a:xfrm>
            <a:prstGeom prst="rect">
              <a:avLst/>
            </a:prstGeom>
            <a:solidFill>
              <a:schemeClr val="accent5"/>
            </a:solidFill>
            <a:ln w="6350">
              <a:noFill/>
              <a:miter lim="800000"/>
              <a:headEnd/>
              <a:tailEnd/>
            </a:ln>
          </p:spPr>
          <p:txBody>
            <a:bodyPr lIns="108000" tIns="72000" rIns="108000" bIns="72000" rtlCol="0" anchor="ctr" anchorCtr="0">
              <a:noAutofit/>
            </a:bodyPr>
            <a:lstStyle/>
            <a:p>
              <a:pPr algn="r" defTabSz="963613" eaLnBrk="0" hangingPunct="0">
                <a:tabLst>
                  <a:tab pos="1257300" algn="l"/>
                </a:tabLst>
                <a:defRPr/>
              </a:pPr>
              <a:r>
                <a:rPr lang="en-US" sz="2400" noProof="1" smtClean="0">
                  <a:solidFill>
                    <a:srgbClr val="FFFFFF"/>
                  </a:solidFill>
                  <a:latin typeface="Arial"/>
                </a:rPr>
                <a:t>02</a:t>
              </a:r>
            </a:p>
          </p:txBody>
        </p:sp>
        <p:sp>
          <p:nvSpPr>
            <p:cNvPr id="15" name="Rectangle 208"/>
            <p:cNvSpPr/>
            <p:nvPr>
              <p:custDataLst>
                <p:tags r:id="rId2"/>
              </p:custDataLst>
            </p:nvPr>
          </p:nvSpPr>
          <p:spPr bwMode="auto">
            <a:xfrm>
              <a:off x="1258305" y="2454399"/>
              <a:ext cx="8282570" cy="648072"/>
            </a:xfrm>
            <a:prstGeom prst="rect">
              <a:avLst/>
            </a:prstGeom>
            <a:solidFill>
              <a:schemeClr val="accent5">
                <a:lumMod val="40000"/>
                <a:lumOff val="60000"/>
              </a:schemeClr>
            </a:solidFill>
            <a:ln w="6350">
              <a:noFill/>
              <a:miter lim="800000"/>
              <a:headEnd/>
              <a:tailEnd/>
            </a:ln>
          </p:spPr>
          <p:txBody>
            <a:bodyPr lIns="108000" tIns="72000" rIns="108000" bIns="72000" rtlCol="0" anchor="ctr" anchorCtr="0">
              <a:noAutofit/>
            </a:bodyPr>
            <a:lstStyle/>
            <a:p>
              <a:pPr defTabSz="963613" eaLnBrk="0" hangingPunct="0">
                <a:tabLst>
                  <a:tab pos="1257300" algn="l"/>
                </a:tabLst>
                <a:defRPr/>
              </a:pPr>
              <a:r>
                <a:rPr lang="en-US" sz="1800" noProof="1"/>
                <a:t>Integrated Master Plan Design </a:t>
              </a:r>
            </a:p>
          </p:txBody>
        </p:sp>
        <p:sp>
          <p:nvSpPr>
            <p:cNvPr id="16" name="Rectangle 208"/>
            <p:cNvSpPr/>
            <p:nvPr/>
          </p:nvSpPr>
          <p:spPr bwMode="auto">
            <a:xfrm>
              <a:off x="538163" y="3281610"/>
              <a:ext cx="648000" cy="649077"/>
            </a:xfrm>
            <a:prstGeom prst="rect">
              <a:avLst/>
            </a:prstGeom>
            <a:solidFill>
              <a:schemeClr val="accent5"/>
            </a:solidFill>
            <a:ln w="6350">
              <a:noFill/>
              <a:miter lim="800000"/>
              <a:headEnd/>
              <a:tailEnd/>
            </a:ln>
          </p:spPr>
          <p:txBody>
            <a:bodyPr lIns="108000" tIns="72000" rIns="108000" bIns="72000" rtlCol="0" anchor="ctr" anchorCtr="0">
              <a:noAutofit/>
            </a:bodyPr>
            <a:lstStyle/>
            <a:p>
              <a:pPr algn="r" defTabSz="963613" eaLnBrk="0" hangingPunct="0">
                <a:tabLst>
                  <a:tab pos="1257300" algn="l"/>
                </a:tabLst>
                <a:defRPr/>
              </a:pPr>
              <a:r>
                <a:rPr lang="en-US" sz="2400" noProof="1" smtClean="0">
                  <a:solidFill>
                    <a:srgbClr val="FFFFFF"/>
                  </a:solidFill>
                  <a:latin typeface="Arial"/>
                </a:rPr>
                <a:t>03</a:t>
              </a:r>
            </a:p>
          </p:txBody>
        </p:sp>
        <p:sp>
          <p:nvSpPr>
            <p:cNvPr id="17" name="Rectangle 208"/>
            <p:cNvSpPr/>
            <p:nvPr>
              <p:custDataLst>
                <p:tags r:id="rId3"/>
              </p:custDataLst>
            </p:nvPr>
          </p:nvSpPr>
          <p:spPr bwMode="auto">
            <a:xfrm>
              <a:off x="1258305" y="3281610"/>
              <a:ext cx="8282570" cy="648072"/>
            </a:xfrm>
            <a:prstGeom prst="rect">
              <a:avLst/>
            </a:prstGeom>
            <a:solidFill>
              <a:schemeClr val="accent5">
                <a:lumMod val="40000"/>
                <a:lumOff val="60000"/>
              </a:schemeClr>
            </a:solidFill>
            <a:ln w="6350">
              <a:noFill/>
              <a:miter lim="800000"/>
              <a:headEnd/>
              <a:tailEnd/>
            </a:ln>
          </p:spPr>
          <p:txBody>
            <a:bodyPr lIns="108000" tIns="72000" rIns="108000" bIns="72000" rtlCol="0" anchor="ctr" anchorCtr="0">
              <a:noAutofit/>
            </a:bodyPr>
            <a:lstStyle/>
            <a:p>
              <a:pPr defTabSz="963613" eaLnBrk="0" hangingPunct="0">
                <a:tabLst>
                  <a:tab pos="1257300" algn="l"/>
                </a:tabLst>
                <a:defRPr/>
              </a:pPr>
              <a:r>
                <a:rPr lang="en-US" sz="1800" noProof="1"/>
                <a:t>Strategic Opportunities</a:t>
              </a:r>
            </a:p>
          </p:txBody>
        </p:sp>
        <p:sp>
          <p:nvSpPr>
            <p:cNvPr id="18" name="Rectangle 208"/>
            <p:cNvSpPr/>
            <p:nvPr/>
          </p:nvSpPr>
          <p:spPr bwMode="auto">
            <a:xfrm>
              <a:off x="538163" y="4108821"/>
              <a:ext cx="648000" cy="649077"/>
            </a:xfrm>
            <a:prstGeom prst="rect">
              <a:avLst/>
            </a:prstGeom>
            <a:solidFill>
              <a:schemeClr val="accent5"/>
            </a:solidFill>
            <a:ln w="6350">
              <a:noFill/>
              <a:miter lim="800000"/>
              <a:headEnd/>
              <a:tailEnd/>
            </a:ln>
          </p:spPr>
          <p:txBody>
            <a:bodyPr lIns="108000" tIns="72000" rIns="108000" bIns="72000" rtlCol="0" anchor="ctr" anchorCtr="0">
              <a:noAutofit/>
            </a:bodyPr>
            <a:lstStyle/>
            <a:p>
              <a:pPr algn="r" defTabSz="963613" eaLnBrk="0" hangingPunct="0">
                <a:tabLst>
                  <a:tab pos="1257300" algn="l"/>
                </a:tabLst>
                <a:defRPr/>
              </a:pPr>
              <a:r>
                <a:rPr lang="en-US" sz="2400" noProof="1" smtClean="0">
                  <a:solidFill>
                    <a:srgbClr val="FFFFFF"/>
                  </a:solidFill>
                  <a:latin typeface="Arial"/>
                </a:rPr>
                <a:t>04</a:t>
              </a:r>
            </a:p>
          </p:txBody>
        </p:sp>
        <p:sp>
          <p:nvSpPr>
            <p:cNvPr id="19" name="Rectangle 208"/>
            <p:cNvSpPr/>
            <p:nvPr>
              <p:custDataLst>
                <p:tags r:id="rId4"/>
              </p:custDataLst>
            </p:nvPr>
          </p:nvSpPr>
          <p:spPr bwMode="auto">
            <a:xfrm>
              <a:off x="1258305" y="4108821"/>
              <a:ext cx="8282570" cy="648072"/>
            </a:xfrm>
            <a:prstGeom prst="rect">
              <a:avLst/>
            </a:prstGeom>
            <a:solidFill>
              <a:schemeClr val="accent5">
                <a:lumMod val="40000"/>
                <a:lumOff val="60000"/>
              </a:schemeClr>
            </a:solidFill>
            <a:ln w="6350">
              <a:noFill/>
              <a:miter lim="800000"/>
              <a:headEnd/>
              <a:tailEnd/>
            </a:ln>
          </p:spPr>
          <p:txBody>
            <a:bodyPr lIns="108000" tIns="72000" rIns="108000" bIns="72000" rtlCol="0" anchor="ctr" anchorCtr="0">
              <a:noAutofit/>
            </a:bodyPr>
            <a:lstStyle/>
            <a:p>
              <a:pPr defTabSz="963613" eaLnBrk="0" hangingPunct="0">
                <a:tabLst>
                  <a:tab pos="1257300" algn="l"/>
                </a:tabLst>
                <a:defRPr/>
              </a:pPr>
              <a:r>
                <a:rPr lang="en-US" sz="1800" noProof="1"/>
                <a:t>Changing Paradigms</a:t>
              </a:r>
            </a:p>
          </p:txBody>
        </p:sp>
      </p:grpSp>
    </p:spTree>
    <p:extLst>
      <p:ext uri="{BB962C8B-B14F-4D97-AF65-F5344CB8AC3E}">
        <p14:creationId xmlns:p14="http://schemas.microsoft.com/office/powerpoint/2010/main" xmlns="" val="397122349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540000" y="1534319"/>
            <a:ext cx="9000000" cy="5220000"/>
          </a:xfrm>
        </p:spPr>
        <p:txBody>
          <a:bodyPr/>
          <a:lstStyle/>
          <a:p>
            <a:pPr marL="274320" lvl="2" indent="-274320">
              <a:lnSpc>
                <a:spcPts val="2000"/>
              </a:lnSpc>
              <a:spcBef>
                <a:spcPts val="0"/>
              </a:spcBef>
              <a:spcAft>
                <a:spcPts val="300"/>
              </a:spcAft>
              <a:buClr>
                <a:schemeClr val="tx1"/>
              </a:buClr>
            </a:pPr>
            <a:r>
              <a:rPr lang="en-US" sz="1600" dirty="0">
                <a:solidFill>
                  <a:srgbClr val="0055AA"/>
                </a:solidFill>
                <a:latin typeface="Arial" panose="020B0604020202020204" pitchFamily="34" charset="0"/>
                <a:cs typeface="Arial" panose="020B0604020202020204" pitchFamily="34" charset="0"/>
              </a:rPr>
              <a:t>Classic Freeze</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Valuation </a:t>
            </a:r>
            <a:r>
              <a:rPr lang="en-US" sz="1600" dirty="0" smtClean="0">
                <a:latin typeface="Arial" panose="020B0604020202020204" pitchFamily="34" charset="0"/>
                <a:cs typeface="Arial" panose="020B0604020202020204" pitchFamily="34" charset="0"/>
              </a:rPr>
              <a:t>discounts</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Low AFR cycle</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The “No Plan” </a:t>
            </a:r>
            <a:r>
              <a:rPr lang="en-US" sz="1600" dirty="0" smtClean="0">
                <a:latin typeface="Arial" panose="020B0604020202020204" pitchFamily="34" charset="0"/>
                <a:cs typeface="Arial" panose="020B0604020202020204" pitchFamily="34" charset="0"/>
              </a:rPr>
              <a:t>plan </a:t>
            </a:r>
            <a:r>
              <a:rPr lang="en-US" sz="1600" dirty="0">
                <a:latin typeface="Arial" panose="020B0604020202020204" pitchFamily="34" charset="0"/>
                <a:cs typeface="Arial" panose="020B0604020202020204" pitchFamily="34" charset="0"/>
              </a:rPr>
              <a:t>can result in </a:t>
            </a:r>
            <a:r>
              <a:rPr lang="en-US" sz="1600" dirty="0" smtClean="0">
                <a:latin typeface="Arial" panose="020B0604020202020204" pitchFamily="34" charset="0"/>
                <a:cs typeface="Arial" panose="020B0604020202020204" pitchFamily="34" charset="0"/>
              </a:rPr>
              <a:t>additional $66,000/month </a:t>
            </a:r>
            <a:r>
              <a:rPr lang="en-US" sz="1600" dirty="0">
                <a:latin typeface="Arial" panose="020B0604020202020204" pitchFamily="34" charset="0"/>
                <a:cs typeface="Arial" panose="020B0604020202020204" pitchFamily="34" charset="0"/>
              </a:rPr>
              <a:t>in estate </a:t>
            </a:r>
            <a:r>
              <a:rPr lang="en-US" sz="1600" dirty="0" smtClean="0">
                <a:latin typeface="Arial" panose="020B0604020202020204" pitchFamily="34" charset="0"/>
                <a:cs typeface="Arial" panose="020B0604020202020204" pitchFamily="34" charset="0"/>
              </a:rPr>
              <a:t>taxes</a:t>
            </a:r>
            <a:r>
              <a:rPr lang="en-US" sz="1600" baseline="30000" dirty="0" smtClean="0">
                <a:latin typeface="Arial" panose="020B0604020202020204" pitchFamily="34" charset="0"/>
                <a:cs typeface="Arial" panose="020B0604020202020204" pitchFamily="34" charset="0"/>
              </a:rPr>
              <a:t>1</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endParaRPr lang="en-US" sz="1600" dirty="0">
              <a:solidFill>
                <a:srgbClr val="0055AA"/>
              </a:solidFill>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a:solidFill>
                  <a:srgbClr val="0055AA"/>
                </a:solidFill>
                <a:latin typeface="Arial" panose="020B0604020202020204" pitchFamily="34" charset="0"/>
                <a:cs typeface="Arial" panose="020B0604020202020204" pitchFamily="34" charset="0"/>
              </a:rPr>
              <a:t>Consolidate Ownership</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Buy out non-optimal shareholders</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3.8% </a:t>
            </a:r>
            <a:r>
              <a:rPr lang="en-US" sz="1600" dirty="0" smtClean="0">
                <a:latin typeface="Arial" panose="020B0604020202020204" pitchFamily="34" charset="0"/>
                <a:cs typeface="Arial" panose="020B0604020202020204" pitchFamily="34" charset="0"/>
              </a:rPr>
              <a:t>Medicare surcharge</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Low </a:t>
            </a:r>
            <a:r>
              <a:rPr lang="en-US" sz="1600" dirty="0" smtClean="0">
                <a:latin typeface="Arial" panose="020B0604020202020204" pitchFamily="34" charset="0"/>
                <a:cs typeface="Arial" panose="020B0604020202020204" pitchFamily="34" charset="0"/>
              </a:rPr>
              <a:t>capital gains</a:t>
            </a:r>
            <a:endParaRPr lang="en-US" sz="16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Strategic </a:t>
            </a:r>
            <a:r>
              <a:rPr lang="en-US" dirty="0"/>
              <a:t>Opportunities</a:t>
            </a:r>
            <a:r>
              <a:rPr lang="en-US" dirty="0" smtClean="0"/>
              <a:t>: All </a:t>
            </a:r>
            <a:r>
              <a:rPr lang="en-US" dirty="0"/>
              <a:t>In The Family</a:t>
            </a:r>
          </a:p>
        </p:txBody>
      </p:sp>
      <p:sp>
        <p:nvSpPr>
          <p:cNvPr id="4" name="Slide Number Placeholder 3"/>
          <p:cNvSpPr>
            <a:spLocks noGrp="1"/>
          </p:cNvSpPr>
          <p:nvPr>
            <p:ph type="sldNum" sz="quarter" idx="20"/>
          </p:nvPr>
        </p:nvSpPr>
        <p:spPr/>
        <p:txBody>
          <a:bodyPr/>
          <a:lstStyle/>
          <a:p>
            <a:fld id="{5D9ED44C-9967-4AA2-9848-690F642BA06E}" type="slidenum">
              <a:rPr lang="en-US" smtClean="0"/>
              <a:pPr/>
              <a:t>19</a:t>
            </a:fld>
            <a:endParaRPr lang="en-US"/>
          </a:p>
        </p:txBody>
      </p:sp>
      <p:sp>
        <p:nvSpPr>
          <p:cNvPr id="5" name="Text Placeholder 4"/>
          <p:cNvSpPr>
            <a:spLocks noGrp="1"/>
          </p:cNvSpPr>
          <p:nvPr>
            <p:ph type="body" sz="quarter" idx="21"/>
          </p:nvPr>
        </p:nvSpPr>
        <p:spPr/>
        <p:txBody>
          <a:bodyPr/>
          <a:lstStyle/>
          <a:p>
            <a:r>
              <a:rPr lang="en-US" dirty="0" smtClean="0"/>
              <a:t>(1) For </a:t>
            </a:r>
            <a:r>
              <a:rPr lang="en-US" dirty="0"/>
              <a:t>illustrative purposes only</a:t>
            </a:r>
            <a:r>
              <a:rPr lang="en-US" dirty="0" smtClean="0"/>
              <a:t>.</a:t>
            </a:r>
            <a:endParaRPr lang="en-US" dirty="0"/>
          </a:p>
        </p:txBody>
      </p:sp>
    </p:spTree>
    <p:extLst>
      <p:ext uri="{BB962C8B-B14F-4D97-AF65-F5344CB8AC3E}">
        <p14:creationId xmlns:p14="http://schemas.microsoft.com/office/powerpoint/2010/main" xmlns="" val="1273037345"/>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540000" y="1534319"/>
            <a:ext cx="9000000" cy="5220000"/>
          </a:xfrm>
        </p:spPr>
        <p:txBody>
          <a:bodyPr/>
          <a:lstStyle/>
          <a:p>
            <a:pPr marL="274320" lvl="2" indent="-274320">
              <a:lnSpc>
                <a:spcPts val="2000"/>
              </a:lnSpc>
              <a:spcBef>
                <a:spcPts val="0"/>
              </a:spcBef>
              <a:spcAft>
                <a:spcPts val="300"/>
              </a:spcAft>
              <a:buClr>
                <a:schemeClr val="tx1"/>
              </a:buClr>
            </a:pPr>
            <a:r>
              <a:rPr lang="en-US" sz="1600" dirty="0">
                <a:solidFill>
                  <a:srgbClr val="0055AA"/>
                </a:solidFill>
                <a:latin typeface="Arial" panose="020B0604020202020204" pitchFamily="34" charset="0"/>
                <a:cs typeface="Arial" panose="020B0604020202020204" pitchFamily="34" charset="0"/>
              </a:rPr>
              <a:t>Wear Hat of Buyer</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Curb </a:t>
            </a:r>
            <a:r>
              <a:rPr lang="en-US" sz="1600" dirty="0" smtClean="0">
                <a:latin typeface="Arial" panose="020B0604020202020204" pitchFamily="34" charset="0"/>
                <a:cs typeface="Arial" panose="020B0604020202020204" pitchFamily="34" charset="0"/>
              </a:rPr>
              <a:t>appeal</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Assess </a:t>
            </a:r>
            <a:r>
              <a:rPr lang="en-US" sz="1600" dirty="0" smtClean="0">
                <a:latin typeface="Arial" panose="020B0604020202020204" pitchFamily="34" charset="0"/>
                <a:cs typeface="Arial" panose="020B0604020202020204" pitchFamily="34" charset="0"/>
              </a:rPr>
              <a:t>drivers</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Talented and </a:t>
            </a:r>
            <a:r>
              <a:rPr lang="en-US" sz="1600" dirty="0" smtClean="0">
                <a:latin typeface="Arial" panose="020B0604020202020204" pitchFamily="34" charset="0"/>
                <a:cs typeface="Arial" panose="020B0604020202020204" pitchFamily="34" charset="0"/>
              </a:rPr>
              <a:t>likeable managers</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Audited </a:t>
            </a:r>
            <a:r>
              <a:rPr lang="en-US" sz="1600" dirty="0" smtClean="0">
                <a:latin typeface="Arial" panose="020B0604020202020204" pitchFamily="34" charset="0"/>
                <a:cs typeface="Arial" panose="020B0604020202020204" pitchFamily="34" charset="0"/>
              </a:rPr>
              <a:t>financials</a:t>
            </a: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a:solidFill>
                  <a:srgbClr val="0055AA"/>
                </a:solidFill>
                <a:latin typeface="Arial" panose="020B0604020202020204" pitchFamily="34" charset="0"/>
                <a:cs typeface="Arial" panose="020B0604020202020204" pitchFamily="34" charset="0"/>
              </a:rPr>
              <a:t>State of the Market</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Frothy?</a:t>
            </a:r>
          </a:p>
          <a:p>
            <a:pPr marL="548640" lvl="2" indent="-274320">
              <a:lnSpc>
                <a:spcPts val="2000"/>
              </a:lnSpc>
              <a:spcBef>
                <a:spcPts val="0"/>
              </a:spcBef>
              <a:spcAft>
                <a:spcPts val="300"/>
              </a:spcAft>
              <a:buClr>
                <a:schemeClr val="tx1"/>
              </a:buClr>
            </a:pPr>
            <a:r>
              <a:rPr lang="en-US" sz="1600" i="1" dirty="0">
                <a:latin typeface="Arial" panose="020B0604020202020204" pitchFamily="34" charset="0"/>
                <a:cs typeface="Arial" panose="020B0604020202020204" pitchFamily="34" charset="0"/>
              </a:rPr>
              <a:t>“Private equity firms now have more than $1 trillion of available capital. Expect more deals at </a:t>
            </a:r>
            <a:r>
              <a:rPr lang="en-US" sz="1600" i="1" dirty="0" smtClean="0">
                <a:latin typeface="Arial" panose="020B0604020202020204" pitchFamily="34" charset="0"/>
                <a:cs typeface="Arial" panose="020B0604020202020204" pitchFamily="34" charset="0"/>
              </a:rPr>
              <a:t>higher prices</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Fortune.com</a:t>
            </a:r>
          </a:p>
        </p:txBody>
      </p:sp>
      <p:sp>
        <p:nvSpPr>
          <p:cNvPr id="3" name="Title 2"/>
          <p:cNvSpPr>
            <a:spLocks noGrp="1"/>
          </p:cNvSpPr>
          <p:nvPr>
            <p:ph type="title"/>
          </p:nvPr>
        </p:nvSpPr>
        <p:spPr/>
        <p:txBody>
          <a:bodyPr/>
          <a:lstStyle/>
          <a:p>
            <a:r>
              <a:rPr lang="en-US" dirty="0" smtClean="0"/>
              <a:t>Strategic </a:t>
            </a:r>
            <a:r>
              <a:rPr lang="en-US" dirty="0"/>
              <a:t>Opportunities: </a:t>
            </a:r>
            <a:r>
              <a:rPr lang="en-US" dirty="0" smtClean="0"/>
              <a:t>Sale </a:t>
            </a:r>
            <a:r>
              <a:rPr lang="en-US" dirty="0"/>
              <a:t>to </a:t>
            </a:r>
            <a:r>
              <a:rPr lang="en-US" dirty="0" smtClean="0"/>
              <a:t>Third </a:t>
            </a:r>
            <a:r>
              <a:rPr lang="en-US" dirty="0"/>
              <a:t>Party</a:t>
            </a:r>
          </a:p>
        </p:txBody>
      </p:sp>
      <p:sp>
        <p:nvSpPr>
          <p:cNvPr id="4" name="Slide Number Placeholder 3"/>
          <p:cNvSpPr>
            <a:spLocks noGrp="1"/>
          </p:cNvSpPr>
          <p:nvPr>
            <p:ph type="sldNum" sz="quarter" idx="20"/>
          </p:nvPr>
        </p:nvSpPr>
        <p:spPr/>
        <p:txBody>
          <a:bodyPr/>
          <a:lstStyle/>
          <a:p>
            <a:fld id="{5D9ED44C-9967-4AA2-9848-690F642BA06E}" type="slidenum">
              <a:rPr lang="en-US" smtClean="0"/>
              <a:pPr/>
              <a:t>20</a:t>
            </a:fld>
            <a:endParaRPr lang="en-US"/>
          </a:p>
        </p:txBody>
      </p:sp>
      <p:sp>
        <p:nvSpPr>
          <p:cNvPr id="5" name="Text Placeholder 4"/>
          <p:cNvSpPr>
            <a:spLocks noGrp="1"/>
          </p:cNvSpPr>
          <p:nvPr>
            <p:ph type="body" sz="quarter" idx="21"/>
          </p:nvPr>
        </p:nvSpPr>
        <p:spPr/>
        <p:txBody>
          <a:bodyPr/>
          <a:lstStyle/>
          <a:p>
            <a:r>
              <a:rPr lang="en-US" dirty="0" smtClean="0"/>
              <a:t> </a:t>
            </a:r>
            <a:endParaRPr lang="en-US" dirty="0"/>
          </a:p>
        </p:txBody>
      </p:sp>
    </p:spTree>
    <p:extLst>
      <p:ext uri="{BB962C8B-B14F-4D97-AF65-F5344CB8AC3E}">
        <p14:creationId xmlns:p14="http://schemas.microsoft.com/office/powerpoint/2010/main" xmlns="" val="425666229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540000" y="1353344"/>
            <a:ext cx="9000000" cy="5465056"/>
          </a:xfrm>
        </p:spPr>
        <p:txBody>
          <a:bodyPr/>
          <a:lstStyle/>
          <a:p>
            <a:pPr marL="274320" lvl="2" indent="-274320">
              <a:lnSpc>
                <a:spcPts val="2000"/>
              </a:lnSpc>
              <a:spcBef>
                <a:spcPts val="0"/>
              </a:spcBef>
              <a:spcAft>
                <a:spcPts val="300"/>
              </a:spcAft>
              <a:buClr>
                <a:schemeClr val="tx1"/>
              </a:buClr>
            </a:pPr>
            <a:r>
              <a:rPr lang="en-US" sz="1600" dirty="0">
                <a:solidFill>
                  <a:srgbClr val="0055AA"/>
                </a:solidFill>
                <a:latin typeface="Arial" panose="020B0604020202020204" pitchFamily="34" charset="0"/>
                <a:cs typeface="Arial" panose="020B0604020202020204" pitchFamily="34" charset="0"/>
              </a:rPr>
              <a:t>What’s It Worth?</a:t>
            </a:r>
          </a:p>
          <a:p>
            <a:pPr marL="54864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Strategic vs. </a:t>
            </a:r>
            <a:r>
              <a:rPr lang="en-US" sz="1600" dirty="0" smtClean="0">
                <a:latin typeface="Arial" panose="020B0604020202020204" pitchFamily="34" charset="0"/>
                <a:cs typeface="Arial" panose="020B0604020202020204" pitchFamily="34" charset="0"/>
              </a:rPr>
              <a:t>financial buyers</a:t>
            </a:r>
          </a:p>
          <a:p>
            <a:pPr marL="548640" lvl="2" indent="-274320">
              <a:lnSpc>
                <a:spcPts val="2000"/>
              </a:lnSpc>
              <a:spcBef>
                <a:spcPts val="0"/>
              </a:spcBef>
              <a:spcAft>
                <a:spcPts val="100"/>
              </a:spcAft>
              <a:buClr>
                <a:schemeClr val="tx1"/>
              </a:buClr>
            </a:pP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EBITDA </a:t>
            </a:r>
            <a:r>
              <a:rPr lang="en-US" sz="1600" dirty="0" smtClean="0">
                <a:latin typeface="Arial" panose="020B0604020202020204" pitchFamily="34" charset="0"/>
                <a:cs typeface="Arial" panose="020B0604020202020204" pitchFamily="34" charset="0"/>
              </a:rPr>
              <a:t>vs. adjusted EBIDTA</a:t>
            </a:r>
          </a:p>
          <a:p>
            <a:pPr marL="548640" lvl="2" indent="-274320">
              <a:lnSpc>
                <a:spcPts val="2000"/>
              </a:lnSpc>
              <a:spcBef>
                <a:spcPts val="0"/>
              </a:spcBef>
              <a:spcAft>
                <a:spcPts val="100"/>
              </a:spcAft>
              <a:buClr>
                <a:schemeClr val="tx1"/>
              </a:buClr>
            </a:pP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Multiplier</a:t>
            </a:r>
          </a:p>
          <a:p>
            <a:pPr marL="82296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Industry </a:t>
            </a:r>
            <a:r>
              <a:rPr lang="en-US" sz="1600" dirty="0" smtClean="0">
                <a:latin typeface="Arial" panose="020B0604020202020204" pitchFamily="34" charset="0"/>
                <a:cs typeface="Arial" panose="020B0604020202020204" pitchFamily="34" charset="0"/>
              </a:rPr>
              <a:t>specific</a:t>
            </a:r>
            <a:endParaRPr lang="en-US" sz="1600" dirty="0">
              <a:latin typeface="Arial" panose="020B0604020202020204" pitchFamily="34" charset="0"/>
              <a:cs typeface="Arial" panose="020B0604020202020204" pitchFamily="34" charset="0"/>
            </a:endParaRPr>
          </a:p>
          <a:p>
            <a:pPr marL="82296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Growth </a:t>
            </a:r>
            <a:r>
              <a:rPr lang="en-US" sz="1600" dirty="0" smtClean="0">
                <a:latin typeface="Arial" panose="020B0604020202020204" pitchFamily="34" charset="0"/>
                <a:cs typeface="Arial" panose="020B0604020202020204" pitchFamily="34" charset="0"/>
              </a:rPr>
              <a:t>prospects</a:t>
            </a:r>
            <a:endParaRPr lang="en-US" sz="1600" dirty="0">
              <a:latin typeface="Arial" panose="020B0604020202020204" pitchFamily="34" charset="0"/>
              <a:cs typeface="Arial" panose="020B0604020202020204" pitchFamily="34" charset="0"/>
            </a:endParaRPr>
          </a:p>
          <a:p>
            <a:pPr marL="82296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Firm </a:t>
            </a:r>
            <a:r>
              <a:rPr lang="en-US" sz="1600" dirty="0" smtClean="0">
                <a:latin typeface="Arial" panose="020B0604020202020204" pitchFamily="34" charset="0"/>
                <a:cs typeface="Arial" panose="020B0604020202020204" pitchFamily="34" charset="0"/>
              </a:rPr>
              <a:t>size</a:t>
            </a:r>
            <a:endParaRPr lang="en-US" sz="1600" dirty="0">
              <a:latin typeface="Arial" panose="020B0604020202020204" pitchFamily="34" charset="0"/>
              <a:cs typeface="Arial" panose="020B0604020202020204" pitchFamily="34" charset="0"/>
            </a:endParaRPr>
          </a:p>
          <a:p>
            <a:pPr marL="82296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Established </a:t>
            </a:r>
            <a:r>
              <a:rPr lang="en-US" sz="1600" dirty="0" smtClean="0">
                <a:latin typeface="Arial" panose="020B0604020202020204" pitchFamily="34" charset="0"/>
                <a:cs typeface="Arial" panose="020B0604020202020204" pitchFamily="34" charset="0"/>
              </a:rPr>
              <a:t>financial history</a:t>
            </a:r>
            <a:endParaRPr lang="en-US" sz="1600" dirty="0">
              <a:latin typeface="Arial" panose="020B0604020202020204" pitchFamily="34" charset="0"/>
              <a:cs typeface="Arial" panose="020B0604020202020204" pitchFamily="34" charset="0"/>
            </a:endParaRPr>
          </a:p>
          <a:p>
            <a:pPr marL="82296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Earnings </a:t>
            </a:r>
            <a:r>
              <a:rPr lang="en-US" sz="1600" dirty="0" smtClean="0">
                <a:latin typeface="Arial" panose="020B0604020202020204" pitchFamily="34" charset="0"/>
                <a:cs typeface="Arial" panose="020B0604020202020204" pitchFamily="34" charset="0"/>
              </a:rPr>
              <a:t>stability/volatility</a:t>
            </a:r>
            <a:endParaRPr lang="en-US" sz="1600" dirty="0">
              <a:latin typeface="Arial" panose="020B0604020202020204" pitchFamily="34" charset="0"/>
              <a:cs typeface="Arial" panose="020B0604020202020204" pitchFamily="34" charset="0"/>
            </a:endParaRPr>
          </a:p>
          <a:p>
            <a:pPr marL="82296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Top </a:t>
            </a:r>
            <a:r>
              <a:rPr lang="en-US" sz="1600" dirty="0" smtClean="0">
                <a:latin typeface="Arial" panose="020B0604020202020204" pitchFamily="34" charset="0"/>
                <a:cs typeface="Arial" panose="020B0604020202020204" pitchFamily="34" charset="0"/>
              </a:rPr>
              <a:t>talent </a:t>
            </a:r>
            <a:r>
              <a:rPr lang="en-US" sz="1600" dirty="0">
                <a:latin typeface="Arial" panose="020B0604020202020204" pitchFamily="34" charset="0"/>
                <a:cs typeface="Arial" panose="020B0604020202020204" pitchFamily="34" charset="0"/>
              </a:rPr>
              <a:t>in </a:t>
            </a:r>
            <a:r>
              <a:rPr lang="en-US" sz="1600" dirty="0" smtClean="0">
                <a:latin typeface="Arial" panose="020B0604020202020204" pitchFamily="34" charset="0"/>
                <a:cs typeface="Arial" panose="020B0604020202020204" pitchFamily="34" charset="0"/>
              </a:rPr>
              <a:t>place</a:t>
            </a:r>
            <a:endParaRPr lang="en-US" sz="1600" dirty="0">
              <a:latin typeface="Arial" panose="020B0604020202020204" pitchFamily="34" charset="0"/>
              <a:cs typeface="Arial" panose="020B0604020202020204" pitchFamily="34" charset="0"/>
            </a:endParaRPr>
          </a:p>
          <a:p>
            <a:pPr marL="82296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Owner </a:t>
            </a:r>
            <a:r>
              <a:rPr lang="en-US" sz="1600" dirty="0" smtClean="0">
                <a:latin typeface="Arial" panose="020B0604020202020204" pitchFamily="34" charset="0"/>
                <a:cs typeface="Arial" panose="020B0604020202020204" pitchFamily="34" charset="0"/>
              </a:rPr>
              <a:t>participation</a:t>
            </a:r>
            <a:endParaRPr lang="en-US" sz="1600" dirty="0">
              <a:latin typeface="Arial" panose="020B0604020202020204" pitchFamily="34" charset="0"/>
              <a:cs typeface="Arial" panose="020B0604020202020204" pitchFamily="34" charset="0"/>
            </a:endParaRPr>
          </a:p>
          <a:p>
            <a:pPr marL="82296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Concentrations</a:t>
            </a:r>
          </a:p>
          <a:p>
            <a:pPr marL="82296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Unique vs </a:t>
            </a:r>
            <a:r>
              <a:rPr lang="en-US" sz="1600" dirty="0" smtClean="0">
                <a:latin typeface="Arial" panose="020B0604020202020204" pitchFamily="34" charset="0"/>
                <a:cs typeface="Arial" panose="020B0604020202020204" pitchFamily="34" charset="0"/>
              </a:rPr>
              <a:t>generic product/service</a:t>
            </a: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1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100"/>
              </a:spcAft>
              <a:buClr>
                <a:schemeClr val="tx1"/>
              </a:buClr>
            </a:pPr>
            <a:r>
              <a:rPr lang="en-US" sz="1600" dirty="0">
                <a:solidFill>
                  <a:srgbClr val="0055AA"/>
                </a:solidFill>
                <a:latin typeface="Arial" panose="020B0604020202020204" pitchFamily="34" charset="0"/>
                <a:cs typeface="Arial" panose="020B0604020202020204" pitchFamily="34" charset="0"/>
              </a:rPr>
              <a:t>Strategic Positioning</a:t>
            </a:r>
          </a:p>
          <a:p>
            <a:pPr marL="54864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It’s </a:t>
            </a:r>
            <a:r>
              <a:rPr lang="en-US" sz="1600" dirty="0" smtClean="0">
                <a:latin typeface="Arial" panose="020B0604020202020204" pitchFamily="34" charset="0"/>
                <a:cs typeface="Arial" panose="020B0604020202020204" pitchFamily="34" charset="0"/>
              </a:rPr>
              <a:t>not what you get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it’s what you keep</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Long-term capital gain rate still low (20%).</a:t>
            </a:r>
          </a:p>
          <a:p>
            <a:pPr marL="548640" lvl="2" indent="-274320">
              <a:lnSpc>
                <a:spcPts val="2000"/>
              </a:lnSpc>
              <a:spcBef>
                <a:spcPts val="0"/>
              </a:spcBef>
              <a:spcAft>
                <a:spcPts val="100"/>
              </a:spcAft>
              <a:buClr>
                <a:schemeClr val="tx1"/>
              </a:buClr>
            </a:pPr>
            <a:r>
              <a:rPr lang="en-US" sz="1600" dirty="0">
                <a:latin typeface="Arial" panose="020B0604020202020204" pitchFamily="34" charset="0"/>
                <a:cs typeface="Arial" panose="020B0604020202020204" pitchFamily="34" charset="0"/>
              </a:rPr>
              <a:t>Core Assets – Real Estate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Cash</a:t>
            </a:r>
          </a:p>
        </p:txBody>
      </p:sp>
      <p:sp>
        <p:nvSpPr>
          <p:cNvPr id="3" name="Title 2"/>
          <p:cNvSpPr>
            <a:spLocks noGrp="1"/>
          </p:cNvSpPr>
          <p:nvPr>
            <p:ph type="title"/>
          </p:nvPr>
        </p:nvSpPr>
        <p:spPr/>
        <p:txBody>
          <a:bodyPr/>
          <a:lstStyle/>
          <a:p>
            <a:r>
              <a:rPr lang="en-US" dirty="0" smtClean="0"/>
              <a:t>Strategic </a:t>
            </a:r>
            <a:r>
              <a:rPr lang="en-US" dirty="0"/>
              <a:t>Opportunities: Sale to </a:t>
            </a:r>
            <a:r>
              <a:rPr lang="en-US" dirty="0" smtClean="0"/>
              <a:t>Third </a:t>
            </a:r>
            <a:r>
              <a:rPr lang="en-US" dirty="0"/>
              <a:t>Party</a:t>
            </a:r>
          </a:p>
        </p:txBody>
      </p:sp>
      <p:sp>
        <p:nvSpPr>
          <p:cNvPr id="4" name="Slide Number Placeholder 3"/>
          <p:cNvSpPr>
            <a:spLocks noGrp="1"/>
          </p:cNvSpPr>
          <p:nvPr>
            <p:ph type="sldNum" sz="quarter" idx="20"/>
          </p:nvPr>
        </p:nvSpPr>
        <p:spPr/>
        <p:txBody>
          <a:bodyPr/>
          <a:lstStyle/>
          <a:p>
            <a:fld id="{5D9ED44C-9967-4AA2-9848-690F642BA06E}" type="slidenum">
              <a:rPr lang="en-US" smtClean="0"/>
              <a:pPr/>
              <a:t>21</a:t>
            </a:fld>
            <a:endParaRPr lang="en-US"/>
          </a:p>
        </p:txBody>
      </p:sp>
      <p:sp>
        <p:nvSpPr>
          <p:cNvPr id="5" name="Text Placeholder 4"/>
          <p:cNvSpPr>
            <a:spLocks noGrp="1"/>
          </p:cNvSpPr>
          <p:nvPr>
            <p:ph type="body" sz="quarter" idx="21"/>
          </p:nvPr>
        </p:nvSpPr>
        <p:spPr/>
        <p:txBody>
          <a:bodyPr/>
          <a:lstStyle/>
          <a:p>
            <a:r>
              <a:rPr lang="en-US" dirty="0" smtClean="0"/>
              <a:t> </a:t>
            </a:r>
            <a:endParaRPr lang="en-US" dirty="0"/>
          </a:p>
        </p:txBody>
      </p:sp>
    </p:spTree>
    <p:extLst>
      <p:ext uri="{BB962C8B-B14F-4D97-AF65-F5344CB8AC3E}">
        <p14:creationId xmlns:p14="http://schemas.microsoft.com/office/powerpoint/2010/main" xmlns="" val="860301481"/>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540000" y="1534319"/>
            <a:ext cx="9000000" cy="5220000"/>
          </a:xfrm>
        </p:spPr>
        <p:txBody>
          <a:bodyPr/>
          <a:lstStyle/>
          <a:p>
            <a:pPr marL="274320" lvl="2" indent="-274320">
              <a:lnSpc>
                <a:spcPts val="2000"/>
              </a:lnSpc>
              <a:spcBef>
                <a:spcPts val="0"/>
              </a:spcBef>
              <a:spcAft>
                <a:spcPts val="300"/>
              </a:spcAft>
              <a:buClr>
                <a:schemeClr val="tx1"/>
              </a:buClr>
            </a:pPr>
            <a:r>
              <a:rPr lang="en-US" sz="1600" dirty="0">
                <a:solidFill>
                  <a:srgbClr val="0055AA"/>
                </a:solidFill>
                <a:latin typeface="Arial" panose="020B0604020202020204" pitchFamily="34" charset="0"/>
                <a:cs typeface="Arial" panose="020B0604020202020204" pitchFamily="34" charset="0"/>
              </a:rPr>
              <a:t>Other Options</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Internal </a:t>
            </a:r>
            <a:r>
              <a:rPr lang="en-US" sz="1600" dirty="0" smtClean="0">
                <a:latin typeface="Arial" panose="020B0604020202020204" pitchFamily="34" charset="0"/>
                <a:cs typeface="Arial" panose="020B0604020202020204" pitchFamily="34" charset="0"/>
              </a:rPr>
              <a:t>management buy-out</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ESOP</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IPO</a:t>
            </a:r>
          </a:p>
          <a:p>
            <a:pPr marL="274320" lvl="2" indent="-274320">
              <a:lnSpc>
                <a:spcPts val="2000"/>
              </a:lnSpc>
              <a:spcBef>
                <a:spcPts val="0"/>
              </a:spcBef>
              <a:spcAft>
                <a:spcPts val="300"/>
              </a:spcAft>
              <a:buClr>
                <a:schemeClr val="tx1"/>
              </a:buClr>
            </a:pPr>
            <a:endParaRPr lang="en-US" sz="1600" dirty="0">
              <a:solidFill>
                <a:srgbClr val="0055AA"/>
              </a:solidFill>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a:solidFill>
                  <a:srgbClr val="0055AA"/>
                </a:solidFill>
                <a:latin typeface="Arial" panose="020B0604020202020204" pitchFamily="34" charset="0"/>
                <a:cs typeface="Arial" panose="020B0604020202020204" pitchFamily="34" charset="0"/>
              </a:rPr>
              <a:t>Polishing the </a:t>
            </a:r>
            <a:r>
              <a:rPr lang="en-US" sz="1600" dirty="0" smtClean="0">
                <a:solidFill>
                  <a:srgbClr val="0055AA"/>
                </a:solidFill>
                <a:latin typeface="Arial" panose="020B0604020202020204" pitchFamily="34" charset="0"/>
                <a:cs typeface="Arial" panose="020B0604020202020204" pitchFamily="34" charset="0"/>
              </a:rPr>
              <a:t>Apple</a:t>
            </a:r>
            <a:endParaRPr lang="en-US" sz="1600" dirty="0">
              <a:solidFill>
                <a:srgbClr val="0055AA"/>
              </a:solidFill>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Knowledge is </a:t>
            </a:r>
            <a:r>
              <a:rPr lang="en-US" sz="1600" dirty="0" smtClean="0">
                <a:latin typeface="Arial" panose="020B0604020202020204" pitchFamily="34" charset="0"/>
                <a:cs typeface="Arial" panose="020B0604020202020204" pitchFamily="34" charset="0"/>
              </a:rPr>
              <a:t>power!</a:t>
            </a:r>
          </a:p>
          <a:p>
            <a:pPr marL="54864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Manage as a dual track </a:t>
            </a:r>
            <a:r>
              <a:rPr lang="en-US" sz="1600" dirty="0" smtClean="0">
                <a:latin typeface="Arial" panose="020B0604020202020204" pitchFamily="34" charset="0"/>
                <a:cs typeface="Arial" panose="020B0604020202020204" pitchFamily="34" charset="0"/>
              </a:rPr>
              <a:t>process</a:t>
            </a:r>
            <a:endParaRPr lang="en-US" sz="1600" dirty="0">
              <a:latin typeface="Arial" panose="020B0604020202020204" pitchFamily="34" charset="0"/>
              <a:cs typeface="Arial" panose="020B0604020202020204" pitchFamily="34" charset="0"/>
            </a:endParaRPr>
          </a:p>
          <a:p>
            <a:pPr marL="82296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Plan </a:t>
            </a:r>
            <a:r>
              <a:rPr lang="en-US" sz="1600" dirty="0">
                <a:latin typeface="Arial" panose="020B0604020202020204" pitchFamily="34" charset="0"/>
                <a:cs typeface="Arial" panose="020B0604020202020204" pitchFamily="34" charset="0"/>
              </a:rPr>
              <a:t>A as chosen with</a:t>
            </a:r>
          </a:p>
          <a:p>
            <a:pPr marL="82296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Back-up </a:t>
            </a:r>
            <a:r>
              <a:rPr lang="en-US" sz="1600" dirty="0">
                <a:latin typeface="Arial" panose="020B0604020202020204" pitchFamily="34" charset="0"/>
                <a:cs typeface="Arial" panose="020B0604020202020204" pitchFamily="34" charset="0"/>
              </a:rPr>
              <a:t>Plan </a:t>
            </a:r>
            <a:r>
              <a:rPr lang="en-US" sz="1600" dirty="0" smtClean="0">
                <a:latin typeface="Arial" panose="020B0604020202020204" pitchFamily="34" charset="0"/>
                <a:cs typeface="Arial" panose="020B0604020202020204" pitchFamily="34" charset="0"/>
              </a:rPr>
              <a:t>B</a:t>
            </a:r>
          </a:p>
          <a:p>
            <a:pPr marL="82296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Analyze </a:t>
            </a:r>
            <a:r>
              <a:rPr lang="en-US" sz="1600" dirty="0" smtClean="0">
                <a:latin typeface="Arial" panose="020B0604020202020204" pitchFamily="34" charset="0"/>
                <a:cs typeface="Arial" panose="020B0604020202020204" pitchFamily="34" charset="0"/>
              </a:rPr>
              <a:t>value, cash flow, liquidity </a:t>
            </a:r>
            <a:r>
              <a:rPr lang="en-US" sz="1600" dirty="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risk</a:t>
            </a:r>
            <a:endParaRPr lang="en-US" sz="16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Strategic </a:t>
            </a:r>
            <a:r>
              <a:rPr lang="en-US" dirty="0"/>
              <a:t>Opportunities: The Rest of the Story</a:t>
            </a:r>
          </a:p>
        </p:txBody>
      </p:sp>
      <p:sp>
        <p:nvSpPr>
          <p:cNvPr id="4" name="Slide Number Placeholder 3"/>
          <p:cNvSpPr>
            <a:spLocks noGrp="1"/>
          </p:cNvSpPr>
          <p:nvPr>
            <p:ph type="sldNum" sz="quarter" idx="20"/>
          </p:nvPr>
        </p:nvSpPr>
        <p:spPr/>
        <p:txBody>
          <a:bodyPr/>
          <a:lstStyle/>
          <a:p>
            <a:fld id="{5D9ED44C-9967-4AA2-9848-690F642BA06E}" type="slidenum">
              <a:rPr lang="en-US" smtClean="0"/>
              <a:pPr/>
              <a:t>22</a:t>
            </a:fld>
            <a:endParaRPr lang="en-US"/>
          </a:p>
        </p:txBody>
      </p:sp>
      <p:sp>
        <p:nvSpPr>
          <p:cNvPr id="5" name="Text Placeholder 4"/>
          <p:cNvSpPr>
            <a:spLocks noGrp="1"/>
          </p:cNvSpPr>
          <p:nvPr>
            <p:ph type="body" sz="quarter" idx="21"/>
          </p:nvPr>
        </p:nvSpPr>
        <p:spPr/>
        <p:txBody>
          <a:bodyPr/>
          <a:lstStyle/>
          <a:p>
            <a:r>
              <a:rPr lang="en-US" dirty="0" smtClean="0"/>
              <a:t> </a:t>
            </a:r>
            <a:endParaRPr lang="en-US" dirty="0"/>
          </a:p>
        </p:txBody>
      </p:sp>
    </p:spTree>
    <p:extLst>
      <p:ext uri="{BB962C8B-B14F-4D97-AF65-F5344CB8AC3E}">
        <p14:creationId xmlns:p14="http://schemas.microsoft.com/office/powerpoint/2010/main" xmlns="" val="231891085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4738" y="3308369"/>
            <a:ext cx="9000000" cy="492443"/>
          </a:xfrm>
        </p:spPr>
        <p:txBody>
          <a:bodyPr/>
          <a:lstStyle/>
          <a:p>
            <a:r>
              <a:rPr lang="en-US" dirty="0" smtClean="0"/>
              <a:t>Changing Paradigms</a:t>
            </a:r>
            <a:endParaRPr lang="en-US" dirty="0"/>
          </a:p>
        </p:txBody>
      </p:sp>
      <p:sp>
        <p:nvSpPr>
          <p:cNvPr id="3" name="Text Placeholder 2"/>
          <p:cNvSpPr>
            <a:spLocks noGrp="1"/>
          </p:cNvSpPr>
          <p:nvPr>
            <p:ph type="body" sz="quarter" idx="11"/>
          </p:nvPr>
        </p:nvSpPr>
        <p:spPr/>
        <p:txBody>
          <a:bodyPr/>
          <a:lstStyle/>
          <a:p>
            <a:r>
              <a:rPr lang="en-US" dirty="0" smtClean="0"/>
              <a:t> </a:t>
            </a:r>
            <a:endParaRPr lang="en-US" dirty="0"/>
          </a:p>
        </p:txBody>
      </p:sp>
    </p:spTree>
    <p:extLst>
      <p:ext uri="{BB962C8B-B14F-4D97-AF65-F5344CB8AC3E}">
        <p14:creationId xmlns:p14="http://schemas.microsoft.com/office/powerpoint/2010/main" xmlns="" val="356152316"/>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540000" y="1534319"/>
            <a:ext cx="9000000" cy="5220000"/>
          </a:xfrm>
        </p:spPr>
        <p:txBody>
          <a:bodyPr/>
          <a:lstStyle/>
          <a:p>
            <a:pPr marL="274320" lvl="2" indent="-274320">
              <a:lnSpc>
                <a:spcPts val="2000"/>
              </a:lnSpc>
              <a:spcBef>
                <a:spcPts val="0"/>
              </a:spcBef>
              <a:spcAft>
                <a:spcPts val="300"/>
              </a:spcAft>
              <a:buClr>
                <a:schemeClr val="tx1"/>
              </a:buClr>
              <a:buNone/>
            </a:pPr>
            <a:r>
              <a:rPr lang="en-US" sz="1600" dirty="0" smtClean="0">
                <a:solidFill>
                  <a:srgbClr val="0055AA"/>
                </a:solidFill>
                <a:latin typeface="Arial" panose="020B0604020202020204" pitchFamily="34" charset="0"/>
                <a:cs typeface="Arial" panose="020B0604020202020204" pitchFamily="34" charset="0"/>
              </a:rPr>
              <a:t>The Old </a:t>
            </a:r>
            <a:r>
              <a:rPr lang="en-US" sz="1600" dirty="0">
                <a:solidFill>
                  <a:srgbClr val="0055AA"/>
                </a:solidFill>
                <a:latin typeface="Arial" panose="020B0604020202020204" pitchFamily="34" charset="0"/>
                <a:cs typeface="Arial" panose="020B0604020202020204" pitchFamily="34" charset="0"/>
              </a:rPr>
              <a:t>Paradigm</a:t>
            </a:r>
          </a:p>
          <a:p>
            <a:pPr marL="0" lvl="2" indent="0">
              <a:lnSpc>
                <a:spcPts val="2000"/>
              </a:lnSpc>
              <a:spcBef>
                <a:spcPts val="0"/>
              </a:spcBef>
              <a:spcAft>
                <a:spcPts val="300"/>
              </a:spcAft>
              <a:buClr>
                <a:schemeClr val="tx1"/>
              </a:buClr>
              <a:buNone/>
            </a:pPr>
            <a:r>
              <a:rPr lang="en-US" sz="1600" i="1" dirty="0" smtClean="0">
                <a:solidFill>
                  <a:schemeClr val="accent2"/>
                </a:solidFill>
                <a:latin typeface="Arial" panose="020B0604020202020204" pitchFamily="34" charset="0"/>
                <a:cs typeface="Arial" panose="020B0604020202020204" pitchFamily="34" charset="0"/>
              </a:rPr>
              <a:t>“I </a:t>
            </a:r>
            <a:r>
              <a:rPr lang="en-US" sz="1600" i="1" dirty="0">
                <a:solidFill>
                  <a:schemeClr val="accent2"/>
                </a:solidFill>
                <a:latin typeface="Arial" panose="020B0604020202020204" pitchFamily="34" charset="0"/>
                <a:cs typeface="Arial" panose="020B0604020202020204" pitchFamily="34" charset="0"/>
              </a:rPr>
              <a:t>know what my business is worth based on the offers I </a:t>
            </a:r>
            <a:r>
              <a:rPr lang="en-US" sz="1600" i="1" dirty="0" smtClean="0">
                <a:solidFill>
                  <a:schemeClr val="accent2"/>
                </a:solidFill>
                <a:latin typeface="Arial" panose="020B0604020202020204" pitchFamily="34" charset="0"/>
                <a:cs typeface="Arial" panose="020B0604020202020204" pitchFamily="34" charset="0"/>
              </a:rPr>
              <a:t>get.”</a:t>
            </a:r>
            <a:endParaRPr lang="en-US" sz="1600" i="1" dirty="0">
              <a:solidFill>
                <a:schemeClr val="accent2"/>
              </a:solidFill>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endParaRPr lang="en-US" sz="1600" dirty="0">
              <a:solidFill>
                <a:srgbClr val="0055AA"/>
              </a:solidFill>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buNone/>
            </a:pPr>
            <a:r>
              <a:rPr lang="en-US" sz="1600" dirty="0" smtClean="0">
                <a:solidFill>
                  <a:srgbClr val="0055AA"/>
                </a:solidFill>
                <a:latin typeface="Arial" panose="020B0604020202020204" pitchFamily="34" charset="0"/>
                <a:cs typeface="Arial" panose="020B0604020202020204" pitchFamily="34" charset="0"/>
              </a:rPr>
              <a:t>The New </a:t>
            </a:r>
            <a:r>
              <a:rPr lang="en-US" sz="1600" dirty="0">
                <a:solidFill>
                  <a:srgbClr val="0055AA"/>
                </a:solidFill>
                <a:latin typeface="Arial" panose="020B0604020202020204" pitchFamily="34" charset="0"/>
                <a:cs typeface="Arial" panose="020B0604020202020204" pitchFamily="34" charset="0"/>
              </a:rPr>
              <a:t>Paradigm</a:t>
            </a:r>
          </a:p>
          <a:p>
            <a:pPr marL="0" lvl="2" indent="0">
              <a:lnSpc>
                <a:spcPts val="2000"/>
              </a:lnSpc>
              <a:spcBef>
                <a:spcPts val="0"/>
              </a:spcBef>
              <a:spcAft>
                <a:spcPts val="300"/>
              </a:spcAft>
              <a:buClr>
                <a:schemeClr val="tx1"/>
              </a:buClr>
              <a:buNone/>
            </a:pPr>
            <a:r>
              <a:rPr lang="en-US" sz="1600" i="1" dirty="0" smtClean="0">
                <a:solidFill>
                  <a:schemeClr val="accent2"/>
                </a:solidFill>
                <a:latin typeface="Arial" panose="020B0604020202020204" pitchFamily="34" charset="0"/>
                <a:cs typeface="Arial" panose="020B0604020202020204" pitchFamily="34" charset="0"/>
              </a:rPr>
              <a:t>“Valuation </a:t>
            </a:r>
            <a:r>
              <a:rPr lang="en-US" sz="1600" i="1" dirty="0">
                <a:solidFill>
                  <a:schemeClr val="accent2"/>
                </a:solidFill>
                <a:latin typeface="Arial" panose="020B0604020202020204" pitchFamily="34" charset="0"/>
                <a:cs typeface="Arial" panose="020B0604020202020204" pitchFamily="34" charset="0"/>
              </a:rPr>
              <a:t>is an art </a:t>
            </a:r>
            <a:r>
              <a:rPr lang="en-US" sz="1600" i="1" dirty="0" smtClean="0">
                <a:solidFill>
                  <a:schemeClr val="accent2"/>
                </a:solidFill>
                <a:latin typeface="Arial" panose="020B0604020202020204" pitchFamily="34" charset="0"/>
                <a:cs typeface="Arial" panose="020B0604020202020204" pitchFamily="34" charset="0"/>
              </a:rPr>
              <a:t>. . . and a science.”</a:t>
            </a:r>
          </a:p>
          <a:p>
            <a:pPr marL="0" lvl="2" indent="0">
              <a:lnSpc>
                <a:spcPts val="2000"/>
              </a:lnSpc>
              <a:spcBef>
                <a:spcPts val="0"/>
              </a:spcBef>
              <a:spcAft>
                <a:spcPts val="300"/>
              </a:spcAft>
              <a:buClr>
                <a:schemeClr val="tx1"/>
              </a:buClr>
              <a:buNone/>
            </a:pPr>
            <a:endParaRPr lang="en-US" sz="1600" dirty="0">
              <a:solidFill>
                <a:srgbClr val="0055AA"/>
              </a:solidFill>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tabLst>
                <a:tab pos="3200400" algn="r"/>
              </a:tabLst>
            </a:pPr>
            <a:r>
              <a:rPr lang="en-US" sz="1600" dirty="0" smtClean="0">
                <a:latin typeface="Arial" panose="020B0604020202020204" pitchFamily="34" charset="0"/>
                <a:cs typeface="Arial" panose="020B0604020202020204" pitchFamily="34" charset="0"/>
              </a:rPr>
              <a:t>Strategic	$30 million</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tabLst>
                <a:tab pos="3200400" algn="r"/>
              </a:tabLst>
            </a:pPr>
            <a:r>
              <a:rPr lang="en-US" sz="1600" dirty="0">
                <a:latin typeface="Arial" panose="020B0604020202020204" pitchFamily="34" charset="0"/>
                <a:cs typeface="Arial" panose="020B0604020202020204" pitchFamily="34" charset="0"/>
              </a:rPr>
              <a:t>Financial	</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25 </a:t>
            </a:r>
            <a:r>
              <a:rPr lang="en-US" sz="1600" dirty="0" smtClean="0">
                <a:latin typeface="Arial" panose="020B0604020202020204" pitchFamily="34" charset="0"/>
                <a:cs typeface="Arial" panose="020B0604020202020204" pitchFamily="34" charset="0"/>
              </a:rPr>
              <a:t>million </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tabLst>
                <a:tab pos="3200400" algn="r"/>
              </a:tabLst>
            </a:pPr>
            <a:r>
              <a:rPr lang="en-US" sz="1600" dirty="0">
                <a:latin typeface="Arial" panose="020B0604020202020204" pitchFamily="34" charset="0"/>
                <a:cs typeface="Arial" panose="020B0604020202020204" pitchFamily="34" charset="0"/>
              </a:rPr>
              <a:t>Estate	</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18 </a:t>
            </a:r>
            <a:r>
              <a:rPr lang="en-US" sz="1600" dirty="0" smtClean="0">
                <a:latin typeface="Arial" panose="020B0604020202020204" pitchFamily="34" charset="0"/>
                <a:cs typeface="Arial" panose="020B0604020202020204" pitchFamily="34" charset="0"/>
              </a:rPr>
              <a:t>million </a:t>
            </a:r>
          </a:p>
          <a:p>
            <a:pPr marL="27432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Purpose </a:t>
            </a:r>
            <a:r>
              <a:rPr lang="en-US" sz="1600" dirty="0" smtClean="0">
                <a:latin typeface="Arial" panose="020B0604020202020204" pitchFamily="34" charset="0"/>
                <a:cs typeface="Arial" panose="020B0604020202020204" pitchFamily="34" charset="0"/>
              </a:rPr>
              <a:t>driven</a:t>
            </a: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Preserve </a:t>
            </a:r>
            <a:r>
              <a:rPr lang="en-US" sz="1600" dirty="0" smtClean="0">
                <a:latin typeface="Arial" panose="020B0604020202020204" pitchFamily="34" charset="0"/>
                <a:cs typeface="Arial" panose="020B0604020202020204" pitchFamily="34" charset="0"/>
              </a:rPr>
              <a:t>confidentiality</a:t>
            </a:r>
            <a:endParaRPr lang="en-US" sz="16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t>Valuation Planning</a:t>
            </a:r>
          </a:p>
        </p:txBody>
      </p:sp>
      <p:sp>
        <p:nvSpPr>
          <p:cNvPr id="4" name="Slide Number Placeholder 3"/>
          <p:cNvSpPr>
            <a:spLocks noGrp="1"/>
          </p:cNvSpPr>
          <p:nvPr>
            <p:ph type="sldNum" sz="quarter" idx="20"/>
          </p:nvPr>
        </p:nvSpPr>
        <p:spPr/>
        <p:txBody>
          <a:bodyPr/>
          <a:lstStyle/>
          <a:p>
            <a:fld id="{5D9ED44C-9967-4AA2-9848-690F642BA06E}" type="slidenum">
              <a:rPr lang="en-US" smtClean="0"/>
              <a:pPr/>
              <a:t>24</a:t>
            </a:fld>
            <a:endParaRPr lang="en-US"/>
          </a:p>
        </p:txBody>
      </p:sp>
      <p:sp>
        <p:nvSpPr>
          <p:cNvPr id="5" name="Text Placeholder 4"/>
          <p:cNvSpPr>
            <a:spLocks noGrp="1"/>
          </p:cNvSpPr>
          <p:nvPr>
            <p:ph type="body" sz="quarter" idx="21"/>
          </p:nvPr>
        </p:nvSpPr>
        <p:spPr/>
        <p:txBody>
          <a:bodyPr/>
          <a:lstStyle/>
          <a:p>
            <a:r>
              <a:rPr lang="en-US" dirty="0" smtClean="0"/>
              <a:t> </a:t>
            </a:r>
            <a:endParaRPr lang="en-US" dirty="0"/>
          </a:p>
        </p:txBody>
      </p:sp>
    </p:spTree>
    <p:extLst>
      <p:ext uri="{BB962C8B-B14F-4D97-AF65-F5344CB8AC3E}">
        <p14:creationId xmlns:p14="http://schemas.microsoft.com/office/powerpoint/2010/main" xmlns="" val="3042027883"/>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540000" y="1534319"/>
            <a:ext cx="9000000" cy="5220000"/>
          </a:xfrm>
        </p:spPr>
        <p:txBody>
          <a:bodyPr/>
          <a:lstStyle/>
          <a:p>
            <a:pPr marL="274320" lvl="2" indent="-274320">
              <a:lnSpc>
                <a:spcPts val="2000"/>
              </a:lnSpc>
              <a:spcBef>
                <a:spcPts val="0"/>
              </a:spcBef>
              <a:spcAft>
                <a:spcPts val="300"/>
              </a:spcAft>
              <a:buClr>
                <a:schemeClr val="tx1"/>
              </a:buClr>
              <a:buNone/>
            </a:pPr>
            <a:r>
              <a:rPr lang="en-US" sz="1600" dirty="0" smtClean="0">
                <a:solidFill>
                  <a:srgbClr val="0055AA"/>
                </a:solidFill>
                <a:latin typeface="Arial" panose="020B0604020202020204" pitchFamily="34" charset="0"/>
                <a:cs typeface="Arial" panose="020B0604020202020204" pitchFamily="34" charset="0"/>
              </a:rPr>
              <a:t>The Old </a:t>
            </a:r>
            <a:r>
              <a:rPr lang="en-US" sz="1600" dirty="0">
                <a:solidFill>
                  <a:srgbClr val="0055AA"/>
                </a:solidFill>
                <a:latin typeface="Arial" panose="020B0604020202020204" pitchFamily="34" charset="0"/>
                <a:cs typeface="Arial" panose="020B0604020202020204" pitchFamily="34" charset="0"/>
              </a:rPr>
              <a:t>Paradigm</a:t>
            </a:r>
          </a:p>
          <a:p>
            <a:pPr marL="0" lvl="2" indent="0">
              <a:lnSpc>
                <a:spcPts val="2000"/>
              </a:lnSpc>
              <a:spcBef>
                <a:spcPts val="0"/>
              </a:spcBef>
              <a:spcAft>
                <a:spcPts val="300"/>
              </a:spcAft>
              <a:buClr>
                <a:schemeClr val="tx1"/>
              </a:buClr>
              <a:buNone/>
            </a:pPr>
            <a:r>
              <a:rPr lang="en-US" sz="1600" i="1" dirty="0" smtClean="0">
                <a:solidFill>
                  <a:schemeClr val="accent2"/>
                </a:solidFill>
                <a:latin typeface="Arial" panose="020B0604020202020204" pitchFamily="34" charset="0"/>
                <a:cs typeface="Arial" panose="020B0604020202020204" pitchFamily="34" charset="0"/>
              </a:rPr>
              <a:t>“My </a:t>
            </a:r>
            <a:r>
              <a:rPr lang="en-US" sz="1600" i="1" dirty="0">
                <a:solidFill>
                  <a:schemeClr val="accent2"/>
                </a:solidFill>
                <a:latin typeface="Arial" panose="020B0604020202020204" pitchFamily="34" charset="0"/>
                <a:cs typeface="Arial" panose="020B0604020202020204" pitchFamily="34" charset="0"/>
              </a:rPr>
              <a:t>grandparents started this business and I am keeping it for my kids </a:t>
            </a:r>
            <a:r>
              <a:rPr lang="en-US" sz="1600" i="1" dirty="0" smtClean="0">
                <a:solidFill>
                  <a:schemeClr val="accent2"/>
                </a:solidFill>
                <a:latin typeface="Arial" panose="020B0604020202020204" pitchFamily="34" charset="0"/>
                <a:cs typeface="Arial" panose="020B0604020202020204" pitchFamily="34" charset="0"/>
              </a:rPr>
              <a:t>and grandkids.”</a:t>
            </a:r>
            <a:endParaRPr lang="en-US" sz="1600" i="1" dirty="0">
              <a:solidFill>
                <a:schemeClr val="accent2"/>
              </a:solidFill>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endParaRPr lang="en-US" sz="1600" dirty="0">
              <a:solidFill>
                <a:srgbClr val="0055AA"/>
              </a:solidFill>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buNone/>
            </a:pPr>
            <a:r>
              <a:rPr lang="en-US" sz="1600" dirty="0" smtClean="0">
                <a:solidFill>
                  <a:srgbClr val="0055AA"/>
                </a:solidFill>
                <a:latin typeface="Arial" panose="020B0604020202020204" pitchFamily="34" charset="0"/>
                <a:cs typeface="Arial" panose="020B0604020202020204" pitchFamily="34" charset="0"/>
              </a:rPr>
              <a:t>The New </a:t>
            </a:r>
            <a:r>
              <a:rPr lang="en-US" sz="1600" dirty="0">
                <a:solidFill>
                  <a:srgbClr val="0055AA"/>
                </a:solidFill>
                <a:latin typeface="Arial" panose="020B0604020202020204" pitchFamily="34" charset="0"/>
                <a:cs typeface="Arial" panose="020B0604020202020204" pitchFamily="34" charset="0"/>
              </a:rPr>
              <a:t>Paradigm</a:t>
            </a:r>
          </a:p>
          <a:p>
            <a:pPr marL="0" lvl="2" indent="0">
              <a:lnSpc>
                <a:spcPts val="2000"/>
              </a:lnSpc>
              <a:spcBef>
                <a:spcPts val="0"/>
              </a:spcBef>
              <a:spcAft>
                <a:spcPts val="300"/>
              </a:spcAft>
              <a:buClr>
                <a:schemeClr val="tx1"/>
              </a:buClr>
              <a:buNone/>
            </a:pPr>
            <a:r>
              <a:rPr lang="en-US" sz="1600" i="1" dirty="0" smtClean="0">
                <a:solidFill>
                  <a:schemeClr val="accent2"/>
                </a:solidFill>
                <a:latin typeface="Arial" panose="020B0604020202020204" pitchFamily="34" charset="0"/>
                <a:cs typeface="Arial" panose="020B0604020202020204" pitchFamily="34" charset="0"/>
              </a:rPr>
              <a:t>“The business world is </a:t>
            </a:r>
            <a:r>
              <a:rPr lang="en-US" sz="1600" i="1" dirty="0">
                <a:solidFill>
                  <a:schemeClr val="accent2"/>
                </a:solidFill>
                <a:latin typeface="Arial" panose="020B0604020202020204" pitchFamily="34" charset="0"/>
                <a:cs typeface="Arial" panose="020B0604020202020204" pitchFamily="34" charset="0"/>
              </a:rPr>
              <a:t>more </a:t>
            </a:r>
            <a:r>
              <a:rPr lang="en-US" sz="1600" i="1" dirty="0" smtClean="0">
                <a:solidFill>
                  <a:schemeClr val="accent2"/>
                </a:solidFill>
                <a:latin typeface="Arial" panose="020B0604020202020204" pitchFamily="34" charset="0"/>
                <a:cs typeface="Arial" panose="020B0604020202020204" pitchFamily="34" charset="0"/>
              </a:rPr>
              <a:t>complicated than it used to be. </a:t>
            </a:r>
            <a:r>
              <a:rPr lang="en-US" sz="1600" i="1" dirty="0">
                <a:solidFill>
                  <a:schemeClr val="accent2"/>
                </a:solidFill>
                <a:latin typeface="Arial" panose="020B0604020202020204" pitchFamily="34" charset="0"/>
                <a:cs typeface="Arial" panose="020B0604020202020204" pitchFamily="34" charset="0"/>
              </a:rPr>
              <a:t>My family wants to do </a:t>
            </a:r>
            <a:r>
              <a:rPr lang="en-US" sz="1600" i="1" dirty="0" smtClean="0">
                <a:solidFill>
                  <a:schemeClr val="accent2"/>
                </a:solidFill>
                <a:latin typeface="Arial" panose="020B0604020202020204" pitchFamily="34" charset="0"/>
                <a:cs typeface="Arial" panose="020B0604020202020204" pitchFamily="34" charset="0"/>
              </a:rPr>
              <a:t>something else.”</a:t>
            </a:r>
            <a:endParaRPr lang="en-US" sz="1600" i="1" dirty="0">
              <a:solidFill>
                <a:schemeClr val="accent2"/>
              </a:solidFill>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endParaRPr lang="en-US" sz="1600" dirty="0">
              <a:solidFill>
                <a:srgbClr val="0055AA"/>
              </a:solidFill>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Control </a:t>
            </a:r>
            <a:r>
              <a:rPr lang="en-US" sz="1600" dirty="0">
                <a:latin typeface="Arial" panose="020B0604020202020204" pitchFamily="34" charset="0"/>
                <a:cs typeface="Arial" panose="020B0604020202020204" pitchFamily="34" charset="0"/>
              </a:rPr>
              <a:t>of family wealth is more critical than control of family business</a:t>
            </a:r>
          </a:p>
          <a:p>
            <a:pPr marL="27432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Opportunity cost. Would </a:t>
            </a:r>
            <a:r>
              <a:rPr lang="en-US" sz="1600" dirty="0">
                <a:latin typeface="Arial" panose="020B0604020202020204" pitchFamily="34" charset="0"/>
                <a:cs typeface="Arial" panose="020B0604020202020204" pitchFamily="34" charset="0"/>
              </a:rPr>
              <a:t>you buy your business at the same price?</a:t>
            </a:r>
          </a:p>
        </p:txBody>
      </p:sp>
      <p:sp>
        <p:nvSpPr>
          <p:cNvPr id="3" name="Title 2"/>
          <p:cNvSpPr>
            <a:spLocks noGrp="1"/>
          </p:cNvSpPr>
          <p:nvPr>
            <p:ph type="title"/>
          </p:nvPr>
        </p:nvSpPr>
        <p:spPr/>
        <p:txBody>
          <a:bodyPr/>
          <a:lstStyle/>
          <a:p>
            <a:r>
              <a:rPr lang="en-US" dirty="0"/>
              <a:t>Family Business vs. Family Wealth</a:t>
            </a:r>
          </a:p>
        </p:txBody>
      </p:sp>
      <p:sp>
        <p:nvSpPr>
          <p:cNvPr id="4" name="Slide Number Placeholder 3"/>
          <p:cNvSpPr>
            <a:spLocks noGrp="1"/>
          </p:cNvSpPr>
          <p:nvPr>
            <p:ph type="sldNum" sz="quarter" idx="20"/>
          </p:nvPr>
        </p:nvSpPr>
        <p:spPr/>
        <p:txBody>
          <a:bodyPr/>
          <a:lstStyle/>
          <a:p>
            <a:fld id="{5D9ED44C-9967-4AA2-9848-690F642BA06E}" type="slidenum">
              <a:rPr lang="en-US" smtClean="0"/>
              <a:pPr/>
              <a:t>25</a:t>
            </a:fld>
            <a:endParaRPr lang="en-US"/>
          </a:p>
        </p:txBody>
      </p:sp>
      <p:sp>
        <p:nvSpPr>
          <p:cNvPr id="5" name="Text Placeholder 4"/>
          <p:cNvSpPr>
            <a:spLocks noGrp="1"/>
          </p:cNvSpPr>
          <p:nvPr>
            <p:ph type="body" sz="quarter" idx="21"/>
          </p:nvPr>
        </p:nvSpPr>
        <p:spPr/>
        <p:txBody>
          <a:bodyPr/>
          <a:lstStyle/>
          <a:p>
            <a:r>
              <a:rPr lang="en-US" dirty="0" smtClean="0"/>
              <a:t> </a:t>
            </a:r>
            <a:endParaRPr lang="en-US" dirty="0"/>
          </a:p>
        </p:txBody>
      </p:sp>
    </p:spTree>
    <p:extLst>
      <p:ext uri="{BB962C8B-B14F-4D97-AF65-F5344CB8AC3E}">
        <p14:creationId xmlns:p14="http://schemas.microsoft.com/office/powerpoint/2010/main" xmlns="" val="4073619065"/>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540000" y="1534319"/>
            <a:ext cx="9000000" cy="5220000"/>
          </a:xfrm>
        </p:spPr>
        <p:txBody>
          <a:bodyPr/>
          <a:lstStyle/>
          <a:p>
            <a:pPr marL="274320" lvl="2" indent="-274320">
              <a:lnSpc>
                <a:spcPts val="2000"/>
              </a:lnSpc>
              <a:spcBef>
                <a:spcPts val="0"/>
              </a:spcBef>
              <a:spcAft>
                <a:spcPts val="300"/>
              </a:spcAft>
              <a:buClr>
                <a:schemeClr val="tx1"/>
              </a:buClr>
              <a:buNone/>
            </a:pPr>
            <a:r>
              <a:rPr lang="en-US" sz="1600" dirty="0" smtClean="0">
                <a:solidFill>
                  <a:srgbClr val="0055AA"/>
                </a:solidFill>
                <a:latin typeface="Arial" panose="020B0604020202020204" pitchFamily="34" charset="0"/>
                <a:cs typeface="Arial" panose="020B0604020202020204" pitchFamily="34" charset="0"/>
              </a:rPr>
              <a:t>The Old </a:t>
            </a:r>
            <a:r>
              <a:rPr lang="en-US" sz="1600" dirty="0">
                <a:solidFill>
                  <a:srgbClr val="0055AA"/>
                </a:solidFill>
                <a:latin typeface="Arial" panose="020B0604020202020204" pitchFamily="34" charset="0"/>
                <a:cs typeface="Arial" panose="020B0604020202020204" pitchFamily="34" charset="0"/>
              </a:rPr>
              <a:t>Paradigm</a:t>
            </a:r>
          </a:p>
          <a:p>
            <a:pPr marL="0" lvl="2" indent="0">
              <a:lnSpc>
                <a:spcPts val="2000"/>
              </a:lnSpc>
              <a:spcBef>
                <a:spcPts val="0"/>
              </a:spcBef>
              <a:spcAft>
                <a:spcPts val="300"/>
              </a:spcAft>
              <a:buClr>
                <a:schemeClr val="tx1"/>
              </a:buClr>
              <a:buNone/>
            </a:pPr>
            <a:r>
              <a:rPr lang="en-US" sz="1600" i="1" dirty="0" smtClean="0">
                <a:solidFill>
                  <a:schemeClr val="accent2"/>
                </a:solidFill>
                <a:latin typeface="Arial" panose="020B0604020202020204" pitchFamily="34" charset="0"/>
                <a:cs typeface="Arial" panose="020B0604020202020204" pitchFamily="34" charset="0"/>
              </a:rPr>
              <a:t>“I </a:t>
            </a:r>
            <a:r>
              <a:rPr lang="en-US" sz="1600" i="1" dirty="0">
                <a:solidFill>
                  <a:schemeClr val="accent2"/>
                </a:solidFill>
                <a:latin typeface="Arial" panose="020B0604020202020204" pitchFamily="34" charset="0"/>
                <a:cs typeface="Arial" panose="020B0604020202020204" pitchFamily="34" charset="0"/>
              </a:rPr>
              <a:t>own my business 100</a:t>
            </a:r>
            <a:r>
              <a:rPr lang="en-US" sz="1600" i="1" dirty="0" smtClean="0">
                <a:solidFill>
                  <a:schemeClr val="accent2"/>
                </a:solidFill>
                <a:latin typeface="Arial" panose="020B0604020202020204" pitchFamily="34" charset="0"/>
                <a:cs typeface="Arial" panose="020B0604020202020204" pitchFamily="34" charset="0"/>
              </a:rPr>
              <a:t>%, </a:t>
            </a:r>
            <a:r>
              <a:rPr lang="en-US" sz="1600" i="1" dirty="0">
                <a:solidFill>
                  <a:schemeClr val="accent2"/>
                </a:solidFill>
                <a:latin typeface="Arial" panose="020B0604020202020204" pitchFamily="34" charset="0"/>
                <a:cs typeface="Arial" panose="020B0604020202020204" pitchFamily="34" charset="0"/>
              </a:rPr>
              <a:t>so no need for employment agreement, </a:t>
            </a:r>
            <a:r>
              <a:rPr lang="en-US" sz="1600" i="1" dirty="0" smtClean="0">
                <a:solidFill>
                  <a:schemeClr val="accent2"/>
                </a:solidFill>
                <a:latin typeface="Arial" panose="020B0604020202020204" pitchFamily="34" charset="0"/>
                <a:cs typeface="Arial" panose="020B0604020202020204" pitchFamily="34" charset="0"/>
              </a:rPr>
              <a:t>incentive plan </a:t>
            </a:r>
            <a:r>
              <a:rPr lang="en-US" sz="1600" i="1" dirty="0">
                <a:solidFill>
                  <a:schemeClr val="accent2"/>
                </a:solidFill>
                <a:latin typeface="Arial" panose="020B0604020202020204" pitchFamily="34" charset="0"/>
                <a:cs typeface="Arial" panose="020B0604020202020204" pitchFamily="34" charset="0"/>
              </a:rPr>
              <a:t>or shareholder’s agreement</a:t>
            </a:r>
            <a:r>
              <a:rPr lang="en-US" sz="1600" i="1" dirty="0" smtClean="0">
                <a:solidFill>
                  <a:schemeClr val="accent2"/>
                </a:solidFill>
                <a:latin typeface="Arial" panose="020B0604020202020204" pitchFamily="34" charset="0"/>
                <a:cs typeface="Arial" panose="020B0604020202020204" pitchFamily="34" charset="0"/>
              </a:rPr>
              <a:t>.”</a:t>
            </a:r>
            <a:endParaRPr lang="en-US" sz="1600" i="1" dirty="0">
              <a:solidFill>
                <a:schemeClr val="accent2"/>
              </a:solidFill>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endParaRPr lang="en-US" sz="1600" dirty="0">
              <a:solidFill>
                <a:srgbClr val="0055AA"/>
              </a:solidFill>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buNone/>
            </a:pPr>
            <a:r>
              <a:rPr lang="en-US" sz="1600" dirty="0" smtClean="0">
                <a:solidFill>
                  <a:srgbClr val="0055AA"/>
                </a:solidFill>
                <a:latin typeface="Arial" panose="020B0604020202020204" pitchFamily="34" charset="0"/>
                <a:cs typeface="Arial" panose="020B0604020202020204" pitchFamily="34" charset="0"/>
              </a:rPr>
              <a:t>The New </a:t>
            </a:r>
            <a:r>
              <a:rPr lang="en-US" sz="1600" dirty="0">
                <a:solidFill>
                  <a:srgbClr val="0055AA"/>
                </a:solidFill>
                <a:latin typeface="Arial" panose="020B0604020202020204" pitchFamily="34" charset="0"/>
                <a:cs typeface="Arial" panose="020B0604020202020204" pitchFamily="34" charset="0"/>
              </a:rPr>
              <a:t>Paradigm</a:t>
            </a:r>
          </a:p>
          <a:p>
            <a:pPr marL="0" lvl="2" indent="0">
              <a:lnSpc>
                <a:spcPts val="2000"/>
              </a:lnSpc>
              <a:spcBef>
                <a:spcPts val="0"/>
              </a:spcBef>
              <a:spcAft>
                <a:spcPts val="300"/>
              </a:spcAft>
              <a:buClr>
                <a:schemeClr val="tx1"/>
              </a:buClr>
              <a:buNone/>
            </a:pPr>
            <a:r>
              <a:rPr lang="en-US" sz="1600" i="1" dirty="0" smtClean="0">
                <a:solidFill>
                  <a:schemeClr val="accent2"/>
                </a:solidFill>
                <a:latin typeface="Arial" panose="020B0604020202020204" pitchFamily="34" charset="0"/>
                <a:cs typeface="Arial" panose="020B0604020202020204" pitchFamily="34" charset="0"/>
              </a:rPr>
              <a:t>“I have to strategically </a:t>
            </a:r>
            <a:r>
              <a:rPr lang="en-US" sz="1600" i="1" dirty="0">
                <a:solidFill>
                  <a:schemeClr val="accent2"/>
                </a:solidFill>
                <a:latin typeface="Arial" panose="020B0604020202020204" pitchFamily="34" charset="0"/>
                <a:cs typeface="Arial" panose="020B0604020202020204" pitchFamily="34" charset="0"/>
              </a:rPr>
              <a:t>position </a:t>
            </a:r>
            <a:r>
              <a:rPr lang="en-US" sz="1600" i="1" dirty="0" smtClean="0">
                <a:solidFill>
                  <a:schemeClr val="accent2"/>
                </a:solidFill>
                <a:latin typeface="Arial" panose="020B0604020202020204" pitchFamily="34" charset="0"/>
                <a:cs typeface="Arial" panose="020B0604020202020204" pitchFamily="34" charset="0"/>
              </a:rPr>
              <a:t>the business </a:t>
            </a:r>
            <a:r>
              <a:rPr lang="en-US" sz="1600" i="1" dirty="0">
                <a:solidFill>
                  <a:schemeClr val="accent2"/>
                </a:solidFill>
                <a:latin typeface="Arial" panose="020B0604020202020204" pitchFamily="34" charset="0"/>
                <a:cs typeface="Arial" panose="020B0604020202020204" pitchFamily="34" charset="0"/>
              </a:rPr>
              <a:t>and wealth. Protect </a:t>
            </a:r>
            <a:r>
              <a:rPr lang="en-US" sz="1600" i="1" dirty="0" smtClean="0">
                <a:solidFill>
                  <a:schemeClr val="accent2"/>
                </a:solidFill>
                <a:latin typeface="Arial" panose="020B0604020202020204" pitchFamily="34" charset="0"/>
                <a:cs typeface="Arial" panose="020B0604020202020204" pitchFamily="34" charset="0"/>
              </a:rPr>
              <a:t>the business</a:t>
            </a:r>
            <a:r>
              <a:rPr lang="en-US" sz="1600" i="1" dirty="0">
                <a:solidFill>
                  <a:schemeClr val="accent2"/>
                </a:solidFill>
                <a:latin typeface="Arial" panose="020B0604020202020204" pitchFamily="34" charset="0"/>
                <a:cs typeface="Arial" panose="020B0604020202020204" pitchFamily="34" charset="0"/>
              </a:rPr>
              <a:t>, </a:t>
            </a:r>
            <a:r>
              <a:rPr lang="en-US" sz="1600" i="1" dirty="0" smtClean="0">
                <a:solidFill>
                  <a:schemeClr val="accent2"/>
                </a:solidFill>
                <a:latin typeface="Arial" panose="020B0604020202020204" pitchFamily="34" charset="0"/>
                <a:cs typeface="Arial" panose="020B0604020202020204" pitchFamily="34" charset="0"/>
              </a:rPr>
              <a:t>my family and employees.”</a:t>
            </a:r>
            <a:endParaRPr lang="en-US" sz="1600" i="1" dirty="0">
              <a:solidFill>
                <a:schemeClr val="accent2"/>
              </a:solidFill>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endParaRPr lang="en-US" sz="1600" dirty="0">
              <a:solidFill>
                <a:srgbClr val="0055AA"/>
              </a:solidFill>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Keep</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Death, </a:t>
            </a:r>
            <a:r>
              <a:rPr lang="en-US" sz="1600" dirty="0" smtClean="0">
                <a:latin typeface="Arial" panose="020B0604020202020204" pitchFamily="34" charset="0"/>
                <a:cs typeface="Arial" panose="020B0604020202020204" pitchFamily="34" charset="0"/>
              </a:rPr>
              <a:t>disability and retirement</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Ownership and </a:t>
            </a:r>
            <a:r>
              <a:rPr lang="en-US" sz="1600" dirty="0" smtClean="0">
                <a:latin typeface="Arial" panose="020B0604020202020204" pitchFamily="34" charset="0"/>
                <a:cs typeface="Arial" panose="020B0604020202020204" pitchFamily="34" charset="0"/>
              </a:rPr>
              <a:t>management continuity</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Establish rules of entry and family business governance</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Market </a:t>
            </a:r>
            <a:r>
              <a:rPr lang="en-US" sz="1600" dirty="0" smtClean="0">
                <a:latin typeface="Arial" panose="020B0604020202020204" pitchFamily="34" charset="0"/>
                <a:cs typeface="Arial" panose="020B0604020202020204" pitchFamily="34" charset="0"/>
              </a:rPr>
              <a:t>rate </a:t>
            </a:r>
            <a:r>
              <a:rPr lang="en-US" sz="1600" dirty="0">
                <a:latin typeface="Arial" panose="020B0604020202020204" pitchFamily="34" charset="0"/>
                <a:cs typeface="Arial" panose="020B0604020202020204" pitchFamily="34" charset="0"/>
              </a:rPr>
              <a:t>vs. </a:t>
            </a:r>
            <a:r>
              <a:rPr lang="en-US" sz="1600" dirty="0" smtClean="0">
                <a:latin typeface="Arial" panose="020B0604020202020204" pitchFamily="34" charset="0"/>
                <a:cs typeface="Arial" panose="020B0604020202020204" pitchFamily="34" charset="0"/>
              </a:rPr>
              <a:t>birthright</a:t>
            </a: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Transition </a:t>
            </a:r>
            <a:r>
              <a:rPr lang="en-US" sz="1600" dirty="0">
                <a:latin typeface="Arial" panose="020B0604020202020204" pitchFamily="34" charset="0"/>
                <a:cs typeface="Arial" panose="020B0604020202020204" pitchFamily="34" charset="0"/>
              </a:rPr>
              <a:t>to </a:t>
            </a:r>
            <a:r>
              <a:rPr lang="en-US" sz="1600" dirty="0" smtClean="0">
                <a:latin typeface="Arial" panose="020B0604020202020204" pitchFamily="34" charset="0"/>
                <a:cs typeface="Arial" panose="020B0604020202020204" pitchFamily="34" charset="0"/>
              </a:rPr>
              <a:t>third party</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Position/protect A-team players</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Conflicting documents</a:t>
            </a:r>
          </a:p>
        </p:txBody>
      </p:sp>
      <p:sp>
        <p:nvSpPr>
          <p:cNvPr id="3" name="Title 2"/>
          <p:cNvSpPr>
            <a:spLocks noGrp="1"/>
          </p:cNvSpPr>
          <p:nvPr>
            <p:ph type="title"/>
          </p:nvPr>
        </p:nvSpPr>
        <p:spPr/>
        <p:txBody>
          <a:bodyPr/>
          <a:lstStyle/>
          <a:p>
            <a:r>
              <a:rPr lang="en-US" dirty="0"/>
              <a:t>Static Documents	vs. Dynamic Objectives</a:t>
            </a:r>
          </a:p>
        </p:txBody>
      </p:sp>
      <p:sp>
        <p:nvSpPr>
          <p:cNvPr id="4" name="Slide Number Placeholder 3"/>
          <p:cNvSpPr>
            <a:spLocks noGrp="1"/>
          </p:cNvSpPr>
          <p:nvPr>
            <p:ph type="sldNum" sz="quarter" idx="20"/>
          </p:nvPr>
        </p:nvSpPr>
        <p:spPr/>
        <p:txBody>
          <a:bodyPr/>
          <a:lstStyle/>
          <a:p>
            <a:fld id="{5D9ED44C-9967-4AA2-9848-690F642BA06E}" type="slidenum">
              <a:rPr lang="en-US" smtClean="0"/>
              <a:pPr/>
              <a:t>26</a:t>
            </a:fld>
            <a:endParaRPr lang="en-US"/>
          </a:p>
        </p:txBody>
      </p:sp>
      <p:sp>
        <p:nvSpPr>
          <p:cNvPr id="5" name="Text Placeholder 4"/>
          <p:cNvSpPr>
            <a:spLocks noGrp="1"/>
          </p:cNvSpPr>
          <p:nvPr>
            <p:ph type="body" sz="quarter" idx="21"/>
          </p:nvPr>
        </p:nvSpPr>
        <p:spPr/>
        <p:txBody>
          <a:bodyPr/>
          <a:lstStyle/>
          <a:p>
            <a:r>
              <a:rPr lang="en-US" dirty="0" smtClean="0"/>
              <a:t> </a:t>
            </a:r>
            <a:endParaRPr lang="en-US" dirty="0"/>
          </a:p>
        </p:txBody>
      </p:sp>
    </p:spTree>
    <p:extLst>
      <p:ext uri="{BB962C8B-B14F-4D97-AF65-F5344CB8AC3E}">
        <p14:creationId xmlns:p14="http://schemas.microsoft.com/office/powerpoint/2010/main" xmlns="" val="2218866372"/>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540000" y="1534319"/>
            <a:ext cx="9000000" cy="5220000"/>
          </a:xfrm>
        </p:spPr>
        <p:txBody>
          <a:bodyPr/>
          <a:lstStyle/>
          <a:p>
            <a:pPr marL="27432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Put Team together </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AEP</a:t>
            </a: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is </a:t>
            </a:r>
            <a:r>
              <a:rPr lang="en-US" sz="1600" dirty="0" smtClean="0">
                <a:latin typeface="Arial" panose="020B0604020202020204" pitchFamily="34" charset="0"/>
                <a:cs typeface="Arial" panose="020B0604020202020204" pitchFamily="34" charset="0"/>
              </a:rPr>
              <a:t>collaboration designation</a:t>
            </a:r>
            <a:r>
              <a:rPr lang="en-US" sz="1600" dirty="0">
                <a:latin typeface="Arial" panose="020B0604020202020204" pitchFamily="34" charset="0"/>
                <a:cs typeface="Arial" panose="020B0604020202020204" pitchFamily="34" charset="0"/>
              </a:rPr>
              <a:t>!</a:t>
            </a:r>
          </a:p>
          <a:p>
            <a:pPr marL="27432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Understand your options</a:t>
            </a:r>
          </a:p>
          <a:p>
            <a:pPr marL="27432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Learn where business </a:t>
            </a:r>
            <a:r>
              <a:rPr lang="en-US" sz="1600" dirty="0" smtClean="0">
                <a:latin typeface="Arial" panose="020B0604020202020204" pitchFamily="34" charset="0"/>
                <a:cs typeface="Arial" panose="020B0604020202020204" pitchFamily="34" charset="0"/>
              </a:rPr>
              <a:t>and </a:t>
            </a:r>
            <a:r>
              <a:rPr lang="en-US" sz="1600" dirty="0">
                <a:latin typeface="Arial" panose="020B0604020202020204" pitchFamily="34" charset="0"/>
                <a:cs typeface="Arial" panose="020B0604020202020204" pitchFamily="34" charset="0"/>
              </a:rPr>
              <a:t>family goals are at </a:t>
            </a:r>
            <a:r>
              <a:rPr lang="en-US" sz="1600" dirty="0" smtClean="0">
                <a:latin typeface="Arial" panose="020B0604020202020204" pitchFamily="34" charset="0"/>
                <a:cs typeface="Arial" panose="020B0604020202020204" pitchFamily="34" charset="0"/>
              </a:rPr>
              <a:t>cross-purpose—and </a:t>
            </a:r>
            <a:r>
              <a:rPr lang="en-US" sz="1600" dirty="0">
                <a:latin typeface="Arial" panose="020B0604020202020204" pitchFamily="34" charset="0"/>
                <a:cs typeface="Arial" panose="020B0604020202020204" pitchFamily="34" charset="0"/>
              </a:rPr>
              <a:t>align</a:t>
            </a:r>
          </a:p>
          <a:p>
            <a:pPr marL="27432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Establish </a:t>
            </a:r>
            <a:r>
              <a:rPr lang="en-US" sz="1600" dirty="0" smtClean="0">
                <a:latin typeface="Arial" panose="020B0604020202020204" pitchFamily="34" charset="0"/>
                <a:cs typeface="Arial" panose="020B0604020202020204" pitchFamily="34" charset="0"/>
              </a:rPr>
              <a:t>legacy </a:t>
            </a:r>
            <a:r>
              <a:rPr lang="en-US" sz="1600" dirty="0">
                <a:latin typeface="Arial" panose="020B0604020202020204" pitchFamily="34" charset="0"/>
                <a:cs typeface="Arial" panose="020B0604020202020204" pitchFamily="34" charset="0"/>
              </a:rPr>
              <a:t>for future generations</a:t>
            </a:r>
          </a:p>
          <a:p>
            <a:pPr marL="27432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Plan and </a:t>
            </a:r>
            <a:r>
              <a:rPr lang="en-US" sz="1600" dirty="0" smtClean="0">
                <a:latin typeface="Arial" panose="020B0604020202020204" pitchFamily="34" charset="0"/>
                <a:cs typeface="Arial" panose="020B0604020202020204" pitchFamily="34" charset="0"/>
              </a:rPr>
              <a:t>fund </a:t>
            </a:r>
            <a:r>
              <a:rPr lang="en-US" sz="1600" dirty="0">
                <a:latin typeface="Arial" panose="020B0604020202020204" pitchFamily="34" charset="0"/>
                <a:cs typeface="Arial" panose="020B0604020202020204" pitchFamily="34" charset="0"/>
              </a:rPr>
              <a:t>away the estate tax </a:t>
            </a:r>
            <a:r>
              <a:rPr lang="en-US" sz="1600" dirty="0" smtClean="0">
                <a:latin typeface="Arial" panose="020B0604020202020204" pitchFamily="34" charset="0"/>
                <a:cs typeface="Arial" panose="020B0604020202020204" pitchFamily="34" charset="0"/>
              </a:rPr>
              <a:t>obligation</a:t>
            </a:r>
            <a:endParaRPr lang="en-US" sz="16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t>Strategic Positioning – Next Steps</a:t>
            </a:r>
          </a:p>
        </p:txBody>
      </p:sp>
      <p:sp>
        <p:nvSpPr>
          <p:cNvPr id="4" name="Slide Number Placeholder 3"/>
          <p:cNvSpPr>
            <a:spLocks noGrp="1"/>
          </p:cNvSpPr>
          <p:nvPr>
            <p:ph type="sldNum" sz="quarter" idx="20"/>
          </p:nvPr>
        </p:nvSpPr>
        <p:spPr/>
        <p:txBody>
          <a:bodyPr/>
          <a:lstStyle/>
          <a:p>
            <a:fld id="{5D9ED44C-9967-4AA2-9848-690F642BA06E}" type="slidenum">
              <a:rPr lang="en-US" smtClean="0"/>
              <a:pPr/>
              <a:t>27</a:t>
            </a:fld>
            <a:endParaRPr lang="en-US"/>
          </a:p>
        </p:txBody>
      </p:sp>
      <p:sp>
        <p:nvSpPr>
          <p:cNvPr id="5" name="Text Placeholder 4"/>
          <p:cNvSpPr>
            <a:spLocks noGrp="1"/>
          </p:cNvSpPr>
          <p:nvPr>
            <p:ph type="body" sz="quarter" idx="21"/>
          </p:nvPr>
        </p:nvSpPr>
        <p:spPr/>
        <p:txBody>
          <a:bodyPr/>
          <a:lstStyle/>
          <a:p>
            <a:r>
              <a:rPr lang="en-US" dirty="0" smtClean="0"/>
              <a:t> </a:t>
            </a:r>
            <a:endParaRPr lang="en-US" dirty="0"/>
          </a:p>
        </p:txBody>
      </p:sp>
    </p:spTree>
    <p:extLst>
      <p:ext uri="{BB962C8B-B14F-4D97-AF65-F5344CB8AC3E}">
        <p14:creationId xmlns:p14="http://schemas.microsoft.com/office/powerpoint/2010/main" xmlns="" val="1133503794"/>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1889" y="2123769"/>
            <a:ext cx="2939941" cy="4630550"/>
          </a:xfrm>
          <a:prstGeom prst="rect">
            <a:avLst/>
          </a:prstGeom>
          <a:solidFill>
            <a:schemeClr val="accent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2351143" rIns="263144" bIns="1307145" numCol="1" spcCol="1270" anchor="ctr" anchorCtr="0">
            <a:noAutofit/>
          </a:bodyPr>
          <a:lstStyle/>
          <a:p>
            <a:pPr lvl="0" algn="ctr" defTabSz="1644650" rtl="0">
              <a:lnSpc>
                <a:spcPct val="90000"/>
              </a:lnSpc>
              <a:spcBef>
                <a:spcPct val="0"/>
              </a:spcBef>
              <a:spcAft>
                <a:spcPct val="35000"/>
              </a:spcAft>
            </a:pPr>
            <a:r>
              <a:rPr lang="en-US" kern="1200" baseline="0" dirty="0" smtClean="0">
                <a:solidFill>
                  <a:schemeClr val="bg1"/>
                </a:solidFill>
              </a:rPr>
              <a:t>Your Businesses</a:t>
            </a:r>
            <a:endParaRPr lang="en-US" kern="1200" dirty="0">
              <a:solidFill>
                <a:schemeClr val="bg1"/>
              </a:solidFill>
            </a:endParaRPr>
          </a:p>
        </p:txBody>
      </p:sp>
      <p:sp>
        <p:nvSpPr>
          <p:cNvPr id="12" name="Rectangle 11"/>
          <p:cNvSpPr/>
          <p:nvPr/>
        </p:nvSpPr>
        <p:spPr>
          <a:xfrm>
            <a:off x="1142730" y="2510684"/>
            <a:ext cx="1738260" cy="1738260"/>
          </a:xfrm>
          <a:prstGeom prst="rect">
            <a:avLst/>
          </a:prstGeom>
          <a:solidFill>
            <a:schemeClr val="accent5">
              <a:lumMod val="20000"/>
              <a:lumOff val="80000"/>
            </a:schemeClr>
          </a:solidFill>
          <a:ln>
            <a:solidFill>
              <a:schemeClr val="bg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3" name="Rectangle 12"/>
          <p:cNvSpPr/>
          <p:nvPr/>
        </p:nvSpPr>
        <p:spPr>
          <a:xfrm>
            <a:off x="3570029" y="2123769"/>
            <a:ext cx="2939941" cy="4630550"/>
          </a:xfrm>
          <a:prstGeom prst="rect">
            <a:avLst/>
          </a:prstGeom>
          <a:solidFill>
            <a:schemeClr val="accent2"/>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2351143" rIns="263144" bIns="1307145" numCol="1" spcCol="1270" anchor="ctr" anchorCtr="0">
            <a:noAutofit/>
          </a:bodyPr>
          <a:lstStyle/>
          <a:p>
            <a:pPr lvl="0" algn="ctr" defTabSz="1644650" rtl="0">
              <a:lnSpc>
                <a:spcPct val="90000"/>
              </a:lnSpc>
              <a:spcBef>
                <a:spcPct val="0"/>
              </a:spcBef>
              <a:spcAft>
                <a:spcPct val="35000"/>
              </a:spcAft>
            </a:pPr>
            <a:r>
              <a:rPr lang="en-US" kern="1200" baseline="0" dirty="0" smtClean="0">
                <a:solidFill>
                  <a:schemeClr val="bg1"/>
                </a:solidFill>
              </a:rPr>
              <a:t>Your Family</a:t>
            </a:r>
            <a:endParaRPr lang="en-US" kern="1200" dirty="0">
              <a:solidFill>
                <a:schemeClr val="bg1"/>
              </a:solidFill>
            </a:endParaRPr>
          </a:p>
        </p:txBody>
      </p:sp>
      <p:sp>
        <p:nvSpPr>
          <p:cNvPr id="14" name="Rectangle 13"/>
          <p:cNvSpPr/>
          <p:nvPr/>
        </p:nvSpPr>
        <p:spPr>
          <a:xfrm>
            <a:off x="4170870" y="2510684"/>
            <a:ext cx="1738260" cy="1738260"/>
          </a:xfrm>
          <a:prstGeom prst="rect">
            <a:avLst/>
          </a:prstGeom>
          <a:solidFill>
            <a:schemeClr val="accent5">
              <a:lumMod val="20000"/>
              <a:lumOff val="80000"/>
            </a:schemeClr>
          </a:solidFill>
          <a:ln>
            <a:solidFill>
              <a:schemeClr val="bg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5" name="Rectangle 14"/>
          <p:cNvSpPr/>
          <p:nvPr/>
        </p:nvSpPr>
        <p:spPr>
          <a:xfrm>
            <a:off x="6598168" y="2123769"/>
            <a:ext cx="2939941" cy="4630550"/>
          </a:xfrm>
          <a:prstGeom prst="rect">
            <a:avLst/>
          </a:prstGeom>
          <a:solidFill>
            <a:schemeClr val="accent3"/>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3144" tIns="2351143" rIns="263144" bIns="1307145" numCol="1" spcCol="1270" anchor="ctr" anchorCtr="0">
            <a:noAutofit/>
          </a:bodyPr>
          <a:lstStyle/>
          <a:p>
            <a:pPr lvl="0" algn="ctr" defTabSz="1644650" rtl="0">
              <a:lnSpc>
                <a:spcPct val="90000"/>
              </a:lnSpc>
              <a:spcBef>
                <a:spcPct val="0"/>
              </a:spcBef>
              <a:spcAft>
                <a:spcPct val="35000"/>
              </a:spcAft>
            </a:pPr>
            <a:r>
              <a:rPr lang="en-US" kern="1200" baseline="0" dirty="0" smtClean="0">
                <a:solidFill>
                  <a:schemeClr val="bg1"/>
                </a:solidFill>
              </a:rPr>
              <a:t>Your Community</a:t>
            </a:r>
            <a:endParaRPr lang="en-US" kern="1200" dirty="0">
              <a:solidFill>
                <a:schemeClr val="bg1"/>
              </a:solidFill>
            </a:endParaRPr>
          </a:p>
        </p:txBody>
      </p:sp>
      <p:sp>
        <p:nvSpPr>
          <p:cNvPr id="16" name="Rectangle 15"/>
          <p:cNvSpPr/>
          <p:nvPr/>
        </p:nvSpPr>
        <p:spPr>
          <a:xfrm>
            <a:off x="7199009" y="2510684"/>
            <a:ext cx="1738260" cy="1738260"/>
          </a:xfrm>
          <a:prstGeom prst="rect">
            <a:avLst/>
          </a:prstGeom>
          <a:solidFill>
            <a:schemeClr val="accent5">
              <a:lumMod val="20000"/>
              <a:lumOff val="80000"/>
            </a:schemeClr>
          </a:solidFill>
          <a:ln>
            <a:solidFill>
              <a:schemeClr val="bg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Left-Right Arrow 16"/>
          <p:cNvSpPr/>
          <p:nvPr/>
        </p:nvSpPr>
        <p:spPr>
          <a:xfrm>
            <a:off x="900000" y="5710319"/>
            <a:ext cx="8280000" cy="783000"/>
          </a:xfrm>
          <a:prstGeom prst="leftRightArrow">
            <a:avLst/>
          </a:prstGeom>
          <a:solidFill>
            <a:schemeClr val="accent5">
              <a:lumMod val="20000"/>
              <a:lumOff val="80000"/>
            </a:schemeClr>
          </a:solidFill>
          <a:ln>
            <a:solidFill>
              <a:schemeClr val="bg1"/>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Title 2"/>
          <p:cNvSpPr>
            <a:spLocks noGrp="1"/>
          </p:cNvSpPr>
          <p:nvPr>
            <p:ph type="title"/>
          </p:nvPr>
        </p:nvSpPr>
        <p:spPr/>
        <p:txBody>
          <a:bodyPr/>
          <a:lstStyle/>
          <a:p>
            <a:r>
              <a:rPr lang="en-US" dirty="0"/>
              <a:t>Freedom of Choice</a:t>
            </a:r>
          </a:p>
        </p:txBody>
      </p:sp>
      <p:sp>
        <p:nvSpPr>
          <p:cNvPr id="4" name="Slide Number Placeholder 3"/>
          <p:cNvSpPr>
            <a:spLocks noGrp="1"/>
          </p:cNvSpPr>
          <p:nvPr>
            <p:ph type="sldNum" sz="quarter" idx="20"/>
          </p:nvPr>
        </p:nvSpPr>
        <p:spPr/>
        <p:txBody>
          <a:bodyPr/>
          <a:lstStyle/>
          <a:p>
            <a:fld id="{5D9ED44C-9967-4AA2-9848-690F642BA06E}" type="slidenum">
              <a:rPr lang="en-US" smtClean="0"/>
              <a:pPr/>
              <a:t>28</a:t>
            </a:fld>
            <a:endParaRPr lang="en-US"/>
          </a:p>
        </p:txBody>
      </p:sp>
      <p:sp>
        <p:nvSpPr>
          <p:cNvPr id="5" name="Text Placeholder 4"/>
          <p:cNvSpPr>
            <a:spLocks noGrp="1"/>
          </p:cNvSpPr>
          <p:nvPr>
            <p:ph type="body" sz="quarter" idx="21"/>
          </p:nvPr>
        </p:nvSpPr>
        <p:spPr/>
        <p:txBody>
          <a:bodyPr/>
          <a:lstStyle/>
          <a:p>
            <a:r>
              <a:rPr lang="en-US" dirty="0" smtClean="0"/>
              <a:t> </a:t>
            </a:r>
            <a:endParaRPr lang="en-US" dirty="0"/>
          </a:p>
        </p:txBody>
      </p:sp>
      <p:sp>
        <p:nvSpPr>
          <p:cNvPr id="24" name="Rechteck 7"/>
          <p:cNvSpPr/>
          <p:nvPr/>
        </p:nvSpPr>
        <p:spPr bwMode="auto">
          <a:xfrm>
            <a:off x="538163" y="1582994"/>
            <a:ext cx="9002712" cy="430887"/>
          </a:xfrm>
          <a:prstGeom prst="rect">
            <a:avLst/>
          </a:prstGeom>
          <a:solidFill>
            <a:srgbClr val="988F86"/>
          </a:solidFill>
          <a:ln w="6350">
            <a:noFill/>
            <a:miter lim="800000"/>
            <a:headEnd/>
            <a:tailEnd/>
          </a:ln>
        </p:spPr>
        <p:txBody>
          <a:bodyPr wrap="square" lIns="91440" tIns="91440" rIns="91440" bIns="91440" rtlCol="0" anchor="ctr">
            <a:spAutoFit/>
          </a:bodyPr>
          <a:lstStyle/>
          <a:p>
            <a:pPr lvl="0" eaLnBrk="0" fontAlgn="auto" hangingPunct="0">
              <a:spcBef>
                <a:spcPts val="0"/>
              </a:spcBef>
              <a:spcAft>
                <a:spcPts val="0"/>
              </a:spcAft>
              <a:tabLst>
                <a:tab pos="1324610" algn="l"/>
              </a:tabLst>
            </a:pPr>
            <a:r>
              <a:rPr lang="en-US" sz="1600" dirty="0" smtClean="0">
                <a:solidFill>
                  <a:schemeClr val="bg1"/>
                </a:solidFill>
                <a:latin typeface="Arial" panose="020B0604020202020204" pitchFamily="34" charset="0"/>
                <a:cs typeface="Arial" panose="020B0604020202020204" pitchFamily="34" charset="0"/>
              </a:rPr>
              <a:t>More dollars to</a:t>
            </a:r>
            <a:endParaRPr lang="en-US" sz="1600" dirty="0">
              <a:solidFill>
                <a:schemeClr val="bg1"/>
              </a:solidFill>
              <a:latin typeface="Arial" panose="020B0604020202020204" pitchFamily="34" charset="0"/>
              <a:cs typeface="Arial" panose="020B0604020202020204" pitchFamily="34" charset="0"/>
            </a:endParaRPr>
          </a:p>
        </p:txBody>
      </p:sp>
      <p:pic>
        <p:nvPicPr>
          <p:cNvPr id="25" name="Bild 22"/>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xmlns="" val="0"/>
              </a:ext>
            </a:extLst>
          </a:blip>
          <a:stretch>
            <a:fillRect/>
          </a:stretch>
        </p:blipFill>
        <p:spPr>
          <a:xfrm>
            <a:off x="4501810" y="2831174"/>
            <a:ext cx="1076381" cy="1097280"/>
          </a:xfrm>
          <a:prstGeom prst="rect">
            <a:avLst/>
          </a:prstGeom>
        </p:spPr>
      </p:pic>
      <p:pic>
        <p:nvPicPr>
          <p:cNvPr id="26" name="Bild 2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63220" y="2831174"/>
            <a:ext cx="1097280" cy="1097280"/>
          </a:xfrm>
          <a:prstGeom prst="rect">
            <a:avLst/>
          </a:prstGeom>
        </p:spPr>
      </p:pic>
      <p:pic>
        <p:nvPicPr>
          <p:cNvPr id="27" name="Bild 2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519499" y="2831174"/>
            <a:ext cx="1097280" cy="1097280"/>
          </a:xfrm>
          <a:prstGeom prst="rect">
            <a:avLst/>
          </a:prstGeom>
        </p:spPr>
      </p:pic>
    </p:spTree>
    <p:extLst>
      <p:ext uri="{BB962C8B-B14F-4D97-AF65-F5344CB8AC3E}">
        <p14:creationId xmlns:p14="http://schemas.microsoft.com/office/powerpoint/2010/main" xmlns="" val="278999832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Some Legends Never Die</a:t>
            </a:r>
            <a:endParaRPr lang="en-US" sz="2800" dirty="0"/>
          </a:p>
        </p:txBody>
      </p:sp>
      <p:sp>
        <p:nvSpPr>
          <p:cNvPr id="14" name="object 2"/>
          <p:cNvSpPr/>
          <p:nvPr/>
        </p:nvSpPr>
        <p:spPr>
          <a:xfrm flipV="1">
            <a:off x="687099" y="1222279"/>
            <a:ext cx="8239467" cy="44608"/>
          </a:xfrm>
          <a:custGeom>
            <a:avLst/>
            <a:gdLst/>
            <a:ahLst/>
            <a:cxnLst/>
            <a:rect l="l" t="t" r="r" b="b"/>
            <a:pathLst>
              <a:path w="7759065">
                <a:moveTo>
                  <a:pt x="0" y="0"/>
                </a:moveTo>
                <a:lnTo>
                  <a:pt x="7758684" y="0"/>
                </a:lnTo>
              </a:path>
            </a:pathLst>
          </a:custGeom>
          <a:ln w="12180">
            <a:solidFill>
              <a:srgbClr val="A5A5A5"/>
            </a:solidFill>
          </a:ln>
        </p:spPr>
        <p:txBody>
          <a:bodyPr wrap="square" lIns="0" tIns="0" rIns="0" bIns="0" rtlCol="0"/>
          <a:lstStyle/>
          <a:p>
            <a:endParaRPr dirty="0"/>
          </a:p>
        </p:txBody>
      </p:sp>
      <p:sp>
        <p:nvSpPr>
          <p:cNvPr id="15" name="Footer Placeholder 14"/>
          <p:cNvSpPr>
            <a:spLocks noGrp="1"/>
          </p:cNvSpPr>
          <p:nvPr>
            <p:ph type="ftr" sz="quarter" idx="19"/>
          </p:nvPr>
        </p:nvSpPr>
        <p:spPr>
          <a:xfrm>
            <a:off x="6489267" y="7063054"/>
            <a:ext cx="3206461" cy="270266"/>
          </a:xfrm>
        </p:spPr>
        <p:txBody>
          <a:bodyPr/>
          <a:lstStyle/>
          <a:p>
            <a:pPr>
              <a:defRPr/>
            </a:pPr>
            <a:endParaRPr lang="en-US" b="0" dirty="0" smtClean="0">
              <a:solidFill>
                <a:schemeClr val="tx1"/>
              </a:solidFill>
            </a:endParaRPr>
          </a:p>
          <a:p>
            <a:pPr>
              <a:defRPr/>
            </a:pPr>
            <a:r>
              <a:rPr lang="en-US" b="0" dirty="0" smtClean="0">
                <a:solidFill>
                  <a:schemeClr val="tx1"/>
                </a:solidFill>
              </a:rPr>
              <a:t>Used by permission.  over </a:t>
            </a:r>
            <a:r>
              <a:rPr lang="en-US" b="0" dirty="0" smtClean="0">
                <a:solidFill>
                  <a:schemeClr val="tx1"/>
                </a:solidFill>
              </a:rPr>
              <a:t>of ABA Journal May/June 2007  Vol. 21 No. 3. Art by Max </a:t>
            </a:r>
            <a:r>
              <a:rPr lang="en-US" b="0" dirty="0" err="1" smtClean="0">
                <a:solidFill>
                  <a:schemeClr val="tx1"/>
                </a:solidFill>
              </a:rPr>
              <a:t>Licht</a:t>
            </a:r>
            <a:r>
              <a:rPr lang="en-US" b="0" dirty="0" smtClean="0">
                <a:solidFill>
                  <a:schemeClr val="tx1"/>
                </a:solidFill>
              </a:rPr>
              <a:t> </a:t>
            </a:r>
            <a:r>
              <a:rPr lang="en-US" u="sng" dirty="0" smtClean="0">
                <a:hlinkClick r:id="rId2"/>
              </a:rPr>
              <a:t>www.maxlicht.com</a:t>
            </a:r>
            <a:endParaRPr lang="en-US" b="0" dirty="0">
              <a:solidFill>
                <a:schemeClr val="tx1"/>
              </a:solidFill>
            </a:endParaRPr>
          </a:p>
        </p:txBody>
      </p:sp>
      <p:sp>
        <p:nvSpPr>
          <p:cNvPr id="7" name="TextBox 6"/>
          <p:cNvSpPr txBox="1"/>
          <p:nvPr/>
        </p:nvSpPr>
        <p:spPr bwMode="ltGray">
          <a:xfrm>
            <a:off x="2371725" y="7063054"/>
            <a:ext cx="3107683" cy="453183"/>
          </a:xfrm>
          <a:prstGeom prst="rect">
            <a:avLst/>
          </a:prstGeom>
          <a:noFill/>
          <a:ln w="6350">
            <a:noFill/>
            <a:miter lim="800000"/>
            <a:headEnd/>
            <a:tailEnd/>
          </a:ln>
        </p:spPr>
        <p:txBody>
          <a:bodyPr wrap="square" lIns="108000" tIns="72000" rIns="108000" bIns="72000" rtlCol="0" anchor="t" anchorCtr="0">
            <a:spAutoFit/>
          </a:bodyPr>
          <a:lstStyle/>
          <a:p>
            <a:pPr marL="450000" indent="-450000" eaLnBrk="0" hangingPunct="0">
              <a:spcBef>
                <a:spcPts val="800"/>
              </a:spcBef>
              <a:buClr>
                <a:schemeClr val="tx1"/>
              </a:buClr>
            </a:pPr>
            <a:endParaRPr lang="en-US" dirty="0" smtClean="0">
              <a:latin typeface="+mn-lt"/>
            </a:endParaRPr>
          </a:p>
        </p:txBody>
      </p:sp>
      <p:pic>
        <p:nvPicPr>
          <p:cNvPr id="9" name="216FD276-BD23-4F37-AC71-F7B0F4E97A49" descr="cid:C6AA75E1-B564-4F81-AA91-22C5BA16CF78@telus"/>
          <p:cNvPicPr>
            <a:picLocks noGrp="1"/>
          </p:cNvPicPr>
          <p:nvPr>
            <p:ph sz="quarter" idx="17"/>
          </p:nvPr>
        </p:nvPicPr>
        <p:blipFill>
          <a:blip r:embed="rId3" r:link="rId4" cstate="print"/>
          <a:srcRect/>
          <a:stretch>
            <a:fillRect/>
          </a:stretch>
        </p:blipFill>
        <p:spPr bwMode="auto">
          <a:xfrm>
            <a:off x="3166710" y="1730375"/>
            <a:ext cx="3745617" cy="47418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Important information</a:t>
            </a:r>
          </a:p>
        </p:txBody>
      </p:sp>
      <p:sp>
        <p:nvSpPr>
          <p:cNvPr id="5" name="Text Placeholder 4"/>
          <p:cNvSpPr>
            <a:spLocks noGrp="1"/>
          </p:cNvSpPr>
          <p:nvPr>
            <p:ph type="body" sz="quarter" idx="4294967295"/>
          </p:nvPr>
        </p:nvSpPr>
        <p:spPr>
          <a:xfrm>
            <a:off x="1074738" y="6818313"/>
            <a:ext cx="9002712" cy="212725"/>
          </a:xfrm>
        </p:spPr>
        <p:txBody>
          <a:bodyPr/>
          <a:lstStyle/>
          <a:p>
            <a:r>
              <a:rPr lang="en-US" dirty="0" smtClean="0"/>
              <a:t> </a:t>
            </a:r>
            <a:endParaRPr lang="en-US" dirty="0"/>
          </a:p>
        </p:txBody>
      </p:sp>
      <p:sp>
        <p:nvSpPr>
          <p:cNvPr id="8" name="Rectangle 5"/>
          <p:cNvSpPr>
            <a:spLocks noChangeArrowheads="1"/>
          </p:cNvSpPr>
          <p:nvPr/>
        </p:nvSpPr>
        <p:spPr bwMode="auto">
          <a:xfrm>
            <a:off x="540000" y="2363488"/>
            <a:ext cx="9000000" cy="5220000"/>
          </a:xfrm>
          <a:prstGeom prst="rect">
            <a:avLst/>
          </a:prstGeom>
          <a:noFill/>
          <a:ln w="12700">
            <a:noFill/>
            <a:miter lim="800000"/>
            <a:headEnd/>
            <a:tailEnd/>
          </a:ln>
        </p:spPr>
        <p:txBody>
          <a:bodyPr lIns="0" tIns="0" rIns="0" bIns="228600" anchor="b" anchorCtr="0"/>
          <a:lstStyle/>
          <a:p>
            <a:pPr indent="-130121">
              <a:lnSpc>
                <a:spcPct val="90000"/>
              </a:lnSpc>
              <a:spcBef>
                <a:spcPts val="0"/>
              </a:spcBef>
              <a:spcAft>
                <a:spcPts val="600"/>
              </a:spcAft>
              <a:buClr>
                <a:schemeClr val="accent2"/>
              </a:buClr>
              <a:buSzPct val="80000"/>
              <a:defRPr/>
            </a:pPr>
            <a:endParaRPr lang="en-GB" sz="900" dirty="0"/>
          </a:p>
          <a:p>
            <a:pPr>
              <a:spcBef>
                <a:spcPts val="0"/>
              </a:spcBef>
              <a:spcAft>
                <a:spcPts val="600"/>
              </a:spcAft>
              <a:buClr>
                <a:schemeClr val="accent2"/>
              </a:buClr>
              <a:defRPr/>
            </a:pPr>
            <a:r>
              <a:rPr lang="en-US" sz="900" dirty="0"/>
              <a:t>As a New York State-chartered bank, Deutsche Bank Trust Company Americas is required by law, under penalty of sanctions, to ensure that securities held by it as a custodian are segregated on its books and records from the Bank’s own assets. In addition, internal control procedures are in place to prevent clients’ securities from being commingled with the Bank’s own assets. As an additional safeguard, the information systems that record and account for clients’ </a:t>
            </a:r>
            <a:r>
              <a:rPr lang="en-US" sz="900" dirty="0" err="1"/>
              <a:t>custodied</a:t>
            </a:r>
            <a:r>
              <a:rPr lang="en-US" sz="900" dirty="0"/>
              <a:t> securities are independent from the systems within the Bank which track and control the Bank’s proprietary assets. These segregation requirements required by law are intended to protect securities of custody clients against claims of creditors of a bank. In the event that there are cash deposits in a client’s custody account, i.e. a money market deposit account, and such deposits are held within the Bank, then those deposits would be entitled to deposit insurance provided by the FDIC, subject to the limitations provided by federal law. </a:t>
            </a:r>
          </a:p>
          <a:p>
            <a:pPr>
              <a:spcBef>
                <a:spcPts val="0"/>
              </a:spcBef>
              <a:spcAft>
                <a:spcPts val="600"/>
              </a:spcAft>
              <a:buClr>
                <a:schemeClr val="accent2"/>
              </a:buClr>
              <a:defRPr/>
            </a:pPr>
            <a:r>
              <a:rPr lang="en-US" sz="900" dirty="0"/>
              <a:t>This document is for information/discussion purposes only and does not constitute an offer, recommendation or solicitation to conclude a transaction and should not be treated as giving investment advice. The document is addressed to qualified investors only. The information contained herein is confidential and may not be reproduced or used or distributed in whole or in part without the prior written consent. </a:t>
            </a:r>
          </a:p>
          <a:p>
            <a:pPr>
              <a:lnSpc>
                <a:spcPct val="95000"/>
              </a:lnSpc>
              <a:spcBef>
                <a:spcPts val="0"/>
              </a:spcBef>
              <a:spcAft>
                <a:spcPts val="600"/>
              </a:spcAft>
              <a:buClr>
                <a:schemeClr val="accent2"/>
              </a:buClr>
              <a:defRPr/>
            </a:pPr>
            <a:r>
              <a:rPr lang="en-US" sz="900" dirty="0"/>
              <a:t>The past performance of securities or other instruments does not necessarily indicate or predict future performance. Since the value of investments and income arising therefrom can fall as well as rise, the investor may get back less than was invested and no assurance can be given that any portfolio or investment described herein would yield favorable investment results. Any products mentioned herein are not FDIC insured and are not obligations of nor guaranteed by Deutsche Bank AG or its affiliates unless otherwise specified. </a:t>
            </a:r>
          </a:p>
          <a:p>
            <a:pPr>
              <a:lnSpc>
                <a:spcPct val="95000"/>
              </a:lnSpc>
              <a:spcBef>
                <a:spcPts val="0"/>
              </a:spcBef>
              <a:spcAft>
                <a:spcPts val="600"/>
              </a:spcAft>
              <a:buClr>
                <a:schemeClr val="accent2"/>
              </a:buClr>
              <a:defRPr/>
            </a:pPr>
            <a:r>
              <a:rPr lang="en-US" sz="900" dirty="0"/>
              <a:t>Deutsche Bank AG, including its subsidiaries and affiliates, does not provide legal, tax or accounting advice. This communication was prepared solely in connection with the promotion or marketing, to the extent permitted by applicable law, of the transaction or matter addressed herein, and was not intended or written to be used, and cannot be relied upon, by any taxpayer for the purposes of avoiding any U.S. federal tax penalties. The recipient of this communication should seek advice from an independent tax advisor regarding any tax matters addressed herein based on its particular circumstances. </a:t>
            </a:r>
          </a:p>
          <a:p>
            <a:pPr>
              <a:spcBef>
                <a:spcPts val="0"/>
              </a:spcBef>
              <a:spcAft>
                <a:spcPts val="600"/>
              </a:spcAft>
            </a:pPr>
            <a:r>
              <a:rPr lang="en-US" sz="900" dirty="0"/>
              <a:t>This document may not be reproduced or circulated without our written authority. The manner of circulation and distribution of this document may be restricted by law or regulation in certain countries, including the United States. Persons into whose possession this document may come are required to inform themselves of, and to observe, such restrictions.</a:t>
            </a:r>
          </a:p>
          <a:p>
            <a:pPr>
              <a:spcBef>
                <a:spcPts val="0"/>
              </a:spcBef>
              <a:spcAft>
                <a:spcPts val="600"/>
              </a:spcAft>
            </a:pPr>
            <a:r>
              <a:rPr lang="en-US" sz="900" dirty="0"/>
              <a:t>"Deutsche Bank" means Deutsche Bank AG and its affiliated companies. Deutsche Bank Wealth Management represents the wealth management activities conducted by Deutsche Bank AG or its subsidiaries. Brokerage services are offered through Deutsche Bank Securities Inc., a broker-dealer and registered investment adviser, which conducts securities activities in the United States. Deutsche Bank Securities Inc. is a member of FINRA, NYSE and SIPC. Discretionary portfolio management, banking and lending services are offered through Deutsche Bank Trust Company Americas, member FDIC, and other members of the Deutsche Bank Group. Trust and estate and wealth planning services are provided through Deutsche Bank Trust Company, N.A., Deutsche Bank Trust Company Delaware and Deutsche Bank National Trust Company.</a:t>
            </a:r>
          </a:p>
          <a:p>
            <a:pPr>
              <a:spcBef>
                <a:spcPts val="0"/>
              </a:spcBef>
              <a:spcAft>
                <a:spcPts val="600"/>
              </a:spcAft>
            </a:pPr>
            <a:r>
              <a:rPr lang="en-US" sz="900" dirty="0"/>
              <a:t>© </a:t>
            </a:r>
            <a:r>
              <a:rPr lang="en-US" sz="900" dirty="0" smtClean="0"/>
              <a:t>2017 </a:t>
            </a:r>
            <a:r>
              <a:rPr lang="en-US" sz="900" dirty="0"/>
              <a:t>Deutsche Bank AG. All rights reserved. </a:t>
            </a:r>
            <a:endParaRPr lang="en-US" sz="900" dirty="0">
              <a:solidFill>
                <a:srgbClr val="000000"/>
              </a:solidFill>
              <a:cs typeface="Arial" charset="0"/>
            </a:endParaRPr>
          </a:p>
        </p:txBody>
      </p:sp>
    </p:spTree>
    <p:extLst>
      <p:ext uri="{BB962C8B-B14F-4D97-AF65-F5344CB8AC3E}">
        <p14:creationId xmlns:p14="http://schemas.microsoft.com/office/powerpoint/2010/main" xmlns="" val="1377090735"/>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163" y="624941"/>
            <a:ext cx="8461375" cy="756475"/>
          </a:xfrm>
        </p:spPr>
        <p:txBody>
          <a:bodyPr/>
          <a:lstStyle/>
          <a:p>
            <a:r>
              <a:rPr lang="en-US" dirty="0" smtClean="0"/>
              <a:t>Business Succession Planning. . . and Yogi Berra</a:t>
            </a:r>
            <a:br>
              <a:rPr lang="en-US" dirty="0" smtClean="0"/>
            </a:br>
            <a:endParaRPr lang="en-US" dirty="0"/>
          </a:p>
        </p:txBody>
      </p:sp>
      <p:sp>
        <p:nvSpPr>
          <p:cNvPr id="4" name="Slide Number Placeholder 3"/>
          <p:cNvSpPr>
            <a:spLocks noGrp="1"/>
          </p:cNvSpPr>
          <p:nvPr>
            <p:ph type="sldNum" sz="quarter" idx="20"/>
          </p:nvPr>
        </p:nvSpPr>
        <p:spPr/>
        <p:txBody>
          <a:bodyPr/>
          <a:lstStyle/>
          <a:p>
            <a:fld id="{5D9ED44C-9967-4AA2-9848-690F642BA06E}" type="slidenum">
              <a:rPr lang="en-US" smtClean="0"/>
              <a:pPr/>
              <a:t>3</a:t>
            </a:fld>
            <a:endParaRPr lang="en-US"/>
          </a:p>
        </p:txBody>
      </p:sp>
      <p:sp>
        <p:nvSpPr>
          <p:cNvPr id="5" name="Text Placeholder 4"/>
          <p:cNvSpPr>
            <a:spLocks noGrp="1"/>
          </p:cNvSpPr>
          <p:nvPr>
            <p:ph type="body" sz="quarter" idx="21"/>
          </p:nvPr>
        </p:nvSpPr>
        <p:spPr/>
        <p:txBody>
          <a:bodyPr/>
          <a:lstStyle/>
          <a:p>
            <a:r>
              <a:rPr lang="en-US" dirty="0" smtClean="0"/>
              <a:t>Source: USA Today – 50 greatest Yogi Berra  quotes</a:t>
            </a:r>
            <a:endParaRPr lang="en-US" dirty="0"/>
          </a:p>
        </p:txBody>
      </p:sp>
      <p:sp>
        <p:nvSpPr>
          <p:cNvPr id="19" name="Content Placeholder 1"/>
          <p:cNvSpPr>
            <a:spLocks noGrp="1"/>
          </p:cNvSpPr>
          <p:nvPr>
            <p:ph sz="quarter" idx="17"/>
          </p:nvPr>
        </p:nvSpPr>
        <p:spPr>
          <a:xfrm>
            <a:off x="539999" y="1401967"/>
            <a:ext cx="9299325" cy="5158267"/>
          </a:xfrm>
        </p:spPr>
        <p:txBody>
          <a:bodyPr wrap="square" bIns="182880">
            <a:spAutoFit/>
          </a:bodyPr>
          <a:lstStyle/>
          <a:p>
            <a:pPr marL="0" lvl="2" indent="0">
              <a:lnSpc>
                <a:spcPts val="2000"/>
              </a:lnSpc>
              <a:spcBef>
                <a:spcPts val="0"/>
              </a:spcBef>
              <a:spcAft>
                <a:spcPts val="300"/>
              </a:spcAft>
              <a:buNone/>
            </a:pPr>
            <a:r>
              <a:rPr lang="en-US" sz="1600" i="1" dirty="0" smtClean="0">
                <a:solidFill>
                  <a:srgbClr val="0055AA"/>
                </a:solidFill>
                <a:latin typeface="Arial" panose="020B0604020202020204" pitchFamily="34" charset="0"/>
                <a:cs typeface="Arial" panose="020B0604020202020204" pitchFamily="34" charset="0"/>
              </a:rPr>
              <a:t>“It's like déjà vu all over again!”</a:t>
            </a: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New “what ifs" on a fairly consistent basis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(NAEPC past president Jordon Rosen's article in NAEPC Journal of Estate and Tax Planning) </a:t>
            </a: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September 8, 2016</a:t>
            </a: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Better to wait and see? </a:t>
            </a:r>
          </a:p>
          <a:p>
            <a:pPr marL="274320" lvl="2" indent="-274320">
              <a:lnSpc>
                <a:spcPts val="2000"/>
              </a:lnSpc>
              <a:spcBef>
                <a:spcPts val="0"/>
              </a:spcBef>
              <a:spcAft>
                <a:spcPts val="300"/>
              </a:spcAft>
            </a:pPr>
            <a:endParaRPr lang="en-US" sz="1600" dirty="0" smtClean="0">
              <a:latin typeface="Arial" panose="020B0604020202020204" pitchFamily="34" charset="0"/>
              <a:cs typeface="Arial" panose="020B0604020202020204" pitchFamily="34" charset="0"/>
            </a:endParaRPr>
          </a:p>
          <a:p>
            <a:pPr marL="0" lvl="2" indent="0">
              <a:lnSpc>
                <a:spcPts val="2000"/>
              </a:lnSpc>
              <a:spcBef>
                <a:spcPts val="0"/>
              </a:spcBef>
              <a:spcAft>
                <a:spcPts val="300"/>
              </a:spcAft>
              <a:buNone/>
            </a:pPr>
            <a:r>
              <a:rPr lang="en-US" sz="1600" dirty="0" smtClean="0">
                <a:solidFill>
                  <a:srgbClr val="0055AA"/>
                </a:solidFill>
                <a:latin typeface="Arial" panose="020B0604020202020204" pitchFamily="34" charset="0"/>
                <a:cs typeface="Arial" panose="020B0604020202020204" pitchFamily="34" charset="0"/>
              </a:rPr>
              <a:t>“</a:t>
            </a:r>
            <a:r>
              <a:rPr lang="en-US" sz="1600" i="1" dirty="0" smtClean="0">
                <a:solidFill>
                  <a:srgbClr val="0055AA"/>
                </a:solidFill>
                <a:latin typeface="Arial" panose="020B0604020202020204" pitchFamily="34" charset="0"/>
                <a:cs typeface="Arial" panose="020B0604020202020204" pitchFamily="34" charset="0"/>
              </a:rPr>
              <a:t>When you come to a fork in the road – take it!”</a:t>
            </a:r>
            <a:r>
              <a:rPr lang="en-US" sz="1600" dirty="0" smtClean="0">
                <a:solidFill>
                  <a:srgbClr val="0055AA"/>
                </a:solidFill>
                <a:latin typeface="Arial" panose="020B0604020202020204" pitchFamily="34" charset="0"/>
                <a:cs typeface="Arial" panose="020B0604020202020204" pitchFamily="34" charset="0"/>
              </a:rPr>
              <a:t> </a:t>
            </a: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Plan ‒ No matter which turn is taken, the path is clear</a:t>
            </a: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Static documents interpreted in light of dynamic new law</a:t>
            </a: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FLEXIBILITY</a:t>
            </a: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Disinherit spouse or other beneficiaries? </a:t>
            </a:r>
          </a:p>
          <a:p>
            <a:pPr marL="274320" lvl="2" indent="-274320">
              <a:lnSpc>
                <a:spcPts val="2000"/>
              </a:lnSpc>
              <a:spcBef>
                <a:spcPts val="0"/>
              </a:spcBef>
              <a:spcAft>
                <a:spcPts val="300"/>
              </a:spcAft>
            </a:pPr>
            <a:endParaRPr lang="en-US" sz="1600" dirty="0" smtClean="0">
              <a:latin typeface="Arial" panose="020B0604020202020204" pitchFamily="34" charset="0"/>
              <a:cs typeface="Arial" panose="020B0604020202020204" pitchFamily="34" charset="0"/>
            </a:endParaRPr>
          </a:p>
          <a:p>
            <a:pPr marL="0" lvl="2" indent="0">
              <a:lnSpc>
                <a:spcPts val="2000"/>
              </a:lnSpc>
              <a:spcBef>
                <a:spcPts val="0"/>
              </a:spcBef>
              <a:spcAft>
                <a:spcPts val="300"/>
              </a:spcAft>
              <a:buNone/>
            </a:pPr>
            <a:r>
              <a:rPr lang="en-US" sz="1600" i="1" dirty="0" smtClean="0">
                <a:solidFill>
                  <a:srgbClr val="0055AA"/>
                </a:solidFill>
                <a:latin typeface="Arial" panose="020B0604020202020204" pitchFamily="34" charset="0"/>
                <a:cs typeface="Arial" panose="020B0604020202020204" pitchFamily="34" charset="0"/>
              </a:rPr>
              <a:t>“You’ve got to be very careful if you don't know where you’re going, because you might not get there!”</a:t>
            </a: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Wealth in motion will be taxed!</a:t>
            </a: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GIFT tax 								</a:t>
            </a: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Capital gains tax – deemed sale / carry over</a:t>
            </a:r>
          </a:p>
          <a:p>
            <a:pPr marL="27432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State tax regimes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2458945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4738" y="3308366"/>
            <a:ext cx="9000000" cy="492443"/>
          </a:xfrm>
        </p:spPr>
        <p:txBody>
          <a:bodyPr/>
          <a:lstStyle/>
          <a:p>
            <a:r>
              <a:rPr lang="en-US" dirty="0"/>
              <a:t> A </a:t>
            </a:r>
            <a:r>
              <a:rPr lang="en-US" dirty="0" smtClean="0"/>
              <a:t>Changing Marketplace</a:t>
            </a:r>
            <a:endParaRPr lang="en-US" dirty="0"/>
          </a:p>
        </p:txBody>
      </p:sp>
      <p:sp>
        <p:nvSpPr>
          <p:cNvPr id="3" name="Text Placeholder 2"/>
          <p:cNvSpPr>
            <a:spLocks noGrp="1"/>
          </p:cNvSpPr>
          <p:nvPr>
            <p:ph type="body" sz="quarter" idx="11"/>
          </p:nvPr>
        </p:nvSpPr>
        <p:spPr/>
        <p:txBody>
          <a:bodyPr/>
          <a:lstStyle/>
          <a:p>
            <a:r>
              <a:rPr lang="en-US" dirty="0" smtClean="0"/>
              <a:t> </a:t>
            </a:r>
            <a:endParaRPr lang="en-US" dirty="0"/>
          </a:p>
        </p:txBody>
      </p:sp>
    </p:spTree>
    <p:extLst>
      <p:ext uri="{BB962C8B-B14F-4D97-AF65-F5344CB8AC3E}">
        <p14:creationId xmlns:p14="http://schemas.microsoft.com/office/powerpoint/2010/main" xmlns="" val="423109751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163" y="504000"/>
            <a:ext cx="8461375" cy="756475"/>
          </a:xfrm>
        </p:spPr>
        <p:txBody>
          <a:bodyPr/>
          <a:lstStyle/>
          <a:p>
            <a:r>
              <a:rPr lang="en-US" dirty="0"/>
              <a:t>Wealth Creation in the United States</a:t>
            </a:r>
          </a:p>
        </p:txBody>
      </p:sp>
      <p:sp>
        <p:nvSpPr>
          <p:cNvPr id="4" name="Slide Number Placeholder 3"/>
          <p:cNvSpPr>
            <a:spLocks noGrp="1"/>
          </p:cNvSpPr>
          <p:nvPr>
            <p:ph type="sldNum" sz="quarter" idx="20"/>
          </p:nvPr>
        </p:nvSpPr>
        <p:spPr/>
        <p:txBody>
          <a:bodyPr/>
          <a:lstStyle/>
          <a:p>
            <a:pPr marL="0" marR="0" lvl="0" indent="0" algn="r" defTabSz="1008063" rtl="0" eaLnBrk="1" fontAlgn="base" latinLnBrk="0" hangingPunct="1">
              <a:lnSpc>
                <a:spcPct val="100000"/>
              </a:lnSpc>
              <a:spcBef>
                <a:spcPct val="0"/>
              </a:spcBef>
              <a:spcAft>
                <a:spcPct val="0"/>
              </a:spcAft>
              <a:buClrTx/>
              <a:buSzTx/>
              <a:buFontTx/>
              <a:buNone/>
              <a:tabLst/>
              <a:defRPr/>
            </a:pPr>
            <a:fld id="{5D9ED44C-9967-4AA2-9848-690F642BA06E}" type="slidenum">
              <a:rPr kumimoji="0" lang="en-US" sz="9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1008063"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Text Placeholder 4"/>
          <p:cNvSpPr>
            <a:spLocks noGrp="1"/>
          </p:cNvSpPr>
          <p:nvPr>
            <p:ph type="body" sz="quarter" idx="21"/>
          </p:nvPr>
        </p:nvSpPr>
        <p:spPr/>
        <p:txBody>
          <a:bodyPr/>
          <a:lstStyle/>
          <a:p>
            <a:r>
              <a:rPr lang="en-US" dirty="0" smtClean="0"/>
              <a:t>(1) Federal </a:t>
            </a:r>
            <a:r>
              <a:rPr lang="en-US" dirty="0"/>
              <a:t>Reserve 2013 Survey of Consumer Finances</a:t>
            </a:r>
            <a:r>
              <a:rPr lang="en-US" dirty="0" smtClean="0"/>
              <a:t>. Shows </a:t>
            </a:r>
            <a:r>
              <a:rPr lang="en-US" dirty="0"/>
              <a:t>a 1.6% decrease overall in Holdings of Business Equity Across Tiers since 2005.</a:t>
            </a:r>
          </a:p>
        </p:txBody>
      </p:sp>
      <p:sp>
        <p:nvSpPr>
          <p:cNvPr id="6" name="Rechteck 7"/>
          <p:cNvSpPr/>
          <p:nvPr/>
        </p:nvSpPr>
        <p:spPr bwMode="auto">
          <a:xfrm>
            <a:off x="538163" y="1611800"/>
            <a:ext cx="9006840" cy="430887"/>
          </a:xfrm>
          <a:prstGeom prst="rect">
            <a:avLst/>
          </a:prstGeom>
          <a:solidFill>
            <a:srgbClr val="988F86"/>
          </a:solidFill>
          <a:ln w="6350">
            <a:noFill/>
            <a:miter lim="800000"/>
            <a:headEnd/>
            <a:tailEnd/>
          </a:ln>
        </p:spPr>
        <p:txBody>
          <a:bodyPr wrap="square" lIns="91440" tIns="91440" rIns="91440" bIns="91440" rtlCol="0" anchor="ctr">
            <a:spAutoFit/>
          </a:bodyPr>
          <a:lstStyle/>
          <a:p>
            <a:pPr lvl="0" eaLnBrk="0" fontAlgn="auto" hangingPunct="0">
              <a:spcBef>
                <a:spcPts val="0"/>
              </a:spcBef>
              <a:spcAft>
                <a:spcPts val="0"/>
              </a:spcAft>
              <a:tabLst>
                <a:tab pos="1324610" algn="l"/>
              </a:tabLst>
            </a:pPr>
            <a:r>
              <a:rPr lang="en-US" sz="1600" dirty="0">
                <a:solidFill>
                  <a:schemeClr val="bg1"/>
                </a:solidFill>
                <a:latin typeface="Arial" panose="020B0604020202020204" pitchFamily="34" charset="0"/>
                <a:cs typeface="Arial" panose="020B0604020202020204" pitchFamily="34" charset="0"/>
              </a:rPr>
              <a:t>Percentage of Millionaire Households </a:t>
            </a:r>
            <a:r>
              <a:rPr lang="en-US" sz="1600" dirty="0" smtClean="0">
                <a:solidFill>
                  <a:schemeClr val="bg1"/>
                </a:solidFill>
                <a:latin typeface="Arial" panose="020B0604020202020204" pitchFamily="34" charset="0"/>
                <a:cs typeface="Arial" panose="020B0604020202020204" pitchFamily="34" charset="0"/>
              </a:rPr>
              <a:t>That </a:t>
            </a:r>
            <a:r>
              <a:rPr lang="en-US" sz="1600" dirty="0">
                <a:solidFill>
                  <a:schemeClr val="bg1"/>
                </a:solidFill>
                <a:latin typeface="Arial" panose="020B0604020202020204" pitchFamily="34" charset="0"/>
                <a:cs typeface="Arial" panose="020B0604020202020204" pitchFamily="34" charset="0"/>
              </a:rPr>
              <a:t>Own a Private </a:t>
            </a:r>
            <a:r>
              <a:rPr lang="en-US" sz="1600" dirty="0" smtClean="0">
                <a:solidFill>
                  <a:schemeClr val="bg1"/>
                </a:solidFill>
                <a:latin typeface="Arial" panose="020B0604020202020204" pitchFamily="34" charset="0"/>
                <a:cs typeface="Arial" panose="020B0604020202020204" pitchFamily="34" charset="0"/>
              </a:rPr>
              <a:t>Business by Net Worth Tier</a:t>
            </a:r>
            <a:r>
              <a:rPr lang="en-US" sz="1600" baseline="30000" dirty="0" smtClean="0">
                <a:solidFill>
                  <a:schemeClr val="bg1"/>
                </a:solidFill>
                <a:latin typeface="Arial" panose="020B0604020202020204" pitchFamily="34" charset="0"/>
                <a:cs typeface="Arial" panose="020B0604020202020204" pitchFamily="34" charset="0"/>
              </a:rPr>
              <a:t>1</a:t>
            </a:r>
            <a:endParaRPr lang="en-US" sz="1600" baseline="30000" dirty="0">
              <a:solidFill>
                <a:schemeClr val="bg1"/>
              </a:solidFill>
              <a:latin typeface="Arial" panose="020B0604020202020204" pitchFamily="34" charset="0"/>
              <a:cs typeface="Arial" panose="020B0604020202020204" pitchFamily="34" charset="0"/>
            </a:endParaRPr>
          </a:p>
        </p:txBody>
      </p:sp>
      <p:sp>
        <p:nvSpPr>
          <p:cNvPr id="37" name="Rectangle 36"/>
          <p:cNvSpPr/>
          <p:nvPr/>
        </p:nvSpPr>
        <p:spPr bwMode="auto">
          <a:xfrm>
            <a:off x="539999" y="2109787"/>
            <a:ext cx="8997696" cy="4480560"/>
          </a:xfrm>
          <a:prstGeom prst="rect">
            <a:avLst/>
          </a:prstGeom>
          <a:solidFill>
            <a:srgbClr val="EAE9E7"/>
          </a:solidFill>
          <a:ln w="6350">
            <a:noFill/>
            <a:miter lim="800000"/>
            <a:headEnd/>
            <a:tailEnd/>
          </a:ln>
        </p:spPr>
        <p:txBody>
          <a:bodyPr lIns="91440" tIns="91440" rIns="91440" bIns="91440" rtlCol="0" anchor="t">
            <a:noAutofit/>
          </a:bodyPr>
          <a:lstStyle/>
          <a:p>
            <a:pPr marL="0" marR="0" lvl="0" indent="0" algn="l" defTabSz="1008063" rtl="0" eaLnBrk="1" fontAlgn="base" latinLnBrk="0" hangingPunct="1">
              <a:lnSpc>
                <a:spcPts val="1500"/>
              </a:lnSpc>
              <a:spcBef>
                <a:spcPct val="0"/>
              </a:spcBef>
              <a:spcAft>
                <a:spcPct val="0"/>
              </a:spcAft>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graphicFrame>
        <p:nvGraphicFramePr>
          <p:cNvPr id="19" name="Chart 18"/>
          <p:cNvGraphicFramePr/>
          <p:nvPr>
            <p:extLst>
              <p:ext uri="{D42A27DB-BD31-4B8C-83A1-F6EECF244321}">
                <p14:modId xmlns:p14="http://schemas.microsoft.com/office/powerpoint/2010/main" xmlns="" val="2216602899"/>
              </p:ext>
            </p:extLst>
          </p:nvPr>
        </p:nvGraphicFramePr>
        <p:xfrm>
          <a:off x="539999" y="2109787"/>
          <a:ext cx="8997696" cy="448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0582195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5212583" y="2109787"/>
            <a:ext cx="4325112" cy="4480560"/>
          </a:xfrm>
          <a:prstGeom prst="rect">
            <a:avLst/>
          </a:prstGeom>
          <a:solidFill>
            <a:srgbClr val="EAE9E7"/>
          </a:solidFill>
          <a:ln w="6350">
            <a:noFill/>
            <a:miter lim="800000"/>
            <a:headEnd/>
            <a:tailEnd/>
          </a:ln>
        </p:spPr>
        <p:txBody>
          <a:bodyPr lIns="91440" tIns="91440" rIns="91440" bIns="91440" rtlCol="0" anchor="t">
            <a:noAutofit/>
          </a:bodyPr>
          <a:lstStyle/>
          <a:p>
            <a:pPr marL="0" marR="0" lvl="0" indent="0" algn="l" defTabSz="1008063" rtl="0" eaLnBrk="1" fontAlgn="base" latinLnBrk="0" hangingPunct="1">
              <a:lnSpc>
                <a:spcPts val="1500"/>
              </a:lnSpc>
              <a:spcBef>
                <a:spcPct val="0"/>
              </a:spcBef>
              <a:spcAft>
                <a:spcPct val="0"/>
              </a:spcAft>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538163" y="504000"/>
            <a:ext cx="8461375" cy="756475"/>
          </a:xfrm>
        </p:spPr>
        <p:txBody>
          <a:bodyPr/>
          <a:lstStyle/>
          <a:p>
            <a:r>
              <a:rPr lang="en-US" dirty="0"/>
              <a:t>Winds of </a:t>
            </a:r>
            <a:r>
              <a:rPr lang="en-US" dirty="0" smtClean="0"/>
              <a:t>Change</a:t>
            </a:r>
            <a:endParaRPr lang="en-US" dirty="0"/>
          </a:p>
        </p:txBody>
      </p:sp>
      <p:sp>
        <p:nvSpPr>
          <p:cNvPr id="4" name="Slide Number Placeholder 3"/>
          <p:cNvSpPr>
            <a:spLocks noGrp="1"/>
          </p:cNvSpPr>
          <p:nvPr>
            <p:ph type="sldNum" sz="quarter" idx="20"/>
          </p:nvPr>
        </p:nvSpPr>
        <p:spPr/>
        <p:txBody>
          <a:bodyPr/>
          <a:lstStyle/>
          <a:p>
            <a:pPr marL="0" marR="0" lvl="0" indent="0" algn="r" defTabSz="1008063" rtl="0" eaLnBrk="1" fontAlgn="base" latinLnBrk="0" hangingPunct="1">
              <a:lnSpc>
                <a:spcPct val="100000"/>
              </a:lnSpc>
              <a:spcBef>
                <a:spcPct val="0"/>
              </a:spcBef>
              <a:spcAft>
                <a:spcPct val="0"/>
              </a:spcAft>
              <a:buClrTx/>
              <a:buSzTx/>
              <a:buFontTx/>
              <a:buNone/>
              <a:tabLst/>
              <a:defRPr/>
            </a:pPr>
            <a:fld id="{5D9ED44C-9967-4AA2-9848-690F642BA06E}" type="slidenum">
              <a:rPr kumimoji="0" lang="en-US" sz="9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1008063" rtl="0" eaLnBrk="1" fontAlgn="base" latinLnBrk="0" hangingPunct="1">
                <a:lnSpc>
                  <a:spcPct val="100000"/>
                </a:lnSpc>
                <a:spcBef>
                  <a:spcPct val="0"/>
                </a:spcBef>
                <a:spcAft>
                  <a:spcPct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Text Placeholder 4"/>
          <p:cNvSpPr>
            <a:spLocks noGrp="1"/>
          </p:cNvSpPr>
          <p:nvPr>
            <p:ph type="body" sz="quarter" idx="21"/>
          </p:nvPr>
        </p:nvSpPr>
        <p:spPr>
          <a:xfrm>
            <a:off x="538163" y="6818400"/>
            <a:ext cx="4325112" cy="212400"/>
          </a:xfrm>
        </p:spPr>
        <p:txBody>
          <a:bodyPr/>
          <a:lstStyle/>
          <a:p>
            <a:r>
              <a:rPr lang="en-US" dirty="0"/>
              <a:t>Source: </a:t>
            </a:r>
            <a:r>
              <a:rPr lang="en-US" dirty="0" smtClean="0"/>
              <a:t>New York </a:t>
            </a:r>
            <a:r>
              <a:rPr lang="en-US" dirty="0"/>
              <a:t>Times “Are Baby Boomers Ready to Retire</a:t>
            </a:r>
            <a:r>
              <a:rPr lang="en-US" dirty="0" smtClean="0"/>
              <a:t>?” February </a:t>
            </a:r>
            <a:r>
              <a:rPr lang="en-US" dirty="0"/>
              <a:t>11, 2011.</a:t>
            </a:r>
          </a:p>
        </p:txBody>
      </p:sp>
      <p:sp>
        <p:nvSpPr>
          <p:cNvPr id="6" name="Rechteck 7"/>
          <p:cNvSpPr/>
          <p:nvPr/>
        </p:nvSpPr>
        <p:spPr bwMode="auto">
          <a:xfrm>
            <a:off x="538163" y="1611800"/>
            <a:ext cx="4325112" cy="430887"/>
          </a:xfrm>
          <a:prstGeom prst="rect">
            <a:avLst/>
          </a:prstGeom>
          <a:solidFill>
            <a:srgbClr val="988F86"/>
          </a:solidFill>
          <a:ln w="6350">
            <a:noFill/>
            <a:miter lim="800000"/>
            <a:headEnd/>
            <a:tailEnd/>
          </a:ln>
        </p:spPr>
        <p:txBody>
          <a:bodyPr wrap="square" lIns="91440" tIns="91440" rIns="91440" bIns="91440" rtlCol="0" anchor="ctr">
            <a:spAutoFit/>
          </a:bodyPr>
          <a:lstStyle/>
          <a:p>
            <a:pPr lvl="0" eaLnBrk="0" fontAlgn="auto" hangingPunct="0">
              <a:spcBef>
                <a:spcPts val="0"/>
              </a:spcBef>
              <a:spcAft>
                <a:spcPts val="0"/>
              </a:spcAft>
              <a:tabLst>
                <a:tab pos="1324610" algn="l"/>
              </a:tabLst>
            </a:pPr>
            <a:r>
              <a:rPr lang="en-US" sz="1600" dirty="0">
                <a:solidFill>
                  <a:schemeClr val="bg1"/>
                </a:solidFill>
                <a:latin typeface="Arial" panose="020B0604020202020204" pitchFamily="34" charset="0"/>
                <a:cs typeface="Arial" panose="020B0604020202020204" pitchFamily="34" charset="0"/>
              </a:rPr>
              <a:t>Business Owner Age </a:t>
            </a:r>
          </a:p>
        </p:txBody>
      </p:sp>
      <p:sp>
        <p:nvSpPr>
          <p:cNvPr id="37" name="Rectangle 36"/>
          <p:cNvSpPr/>
          <p:nvPr/>
        </p:nvSpPr>
        <p:spPr bwMode="auto">
          <a:xfrm>
            <a:off x="539999" y="2109787"/>
            <a:ext cx="4325112" cy="4480560"/>
          </a:xfrm>
          <a:prstGeom prst="rect">
            <a:avLst/>
          </a:prstGeom>
          <a:solidFill>
            <a:srgbClr val="EAE9E7"/>
          </a:solidFill>
          <a:ln w="6350">
            <a:noFill/>
            <a:miter lim="800000"/>
            <a:headEnd/>
            <a:tailEnd/>
          </a:ln>
        </p:spPr>
        <p:txBody>
          <a:bodyPr lIns="91440" tIns="91440" rIns="91440" bIns="91440" rtlCol="0" anchor="t">
            <a:noAutofit/>
          </a:bodyPr>
          <a:lstStyle/>
          <a:p>
            <a:pPr marL="0" marR="0" lvl="0" indent="0" algn="l" defTabSz="1008063" rtl="0" eaLnBrk="1" fontAlgn="base" latinLnBrk="0" hangingPunct="1">
              <a:lnSpc>
                <a:spcPts val="1500"/>
              </a:lnSpc>
              <a:spcBef>
                <a:spcPct val="0"/>
              </a:spcBef>
              <a:spcAft>
                <a:spcPct val="0"/>
              </a:spcAft>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8" name="Rechteck 7"/>
          <p:cNvSpPr/>
          <p:nvPr/>
        </p:nvSpPr>
        <p:spPr bwMode="auto">
          <a:xfrm>
            <a:off x="5212583" y="1611800"/>
            <a:ext cx="4325112" cy="430887"/>
          </a:xfrm>
          <a:prstGeom prst="rect">
            <a:avLst/>
          </a:prstGeom>
          <a:solidFill>
            <a:srgbClr val="988F86"/>
          </a:solidFill>
          <a:ln w="6350">
            <a:noFill/>
            <a:miter lim="800000"/>
            <a:headEnd/>
            <a:tailEnd/>
          </a:ln>
        </p:spPr>
        <p:txBody>
          <a:bodyPr wrap="square" lIns="91440" tIns="91440" rIns="91440" bIns="91440" rtlCol="0" anchor="ctr">
            <a:spAutoFit/>
          </a:bodyPr>
          <a:lstStyle/>
          <a:p>
            <a:pPr lvl="0" eaLnBrk="0" fontAlgn="auto" hangingPunct="0">
              <a:spcBef>
                <a:spcPts val="0"/>
              </a:spcBef>
              <a:spcAft>
                <a:spcPts val="0"/>
              </a:spcAft>
              <a:tabLst>
                <a:tab pos="1324610" algn="l"/>
              </a:tabLst>
            </a:pPr>
            <a:r>
              <a:rPr lang="en-US" sz="1600" dirty="0" smtClean="0">
                <a:solidFill>
                  <a:schemeClr val="bg1"/>
                </a:solidFill>
                <a:latin typeface="Arial" panose="020B0604020202020204" pitchFamily="34" charset="0"/>
                <a:cs typeface="Arial" panose="020B0604020202020204" pitchFamily="34" charset="0"/>
              </a:rPr>
              <a:t>Ownership Transition</a:t>
            </a:r>
            <a:endParaRPr lang="en-US" sz="16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1422395" y="2571307"/>
            <a:ext cx="2560320" cy="2560320"/>
            <a:chOff x="1474384" y="3345457"/>
            <a:chExt cx="2450569" cy="2450220"/>
          </a:xfrm>
        </p:grpSpPr>
        <p:grpSp>
          <p:nvGrpSpPr>
            <p:cNvPr id="10" name="Group 9"/>
            <p:cNvGrpSpPr/>
            <p:nvPr/>
          </p:nvGrpSpPr>
          <p:grpSpPr>
            <a:xfrm>
              <a:off x="1474384" y="3345457"/>
              <a:ext cx="2450569" cy="2450220"/>
              <a:chOff x="829049" y="3218688"/>
              <a:chExt cx="2718956" cy="2718928"/>
            </a:xfrm>
          </p:grpSpPr>
          <p:sp>
            <p:nvSpPr>
              <p:cNvPr id="12" name="object 5"/>
              <p:cNvSpPr/>
              <p:nvPr/>
            </p:nvSpPr>
            <p:spPr>
              <a:xfrm>
                <a:off x="2188470" y="3218688"/>
                <a:ext cx="1359535" cy="1780539"/>
              </a:xfrm>
              <a:custGeom>
                <a:avLst/>
                <a:gdLst/>
                <a:ahLst/>
                <a:cxnLst/>
                <a:rect l="l" t="t" r="r" b="b"/>
                <a:pathLst>
                  <a:path w="1359535" h="1780539">
                    <a:moveTo>
                      <a:pt x="1359125" y="1362900"/>
                    </a:moveTo>
                    <a:lnTo>
                      <a:pt x="1358340" y="1313278"/>
                    </a:lnTo>
                    <a:lnTo>
                      <a:pt x="1355746" y="1263901"/>
                    </a:lnTo>
                    <a:lnTo>
                      <a:pt x="1351366" y="1214813"/>
                    </a:lnTo>
                    <a:lnTo>
                      <a:pt x="1345223" y="1166059"/>
                    </a:lnTo>
                    <a:lnTo>
                      <a:pt x="1337339" y="1117683"/>
                    </a:lnTo>
                    <a:lnTo>
                      <a:pt x="1327735" y="1069729"/>
                    </a:lnTo>
                    <a:lnTo>
                      <a:pt x="1316436" y="1022242"/>
                    </a:lnTo>
                    <a:lnTo>
                      <a:pt x="1303463" y="975265"/>
                    </a:lnTo>
                    <a:lnTo>
                      <a:pt x="1288838" y="928843"/>
                    </a:lnTo>
                    <a:lnTo>
                      <a:pt x="1272584" y="883021"/>
                    </a:lnTo>
                    <a:lnTo>
                      <a:pt x="1254724" y="837843"/>
                    </a:lnTo>
                    <a:lnTo>
                      <a:pt x="1235279" y="793352"/>
                    </a:lnTo>
                    <a:lnTo>
                      <a:pt x="1214273" y="749593"/>
                    </a:lnTo>
                    <a:lnTo>
                      <a:pt x="1191727" y="706611"/>
                    </a:lnTo>
                    <a:lnTo>
                      <a:pt x="1167665" y="664450"/>
                    </a:lnTo>
                    <a:lnTo>
                      <a:pt x="1142108" y="623154"/>
                    </a:lnTo>
                    <a:lnTo>
                      <a:pt x="1115079" y="582767"/>
                    </a:lnTo>
                    <a:lnTo>
                      <a:pt x="1086601" y="543333"/>
                    </a:lnTo>
                    <a:lnTo>
                      <a:pt x="1056695" y="504898"/>
                    </a:lnTo>
                    <a:lnTo>
                      <a:pt x="1025385" y="467504"/>
                    </a:lnTo>
                    <a:lnTo>
                      <a:pt x="992692" y="431197"/>
                    </a:lnTo>
                    <a:lnTo>
                      <a:pt x="958639" y="396021"/>
                    </a:lnTo>
                    <a:lnTo>
                      <a:pt x="923249" y="362020"/>
                    </a:lnTo>
                    <a:lnTo>
                      <a:pt x="886544" y="329238"/>
                    </a:lnTo>
                    <a:lnTo>
                      <a:pt x="848546" y="297719"/>
                    </a:lnTo>
                    <a:lnTo>
                      <a:pt x="809278" y="267508"/>
                    </a:lnTo>
                    <a:lnTo>
                      <a:pt x="768762" y="238650"/>
                    </a:lnTo>
                    <a:lnTo>
                      <a:pt x="727021" y="211188"/>
                    </a:lnTo>
                    <a:lnTo>
                      <a:pt x="684077" y="185166"/>
                    </a:lnTo>
                    <a:lnTo>
                      <a:pt x="639952" y="160630"/>
                    </a:lnTo>
                    <a:lnTo>
                      <a:pt x="594669" y="137622"/>
                    </a:lnTo>
                    <a:lnTo>
                      <a:pt x="548251" y="116189"/>
                    </a:lnTo>
                    <a:lnTo>
                      <a:pt x="500720" y="96373"/>
                    </a:lnTo>
                    <a:lnTo>
                      <a:pt x="452097" y="78219"/>
                    </a:lnTo>
                    <a:lnTo>
                      <a:pt x="401363" y="61417"/>
                    </a:lnTo>
                    <a:lnTo>
                      <a:pt x="347805" y="45944"/>
                    </a:lnTo>
                    <a:lnTo>
                      <a:pt x="293732" y="32677"/>
                    </a:lnTo>
                    <a:lnTo>
                      <a:pt x="239225" y="21635"/>
                    </a:lnTo>
                    <a:lnTo>
                      <a:pt x="184365" y="12839"/>
                    </a:lnTo>
                    <a:lnTo>
                      <a:pt x="129235" y="6309"/>
                    </a:lnTo>
                    <a:lnTo>
                      <a:pt x="73915" y="2066"/>
                    </a:lnTo>
                    <a:lnTo>
                      <a:pt x="18486" y="129"/>
                    </a:lnTo>
                    <a:lnTo>
                      <a:pt x="0" y="0"/>
                    </a:lnTo>
                    <a:lnTo>
                      <a:pt x="0" y="1359392"/>
                    </a:lnTo>
                    <a:lnTo>
                      <a:pt x="1292339" y="1780016"/>
                    </a:lnTo>
                    <a:lnTo>
                      <a:pt x="1297615" y="1763385"/>
                    </a:lnTo>
                    <a:lnTo>
                      <a:pt x="1312104" y="1713397"/>
                    </a:lnTo>
                    <a:lnTo>
                      <a:pt x="1324605" y="1663299"/>
                    </a:lnTo>
                    <a:lnTo>
                      <a:pt x="1335141" y="1613136"/>
                    </a:lnTo>
                    <a:lnTo>
                      <a:pt x="1343734" y="1562953"/>
                    </a:lnTo>
                    <a:lnTo>
                      <a:pt x="1350407" y="1512794"/>
                    </a:lnTo>
                    <a:lnTo>
                      <a:pt x="1355181" y="1462702"/>
                    </a:lnTo>
                    <a:lnTo>
                      <a:pt x="1358080" y="1412723"/>
                    </a:lnTo>
                    <a:lnTo>
                      <a:pt x="1359125" y="1362900"/>
                    </a:lnTo>
                    <a:close/>
                  </a:path>
                </a:pathLst>
              </a:custGeom>
              <a:solidFill>
                <a:schemeClr val="accent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6"/>
              <p:cNvSpPr/>
              <p:nvPr/>
            </p:nvSpPr>
            <p:spPr>
              <a:xfrm>
                <a:off x="1388370" y="4578081"/>
                <a:ext cx="2092960" cy="1359535"/>
              </a:xfrm>
              <a:custGeom>
                <a:avLst/>
                <a:gdLst/>
                <a:ahLst/>
                <a:cxnLst/>
                <a:rect l="l" t="t" r="r" b="b"/>
                <a:pathLst>
                  <a:path w="2092960" h="1359535">
                    <a:moveTo>
                      <a:pt x="2092439" y="420624"/>
                    </a:moveTo>
                    <a:lnTo>
                      <a:pt x="800100" y="0"/>
                    </a:lnTo>
                    <a:lnTo>
                      <a:pt x="0" y="1100343"/>
                    </a:lnTo>
                    <a:lnTo>
                      <a:pt x="14184" y="1110482"/>
                    </a:lnTo>
                    <a:lnTo>
                      <a:pt x="57244" y="1139658"/>
                    </a:lnTo>
                    <a:lnTo>
                      <a:pt x="101025" y="1166980"/>
                    </a:lnTo>
                    <a:lnTo>
                      <a:pt x="145477" y="1192456"/>
                    </a:lnTo>
                    <a:lnTo>
                      <a:pt x="190551" y="1216092"/>
                    </a:lnTo>
                    <a:lnTo>
                      <a:pt x="236199" y="1237898"/>
                    </a:lnTo>
                    <a:lnTo>
                      <a:pt x="282370" y="1257879"/>
                    </a:lnTo>
                    <a:lnTo>
                      <a:pt x="329016" y="1276044"/>
                    </a:lnTo>
                    <a:lnTo>
                      <a:pt x="376087" y="1292400"/>
                    </a:lnTo>
                    <a:lnTo>
                      <a:pt x="423534" y="1306956"/>
                    </a:lnTo>
                    <a:lnTo>
                      <a:pt x="471308" y="1319717"/>
                    </a:lnTo>
                    <a:lnTo>
                      <a:pt x="519360" y="1330693"/>
                    </a:lnTo>
                    <a:lnTo>
                      <a:pt x="567640" y="1339891"/>
                    </a:lnTo>
                    <a:lnTo>
                      <a:pt x="616100" y="1347318"/>
                    </a:lnTo>
                    <a:lnTo>
                      <a:pt x="664689" y="1352981"/>
                    </a:lnTo>
                    <a:lnTo>
                      <a:pt x="713359" y="1356889"/>
                    </a:lnTo>
                    <a:lnTo>
                      <a:pt x="762061" y="1359050"/>
                    </a:lnTo>
                    <a:lnTo>
                      <a:pt x="794522" y="1359522"/>
                    </a:lnTo>
                    <a:lnTo>
                      <a:pt x="810745" y="1359469"/>
                    </a:lnTo>
                    <a:lnTo>
                      <a:pt x="859362" y="1358156"/>
                    </a:lnTo>
                    <a:lnTo>
                      <a:pt x="907863" y="1355118"/>
                    </a:lnTo>
                    <a:lnTo>
                      <a:pt x="956199" y="1350362"/>
                    </a:lnTo>
                    <a:lnTo>
                      <a:pt x="1004320" y="1343896"/>
                    </a:lnTo>
                    <a:lnTo>
                      <a:pt x="1052177" y="1335728"/>
                    </a:lnTo>
                    <a:lnTo>
                      <a:pt x="1099721" y="1325865"/>
                    </a:lnTo>
                    <a:lnTo>
                      <a:pt x="1146903" y="1314314"/>
                    </a:lnTo>
                    <a:lnTo>
                      <a:pt x="1193674" y="1301084"/>
                    </a:lnTo>
                    <a:lnTo>
                      <a:pt x="1239984" y="1286182"/>
                    </a:lnTo>
                    <a:lnTo>
                      <a:pt x="1285784" y="1269615"/>
                    </a:lnTo>
                    <a:lnTo>
                      <a:pt x="1331024" y="1251392"/>
                    </a:lnTo>
                    <a:lnTo>
                      <a:pt x="1375657" y="1231518"/>
                    </a:lnTo>
                    <a:lnTo>
                      <a:pt x="1419632" y="1210004"/>
                    </a:lnTo>
                    <a:lnTo>
                      <a:pt x="1462900" y="1186855"/>
                    </a:lnTo>
                    <a:lnTo>
                      <a:pt x="1505412" y="1162079"/>
                    </a:lnTo>
                    <a:lnTo>
                      <a:pt x="1547118" y="1135685"/>
                    </a:lnTo>
                    <a:lnTo>
                      <a:pt x="1587970" y="1107679"/>
                    </a:lnTo>
                    <a:lnTo>
                      <a:pt x="1627919" y="1078069"/>
                    </a:lnTo>
                    <a:lnTo>
                      <a:pt x="1666914" y="1046863"/>
                    </a:lnTo>
                    <a:lnTo>
                      <a:pt x="1704908" y="1014068"/>
                    </a:lnTo>
                    <a:lnTo>
                      <a:pt x="1741850" y="979693"/>
                    </a:lnTo>
                    <a:lnTo>
                      <a:pt x="1777691" y="943744"/>
                    </a:lnTo>
                    <a:lnTo>
                      <a:pt x="1812383" y="906229"/>
                    </a:lnTo>
                    <a:lnTo>
                      <a:pt x="1845875" y="867155"/>
                    </a:lnTo>
                    <a:lnTo>
                      <a:pt x="1878119" y="826531"/>
                    </a:lnTo>
                    <a:lnTo>
                      <a:pt x="1909726" y="783605"/>
                    </a:lnTo>
                    <a:lnTo>
                      <a:pt x="1940952" y="737743"/>
                    </a:lnTo>
                    <a:lnTo>
                      <a:pt x="1970259" y="690590"/>
                    </a:lnTo>
                    <a:lnTo>
                      <a:pt x="1997605" y="642225"/>
                    </a:lnTo>
                    <a:lnTo>
                      <a:pt x="2022949" y="592730"/>
                    </a:lnTo>
                    <a:lnTo>
                      <a:pt x="2046249" y="542186"/>
                    </a:lnTo>
                    <a:lnTo>
                      <a:pt x="2067465" y="490673"/>
                    </a:lnTo>
                    <a:lnTo>
                      <a:pt x="2086555" y="438273"/>
                    </a:lnTo>
                    <a:lnTo>
                      <a:pt x="2092439" y="420624"/>
                    </a:lnTo>
                    <a:close/>
                  </a:path>
                </a:pathLst>
              </a:custGeom>
              <a:solidFill>
                <a:schemeClr val="accent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 name="object 7"/>
              <p:cNvSpPr/>
              <p:nvPr/>
            </p:nvSpPr>
            <p:spPr>
              <a:xfrm>
                <a:off x="829049" y="3218688"/>
                <a:ext cx="1359535" cy="2459990"/>
              </a:xfrm>
              <a:custGeom>
                <a:avLst/>
                <a:gdLst/>
                <a:ahLst/>
                <a:cxnLst/>
                <a:rect l="l" t="t" r="r" b="b"/>
                <a:pathLst>
                  <a:path w="1359535" h="2459990">
                    <a:moveTo>
                      <a:pt x="1359420" y="1359392"/>
                    </a:moveTo>
                    <a:lnTo>
                      <a:pt x="1359420" y="0"/>
                    </a:lnTo>
                    <a:lnTo>
                      <a:pt x="1341973" y="109"/>
                    </a:lnTo>
                    <a:lnTo>
                      <a:pt x="1289954" y="1740"/>
                    </a:lnTo>
                    <a:lnTo>
                      <a:pt x="1238448" y="5297"/>
                    </a:lnTo>
                    <a:lnTo>
                      <a:pt x="1187488" y="10745"/>
                    </a:lnTo>
                    <a:lnTo>
                      <a:pt x="1137110" y="18050"/>
                    </a:lnTo>
                    <a:lnTo>
                      <a:pt x="1087349" y="27176"/>
                    </a:lnTo>
                    <a:lnTo>
                      <a:pt x="1038239" y="38088"/>
                    </a:lnTo>
                    <a:lnTo>
                      <a:pt x="989817" y="50751"/>
                    </a:lnTo>
                    <a:lnTo>
                      <a:pt x="942117" y="65130"/>
                    </a:lnTo>
                    <a:lnTo>
                      <a:pt x="895175" y="81190"/>
                    </a:lnTo>
                    <a:lnTo>
                      <a:pt x="849024" y="98896"/>
                    </a:lnTo>
                    <a:lnTo>
                      <a:pt x="803701" y="118212"/>
                    </a:lnTo>
                    <a:lnTo>
                      <a:pt x="759240" y="139105"/>
                    </a:lnTo>
                    <a:lnTo>
                      <a:pt x="715677" y="161537"/>
                    </a:lnTo>
                    <a:lnTo>
                      <a:pt x="673047" y="185475"/>
                    </a:lnTo>
                    <a:lnTo>
                      <a:pt x="631384" y="210884"/>
                    </a:lnTo>
                    <a:lnTo>
                      <a:pt x="590724" y="237728"/>
                    </a:lnTo>
                    <a:lnTo>
                      <a:pt x="551101" y="265972"/>
                    </a:lnTo>
                    <a:lnTo>
                      <a:pt x="512552" y="295581"/>
                    </a:lnTo>
                    <a:lnTo>
                      <a:pt x="475111" y="326521"/>
                    </a:lnTo>
                    <a:lnTo>
                      <a:pt x="438812" y="358755"/>
                    </a:lnTo>
                    <a:lnTo>
                      <a:pt x="403692" y="392250"/>
                    </a:lnTo>
                    <a:lnTo>
                      <a:pt x="369785" y="426969"/>
                    </a:lnTo>
                    <a:lnTo>
                      <a:pt x="337126" y="462878"/>
                    </a:lnTo>
                    <a:lnTo>
                      <a:pt x="305751" y="499942"/>
                    </a:lnTo>
                    <a:lnTo>
                      <a:pt x="275694" y="538125"/>
                    </a:lnTo>
                    <a:lnTo>
                      <a:pt x="246990" y="577393"/>
                    </a:lnTo>
                    <a:lnTo>
                      <a:pt x="219676" y="617710"/>
                    </a:lnTo>
                    <a:lnTo>
                      <a:pt x="193784" y="659042"/>
                    </a:lnTo>
                    <a:lnTo>
                      <a:pt x="169352" y="701353"/>
                    </a:lnTo>
                    <a:lnTo>
                      <a:pt x="146413" y="744608"/>
                    </a:lnTo>
                    <a:lnTo>
                      <a:pt x="125004" y="788773"/>
                    </a:lnTo>
                    <a:lnTo>
                      <a:pt x="105158" y="833811"/>
                    </a:lnTo>
                    <a:lnTo>
                      <a:pt x="86911" y="879689"/>
                    </a:lnTo>
                    <a:lnTo>
                      <a:pt x="70299" y="926370"/>
                    </a:lnTo>
                    <a:lnTo>
                      <a:pt x="55355" y="973820"/>
                    </a:lnTo>
                    <a:lnTo>
                      <a:pt x="42116" y="1022004"/>
                    </a:lnTo>
                    <a:lnTo>
                      <a:pt x="30617" y="1070887"/>
                    </a:lnTo>
                    <a:lnTo>
                      <a:pt x="20891" y="1120433"/>
                    </a:lnTo>
                    <a:lnTo>
                      <a:pt x="12976" y="1170608"/>
                    </a:lnTo>
                    <a:lnTo>
                      <a:pt x="6904" y="1221376"/>
                    </a:lnTo>
                    <a:lnTo>
                      <a:pt x="2713" y="1272703"/>
                    </a:lnTo>
                    <a:lnTo>
                      <a:pt x="436" y="1324552"/>
                    </a:lnTo>
                    <a:lnTo>
                      <a:pt x="0" y="1359392"/>
                    </a:lnTo>
                    <a:lnTo>
                      <a:pt x="116" y="1377290"/>
                    </a:lnTo>
                    <a:lnTo>
                      <a:pt x="1856" y="1430778"/>
                    </a:lnTo>
                    <a:lnTo>
                      <a:pt x="5662" y="1483919"/>
                    </a:lnTo>
                    <a:lnTo>
                      <a:pt x="11508" y="1536659"/>
                    </a:lnTo>
                    <a:lnTo>
                      <a:pt x="19367" y="1588948"/>
                    </a:lnTo>
                    <a:lnTo>
                      <a:pt x="29213" y="1640733"/>
                    </a:lnTo>
                    <a:lnTo>
                      <a:pt x="41022" y="1691962"/>
                    </a:lnTo>
                    <a:lnTo>
                      <a:pt x="54765" y="1742583"/>
                    </a:lnTo>
                    <a:lnTo>
                      <a:pt x="70419" y="1792544"/>
                    </a:lnTo>
                    <a:lnTo>
                      <a:pt x="87955" y="1841794"/>
                    </a:lnTo>
                    <a:lnTo>
                      <a:pt x="107349" y="1890279"/>
                    </a:lnTo>
                    <a:lnTo>
                      <a:pt x="128575" y="1937949"/>
                    </a:lnTo>
                    <a:lnTo>
                      <a:pt x="151606" y="1984750"/>
                    </a:lnTo>
                    <a:lnTo>
                      <a:pt x="176416" y="2030632"/>
                    </a:lnTo>
                    <a:lnTo>
                      <a:pt x="202980" y="2075541"/>
                    </a:lnTo>
                    <a:lnTo>
                      <a:pt x="231270" y="2119427"/>
                    </a:lnTo>
                    <a:lnTo>
                      <a:pt x="261262" y="2162237"/>
                    </a:lnTo>
                    <a:lnTo>
                      <a:pt x="292930" y="2203918"/>
                    </a:lnTo>
                    <a:lnTo>
                      <a:pt x="326246" y="2244420"/>
                    </a:lnTo>
                    <a:lnTo>
                      <a:pt x="361186" y="2283689"/>
                    </a:lnTo>
                    <a:lnTo>
                      <a:pt x="397722" y="2321675"/>
                    </a:lnTo>
                    <a:lnTo>
                      <a:pt x="435830" y="2358324"/>
                    </a:lnTo>
                    <a:lnTo>
                      <a:pt x="475483" y="2393585"/>
                    </a:lnTo>
                    <a:lnTo>
                      <a:pt x="516655" y="2427407"/>
                    </a:lnTo>
                    <a:lnTo>
                      <a:pt x="559320" y="2459736"/>
                    </a:lnTo>
                    <a:lnTo>
                      <a:pt x="1359420" y="1359392"/>
                    </a:lnTo>
                    <a:close/>
                  </a:path>
                </a:pathLst>
              </a:custGeom>
              <a:solidFill>
                <a:schemeClr val="accent3"/>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1" name="Oval 10"/>
            <p:cNvSpPr/>
            <p:nvPr/>
          </p:nvSpPr>
          <p:spPr bwMode="auto">
            <a:xfrm>
              <a:off x="1961126" y="3832025"/>
              <a:ext cx="1477084" cy="1477084"/>
            </a:xfrm>
            <a:prstGeom prst="ellipse">
              <a:avLst/>
            </a:prstGeom>
            <a:solidFill>
              <a:srgbClr val="EAE9E7"/>
            </a:solidFill>
            <a:ln w="6350">
              <a:noFill/>
              <a:miter lim="800000"/>
              <a:headEnd/>
              <a:tailEnd/>
            </a:ln>
          </p:spPr>
          <p:txBody>
            <a:bodyPr lIns="91440" tIns="91440" rIns="91440" bIns="91440" rtlCol="0" anchor="t">
              <a:noAutofit/>
            </a:bodyPr>
            <a:lstStyle/>
            <a:p>
              <a:pPr>
                <a:lnSpc>
                  <a:spcPts val="1500"/>
                </a:lnSpc>
              </a:pPr>
              <a:endParaRPr lang="en-US" sz="1000">
                <a:solidFill>
                  <a:srgbClr val="00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6094979" y="2507226"/>
            <a:ext cx="2560320" cy="2560320"/>
            <a:chOff x="6152741" y="3345457"/>
            <a:chExt cx="2450569" cy="2450220"/>
          </a:xfrm>
        </p:grpSpPr>
        <p:grpSp>
          <p:nvGrpSpPr>
            <p:cNvPr id="16" name="Group 15"/>
            <p:cNvGrpSpPr/>
            <p:nvPr/>
          </p:nvGrpSpPr>
          <p:grpSpPr>
            <a:xfrm>
              <a:off x="6152741" y="3345457"/>
              <a:ext cx="2450569" cy="2450220"/>
              <a:chOff x="5246505" y="3514350"/>
              <a:chExt cx="2450569" cy="2450220"/>
            </a:xfrm>
          </p:grpSpPr>
          <p:sp>
            <p:nvSpPr>
              <p:cNvPr id="18" name="object 13"/>
              <p:cNvSpPr/>
              <p:nvPr/>
            </p:nvSpPr>
            <p:spPr>
              <a:xfrm>
                <a:off x="6470889" y="3514350"/>
                <a:ext cx="1226185" cy="2440305"/>
              </a:xfrm>
              <a:custGeom>
                <a:avLst/>
                <a:gdLst/>
                <a:ahLst/>
                <a:cxnLst/>
                <a:rect l="l" t="t" r="r" b="b"/>
                <a:pathLst>
                  <a:path w="1226184" h="2440304">
                    <a:moveTo>
                      <a:pt x="1226062" y="1226207"/>
                    </a:moveTo>
                    <a:lnTo>
                      <a:pt x="1224946" y="1174902"/>
                    </a:lnTo>
                    <a:lnTo>
                      <a:pt x="1221655" y="1123271"/>
                    </a:lnTo>
                    <a:lnTo>
                      <a:pt x="1216152" y="1071365"/>
                    </a:lnTo>
                    <a:lnTo>
                      <a:pt x="1208412" y="1019237"/>
                    </a:lnTo>
                    <a:lnTo>
                      <a:pt x="1198548" y="967905"/>
                    </a:lnTo>
                    <a:lnTo>
                      <a:pt x="1186609" y="917412"/>
                    </a:lnTo>
                    <a:lnTo>
                      <a:pt x="1172645" y="867801"/>
                    </a:lnTo>
                    <a:lnTo>
                      <a:pt x="1156702" y="819115"/>
                    </a:lnTo>
                    <a:lnTo>
                      <a:pt x="1138831" y="771396"/>
                    </a:lnTo>
                    <a:lnTo>
                      <a:pt x="1119079" y="724687"/>
                    </a:lnTo>
                    <a:lnTo>
                      <a:pt x="1097495" y="679030"/>
                    </a:lnTo>
                    <a:lnTo>
                      <a:pt x="1074128" y="634468"/>
                    </a:lnTo>
                    <a:lnTo>
                      <a:pt x="1049027" y="591044"/>
                    </a:lnTo>
                    <a:lnTo>
                      <a:pt x="1022240" y="548801"/>
                    </a:lnTo>
                    <a:lnTo>
                      <a:pt x="993815" y="507781"/>
                    </a:lnTo>
                    <a:lnTo>
                      <a:pt x="963802" y="468027"/>
                    </a:lnTo>
                    <a:lnTo>
                      <a:pt x="932249" y="429581"/>
                    </a:lnTo>
                    <a:lnTo>
                      <a:pt x="899204" y="392486"/>
                    </a:lnTo>
                    <a:lnTo>
                      <a:pt x="864717" y="356785"/>
                    </a:lnTo>
                    <a:lnTo>
                      <a:pt x="828835" y="322520"/>
                    </a:lnTo>
                    <a:lnTo>
                      <a:pt x="791608" y="289734"/>
                    </a:lnTo>
                    <a:lnTo>
                      <a:pt x="753084" y="258470"/>
                    </a:lnTo>
                    <a:lnTo>
                      <a:pt x="713312" y="228770"/>
                    </a:lnTo>
                    <a:lnTo>
                      <a:pt x="672340" y="200678"/>
                    </a:lnTo>
                    <a:lnTo>
                      <a:pt x="630217" y="174235"/>
                    </a:lnTo>
                    <a:lnTo>
                      <a:pt x="586991" y="149484"/>
                    </a:lnTo>
                    <a:lnTo>
                      <a:pt x="542622" y="126424"/>
                    </a:lnTo>
                    <a:lnTo>
                      <a:pt x="497428" y="105230"/>
                    </a:lnTo>
                    <a:lnTo>
                      <a:pt x="451187" y="85812"/>
                    </a:lnTo>
                    <a:lnTo>
                      <a:pt x="404011" y="68248"/>
                    </a:lnTo>
                    <a:lnTo>
                      <a:pt x="356030" y="52607"/>
                    </a:lnTo>
                    <a:lnTo>
                      <a:pt x="307212" y="38906"/>
                    </a:lnTo>
                    <a:lnTo>
                      <a:pt x="257631" y="27196"/>
                    </a:lnTo>
                    <a:lnTo>
                      <a:pt x="207337" y="17519"/>
                    </a:lnTo>
                    <a:lnTo>
                      <a:pt x="156378" y="9918"/>
                    </a:lnTo>
                    <a:lnTo>
                      <a:pt x="104803" y="4436"/>
                    </a:lnTo>
                    <a:lnTo>
                      <a:pt x="52661" y="1116"/>
                    </a:lnTo>
                    <a:lnTo>
                      <a:pt x="0" y="0"/>
                    </a:lnTo>
                    <a:lnTo>
                      <a:pt x="0" y="1225305"/>
                    </a:lnTo>
                    <a:lnTo>
                      <a:pt x="153939" y="2439902"/>
                    </a:lnTo>
                    <a:lnTo>
                      <a:pt x="171276" y="2437617"/>
                    </a:lnTo>
                    <a:lnTo>
                      <a:pt x="222748" y="2429360"/>
                    </a:lnTo>
                    <a:lnTo>
                      <a:pt x="273381" y="2419041"/>
                    </a:lnTo>
                    <a:lnTo>
                      <a:pt x="323137" y="2406708"/>
                    </a:lnTo>
                    <a:lnTo>
                      <a:pt x="371978" y="2392411"/>
                    </a:lnTo>
                    <a:lnTo>
                      <a:pt x="419866" y="2376198"/>
                    </a:lnTo>
                    <a:lnTo>
                      <a:pt x="466763" y="2358120"/>
                    </a:lnTo>
                    <a:lnTo>
                      <a:pt x="512632" y="2338224"/>
                    </a:lnTo>
                    <a:lnTo>
                      <a:pt x="557435" y="2316561"/>
                    </a:lnTo>
                    <a:lnTo>
                      <a:pt x="601134" y="2293180"/>
                    </a:lnTo>
                    <a:lnTo>
                      <a:pt x="643691" y="2268129"/>
                    </a:lnTo>
                    <a:lnTo>
                      <a:pt x="685069" y="2241459"/>
                    </a:lnTo>
                    <a:lnTo>
                      <a:pt x="725229" y="2213217"/>
                    </a:lnTo>
                    <a:lnTo>
                      <a:pt x="764134" y="2183454"/>
                    </a:lnTo>
                    <a:lnTo>
                      <a:pt x="801745" y="2152218"/>
                    </a:lnTo>
                    <a:lnTo>
                      <a:pt x="838027" y="2119559"/>
                    </a:lnTo>
                    <a:lnTo>
                      <a:pt x="872939" y="2085526"/>
                    </a:lnTo>
                    <a:lnTo>
                      <a:pt x="906445" y="2050167"/>
                    </a:lnTo>
                    <a:lnTo>
                      <a:pt x="938507" y="2013533"/>
                    </a:lnTo>
                    <a:lnTo>
                      <a:pt x="969086" y="1975673"/>
                    </a:lnTo>
                    <a:lnTo>
                      <a:pt x="998146" y="1936635"/>
                    </a:lnTo>
                    <a:lnTo>
                      <a:pt x="1025648" y="1896469"/>
                    </a:lnTo>
                    <a:lnTo>
                      <a:pt x="1051555" y="1855224"/>
                    </a:lnTo>
                    <a:lnTo>
                      <a:pt x="1075829" y="1812949"/>
                    </a:lnTo>
                    <a:lnTo>
                      <a:pt x="1098431" y="1769693"/>
                    </a:lnTo>
                    <a:lnTo>
                      <a:pt x="1119325" y="1725506"/>
                    </a:lnTo>
                    <a:lnTo>
                      <a:pt x="1138472" y="1680437"/>
                    </a:lnTo>
                    <a:lnTo>
                      <a:pt x="1155834" y="1634535"/>
                    </a:lnTo>
                    <a:lnTo>
                      <a:pt x="1171374" y="1587849"/>
                    </a:lnTo>
                    <a:lnTo>
                      <a:pt x="1185055" y="1540428"/>
                    </a:lnTo>
                    <a:lnTo>
                      <a:pt x="1196837" y="1492321"/>
                    </a:lnTo>
                    <a:lnTo>
                      <a:pt x="1206683" y="1443579"/>
                    </a:lnTo>
                    <a:lnTo>
                      <a:pt x="1214556" y="1394249"/>
                    </a:lnTo>
                    <a:lnTo>
                      <a:pt x="1220418" y="1344381"/>
                    </a:lnTo>
                    <a:lnTo>
                      <a:pt x="1224231" y="1294025"/>
                    </a:lnTo>
                    <a:lnTo>
                      <a:pt x="1225957" y="1243229"/>
                    </a:lnTo>
                    <a:lnTo>
                      <a:pt x="1226062" y="1226207"/>
                    </a:lnTo>
                    <a:close/>
                  </a:path>
                </a:pathLst>
              </a:custGeom>
              <a:solidFill>
                <a:schemeClr val="accent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14"/>
              <p:cNvSpPr/>
              <p:nvPr/>
            </p:nvSpPr>
            <p:spPr>
              <a:xfrm>
                <a:off x="5332460" y="4739655"/>
                <a:ext cx="1292860" cy="1224915"/>
              </a:xfrm>
              <a:custGeom>
                <a:avLst/>
                <a:gdLst/>
                <a:ahLst/>
                <a:cxnLst/>
                <a:rect l="l" t="t" r="r" b="b"/>
                <a:pathLst>
                  <a:path w="1292859" h="1224914">
                    <a:moveTo>
                      <a:pt x="1292367" y="1214597"/>
                    </a:moveTo>
                    <a:lnTo>
                      <a:pt x="1138428" y="0"/>
                    </a:lnTo>
                    <a:lnTo>
                      <a:pt x="0" y="451073"/>
                    </a:lnTo>
                    <a:lnTo>
                      <a:pt x="6605" y="467416"/>
                    </a:lnTo>
                    <a:lnTo>
                      <a:pt x="27700" y="515612"/>
                    </a:lnTo>
                    <a:lnTo>
                      <a:pt x="50670" y="562531"/>
                    </a:lnTo>
                    <a:lnTo>
                      <a:pt x="75458" y="608142"/>
                    </a:lnTo>
                    <a:lnTo>
                      <a:pt x="102007" y="652408"/>
                    </a:lnTo>
                    <a:lnTo>
                      <a:pt x="130259" y="695298"/>
                    </a:lnTo>
                    <a:lnTo>
                      <a:pt x="160157" y="736777"/>
                    </a:lnTo>
                    <a:lnTo>
                      <a:pt x="191643" y="776811"/>
                    </a:lnTo>
                    <a:lnTo>
                      <a:pt x="224661" y="815368"/>
                    </a:lnTo>
                    <a:lnTo>
                      <a:pt x="259152" y="852412"/>
                    </a:lnTo>
                    <a:lnTo>
                      <a:pt x="295060" y="887911"/>
                    </a:lnTo>
                    <a:lnTo>
                      <a:pt x="332328" y="921831"/>
                    </a:lnTo>
                    <a:lnTo>
                      <a:pt x="370897" y="954138"/>
                    </a:lnTo>
                    <a:lnTo>
                      <a:pt x="410711" y="984798"/>
                    </a:lnTo>
                    <a:lnTo>
                      <a:pt x="451712" y="1013777"/>
                    </a:lnTo>
                    <a:lnTo>
                      <a:pt x="493844" y="1041043"/>
                    </a:lnTo>
                    <a:lnTo>
                      <a:pt x="537048" y="1066561"/>
                    </a:lnTo>
                    <a:lnTo>
                      <a:pt x="581267" y="1090298"/>
                    </a:lnTo>
                    <a:lnTo>
                      <a:pt x="626445" y="1112219"/>
                    </a:lnTo>
                    <a:lnTo>
                      <a:pt x="672523" y="1132291"/>
                    </a:lnTo>
                    <a:lnTo>
                      <a:pt x="719445" y="1150481"/>
                    </a:lnTo>
                    <a:lnTo>
                      <a:pt x="767153" y="1166755"/>
                    </a:lnTo>
                    <a:lnTo>
                      <a:pt x="815589" y="1181079"/>
                    </a:lnTo>
                    <a:lnTo>
                      <a:pt x="864698" y="1193419"/>
                    </a:lnTo>
                    <a:lnTo>
                      <a:pt x="914420" y="1203742"/>
                    </a:lnTo>
                    <a:lnTo>
                      <a:pt x="964699" y="1212013"/>
                    </a:lnTo>
                    <a:lnTo>
                      <a:pt x="1015477" y="1218200"/>
                    </a:lnTo>
                    <a:lnTo>
                      <a:pt x="1066698" y="1222269"/>
                    </a:lnTo>
                    <a:lnTo>
                      <a:pt x="1118304" y="1224185"/>
                    </a:lnTo>
                    <a:lnTo>
                      <a:pt x="1135582" y="1224340"/>
                    </a:lnTo>
                    <a:lnTo>
                      <a:pt x="1152893" y="1224250"/>
                    </a:lnTo>
                    <a:lnTo>
                      <a:pt x="1205013" y="1222505"/>
                    </a:lnTo>
                    <a:lnTo>
                      <a:pt x="1257365" y="1218518"/>
                    </a:lnTo>
                    <a:lnTo>
                      <a:pt x="1292367" y="1214597"/>
                    </a:lnTo>
                    <a:close/>
                  </a:path>
                </a:pathLst>
              </a:custGeom>
              <a:solidFill>
                <a:schemeClr val="accent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15"/>
              <p:cNvSpPr/>
              <p:nvPr/>
            </p:nvSpPr>
            <p:spPr>
              <a:xfrm>
                <a:off x="5246505" y="4216901"/>
                <a:ext cx="1224915" cy="974090"/>
              </a:xfrm>
              <a:custGeom>
                <a:avLst/>
                <a:gdLst/>
                <a:ahLst/>
                <a:cxnLst/>
                <a:rect l="l" t="t" r="r" b="b"/>
                <a:pathLst>
                  <a:path w="1224914" h="974089">
                    <a:moveTo>
                      <a:pt x="1224383" y="522753"/>
                    </a:moveTo>
                    <a:lnTo>
                      <a:pt x="116450" y="0"/>
                    </a:lnTo>
                    <a:lnTo>
                      <a:pt x="108902" y="16453"/>
                    </a:lnTo>
                    <a:lnTo>
                      <a:pt x="101605" y="32991"/>
                    </a:lnTo>
                    <a:lnTo>
                      <a:pt x="81220" y="83085"/>
                    </a:lnTo>
                    <a:lnTo>
                      <a:pt x="63102" y="133840"/>
                    </a:lnTo>
                    <a:lnTo>
                      <a:pt x="47254" y="185179"/>
                    </a:lnTo>
                    <a:lnTo>
                      <a:pt x="33684" y="237028"/>
                    </a:lnTo>
                    <a:lnTo>
                      <a:pt x="22397" y="289309"/>
                    </a:lnTo>
                    <a:lnTo>
                      <a:pt x="13397" y="341947"/>
                    </a:lnTo>
                    <a:lnTo>
                      <a:pt x="6692" y="394866"/>
                    </a:lnTo>
                    <a:lnTo>
                      <a:pt x="2287" y="447991"/>
                    </a:lnTo>
                    <a:lnTo>
                      <a:pt x="186" y="501245"/>
                    </a:lnTo>
                    <a:lnTo>
                      <a:pt x="0" y="519012"/>
                    </a:lnTo>
                    <a:lnTo>
                      <a:pt x="70" y="536782"/>
                    </a:lnTo>
                    <a:lnTo>
                      <a:pt x="1824" y="590083"/>
                    </a:lnTo>
                    <a:lnTo>
                      <a:pt x="5899" y="643310"/>
                    </a:lnTo>
                    <a:lnTo>
                      <a:pt x="12300" y="696389"/>
                    </a:lnTo>
                    <a:lnTo>
                      <a:pt x="21032" y="749243"/>
                    </a:lnTo>
                    <a:lnTo>
                      <a:pt x="32102" y="801796"/>
                    </a:lnTo>
                    <a:lnTo>
                      <a:pt x="45515" y="853973"/>
                    </a:lnTo>
                    <a:lnTo>
                      <a:pt x="61276" y="905696"/>
                    </a:lnTo>
                    <a:lnTo>
                      <a:pt x="79392" y="956892"/>
                    </a:lnTo>
                    <a:lnTo>
                      <a:pt x="85955" y="973826"/>
                    </a:lnTo>
                    <a:lnTo>
                      <a:pt x="1224383" y="522753"/>
                    </a:lnTo>
                    <a:close/>
                  </a:path>
                </a:pathLst>
              </a:custGeom>
              <a:solidFill>
                <a:schemeClr val="accent3"/>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16"/>
              <p:cNvSpPr/>
              <p:nvPr/>
            </p:nvSpPr>
            <p:spPr>
              <a:xfrm>
                <a:off x="5362956" y="3573786"/>
                <a:ext cx="1108075" cy="1165860"/>
              </a:xfrm>
              <a:custGeom>
                <a:avLst/>
                <a:gdLst/>
                <a:ahLst/>
                <a:cxnLst/>
                <a:rect l="l" t="t" r="r" b="b"/>
                <a:pathLst>
                  <a:path w="1108075" h="1165860">
                    <a:moveTo>
                      <a:pt x="1107932" y="1165869"/>
                    </a:moveTo>
                    <a:lnTo>
                      <a:pt x="730011" y="0"/>
                    </a:lnTo>
                    <a:lnTo>
                      <a:pt x="712838" y="5755"/>
                    </a:lnTo>
                    <a:lnTo>
                      <a:pt x="695779" y="11754"/>
                    </a:lnTo>
                    <a:lnTo>
                      <a:pt x="645299" y="31188"/>
                    </a:lnTo>
                    <a:lnTo>
                      <a:pt x="595911" y="52740"/>
                    </a:lnTo>
                    <a:lnTo>
                      <a:pt x="547671" y="76357"/>
                    </a:lnTo>
                    <a:lnTo>
                      <a:pt x="500636" y="101988"/>
                    </a:lnTo>
                    <a:lnTo>
                      <a:pt x="454860" y="129581"/>
                    </a:lnTo>
                    <a:lnTo>
                      <a:pt x="410401" y="159083"/>
                    </a:lnTo>
                    <a:lnTo>
                      <a:pt x="367314" y="190443"/>
                    </a:lnTo>
                    <a:lnTo>
                      <a:pt x="325656" y="223608"/>
                    </a:lnTo>
                    <a:lnTo>
                      <a:pt x="285483" y="258527"/>
                    </a:lnTo>
                    <a:lnTo>
                      <a:pt x="246850" y="295147"/>
                    </a:lnTo>
                    <a:lnTo>
                      <a:pt x="209815" y="333416"/>
                    </a:lnTo>
                    <a:lnTo>
                      <a:pt x="174433" y="373283"/>
                    </a:lnTo>
                    <a:lnTo>
                      <a:pt x="140760" y="414695"/>
                    </a:lnTo>
                    <a:lnTo>
                      <a:pt x="108852" y="457601"/>
                    </a:lnTo>
                    <a:lnTo>
                      <a:pt x="78766" y="501947"/>
                    </a:lnTo>
                    <a:lnTo>
                      <a:pt x="50558" y="547684"/>
                    </a:lnTo>
                    <a:lnTo>
                      <a:pt x="24284" y="594757"/>
                    </a:lnTo>
                    <a:lnTo>
                      <a:pt x="0" y="643115"/>
                    </a:lnTo>
                    <a:lnTo>
                      <a:pt x="1107932" y="1165869"/>
                    </a:lnTo>
                    <a:close/>
                  </a:path>
                </a:pathLst>
              </a:custGeom>
              <a:solidFill>
                <a:schemeClr val="accent4"/>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17"/>
              <p:cNvSpPr/>
              <p:nvPr/>
            </p:nvSpPr>
            <p:spPr>
              <a:xfrm>
                <a:off x="6092967" y="3514350"/>
                <a:ext cx="378460" cy="1225550"/>
              </a:xfrm>
              <a:custGeom>
                <a:avLst/>
                <a:gdLst/>
                <a:ahLst/>
                <a:cxnLst/>
                <a:rect l="l" t="t" r="r" b="b"/>
                <a:pathLst>
                  <a:path w="378460" h="1225550">
                    <a:moveTo>
                      <a:pt x="377921" y="1225305"/>
                    </a:moveTo>
                    <a:lnTo>
                      <a:pt x="377921" y="0"/>
                    </a:lnTo>
                    <a:lnTo>
                      <a:pt x="359634" y="134"/>
                    </a:lnTo>
                    <a:lnTo>
                      <a:pt x="304811" y="2155"/>
                    </a:lnTo>
                    <a:lnTo>
                      <a:pt x="250132" y="6602"/>
                    </a:lnTo>
                    <a:lnTo>
                      <a:pt x="195703" y="13475"/>
                    </a:lnTo>
                    <a:lnTo>
                      <a:pt x="141630" y="22774"/>
                    </a:lnTo>
                    <a:lnTo>
                      <a:pt x="88023" y="34500"/>
                    </a:lnTo>
                    <a:lnTo>
                      <a:pt x="34986" y="48652"/>
                    </a:lnTo>
                    <a:lnTo>
                      <a:pt x="0" y="59436"/>
                    </a:lnTo>
                    <a:lnTo>
                      <a:pt x="377921" y="1225305"/>
                    </a:lnTo>
                    <a:close/>
                  </a:path>
                </a:pathLst>
              </a:custGeom>
              <a:solidFill>
                <a:schemeClr val="accent5"/>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7" name="Oval 16"/>
            <p:cNvSpPr/>
            <p:nvPr/>
          </p:nvSpPr>
          <p:spPr bwMode="auto">
            <a:xfrm>
              <a:off x="6639483" y="3832025"/>
              <a:ext cx="1477084" cy="1477084"/>
            </a:xfrm>
            <a:prstGeom prst="ellipse">
              <a:avLst/>
            </a:prstGeom>
            <a:solidFill>
              <a:srgbClr val="EAE9E7"/>
            </a:solidFill>
            <a:ln w="6350">
              <a:noFill/>
              <a:miter lim="800000"/>
              <a:headEnd/>
              <a:tailEnd/>
            </a:ln>
          </p:spPr>
          <p:txBody>
            <a:bodyPr lIns="91440" tIns="91440" rIns="91440" bIns="91440" rtlCol="0" anchor="t">
              <a:noAutofit/>
            </a:bodyPr>
            <a:lstStyle/>
            <a:p>
              <a:pPr>
                <a:lnSpc>
                  <a:spcPts val="1500"/>
                </a:lnSpc>
              </a:pPr>
              <a:endParaRPr lang="en-US" sz="1000">
                <a:solidFill>
                  <a:srgbClr val="000000"/>
                </a:solidFill>
                <a:latin typeface="Arial" panose="020B0604020202020204" pitchFamily="34" charset="0"/>
                <a:cs typeface="Arial" panose="020B0604020202020204" pitchFamily="34" charset="0"/>
              </a:endParaRPr>
            </a:p>
          </p:txBody>
        </p:sp>
      </p:grpSp>
      <p:sp>
        <p:nvSpPr>
          <p:cNvPr id="25" name="Text Placeholder 4"/>
          <p:cNvSpPr txBox="1">
            <a:spLocks/>
          </p:cNvSpPr>
          <p:nvPr/>
        </p:nvSpPr>
        <p:spPr bwMode="gray">
          <a:xfrm>
            <a:off x="5212583" y="6818400"/>
            <a:ext cx="4325112" cy="212400"/>
          </a:xfrm>
          <a:prstGeom prst="rect">
            <a:avLst/>
          </a:prstGeom>
          <a:noFill/>
          <a:ln w="9525">
            <a:noFill/>
            <a:miter lim="800000"/>
            <a:headEnd/>
            <a:tailEnd/>
          </a:ln>
        </p:spPr>
        <p:txBody>
          <a:bodyPr vert="horz" wrap="square" lIns="0" tIns="0" rIns="0" bIns="72000" numCol="1" anchor="b" anchorCtr="0" compatLnSpc="1">
            <a:prstTxWarp prst="textNoShape">
              <a:avLst/>
            </a:prstTxWarp>
          </a:bodyPr>
          <a:lstStyle>
            <a:lvl1pPr marL="628650" indent="-628650" algn="l" rtl="0" eaLnBrk="1" fontAlgn="base" hangingPunct="1">
              <a:spcBef>
                <a:spcPts val="0"/>
              </a:spcBef>
              <a:spcAft>
                <a:spcPts val="0"/>
              </a:spcAft>
              <a:defRPr sz="900" kern="1200">
                <a:solidFill>
                  <a:schemeClr val="tx1"/>
                </a:solidFill>
                <a:latin typeface="+mn-lt"/>
                <a:ea typeface="ＭＳ Ｐゴシック" pitchFamily="-109" charset="-128"/>
                <a:cs typeface="ＭＳ Ｐゴシック" pitchFamily="-109" charset="-128"/>
              </a:defRPr>
            </a:lvl1pPr>
            <a:lvl2pPr algn="l" rtl="0" eaLnBrk="1" fontAlgn="base" hangingPunct="1">
              <a:spcBef>
                <a:spcPts val="1000"/>
              </a:spcBef>
              <a:spcAft>
                <a:spcPts val="0"/>
              </a:spcAft>
              <a:defRPr sz="2200" kern="1200">
                <a:solidFill>
                  <a:schemeClr val="tx1"/>
                </a:solidFill>
                <a:latin typeface="+mn-lt"/>
                <a:ea typeface="ＭＳ Ｐゴシック" pitchFamily="-109" charset="-128"/>
              </a:defRPr>
            </a:lvl2pPr>
            <a:lvl3pPr marL="450000" indent="-450000" algn="l" rtl="0" eaLnBrk="1" fontAlgn="base" hangingPunct="1">
              <a:spcBef>
                <a:spcPts val="800"/>
              </a:spcBef>
              <a:spcAft>
                <a:spcPts val="0"/>
              </a:spcAft>
              <a:buFont typeface="Arial" pitchFamily="34" charset="0"/>
              <a:buChar char="—"/>
              <a:defRPr sz="2200" kern="1200">
                <a:solidFill>
                  <a:schemeClr val="tx1"/>
                </a:solidFill>
                <a:latin typeface="+mn-lt"/>
                <a:ea typeface="ＭＳ Ｐゴシック" pitchFamily="-109" charset="-128"/>
              </a:defRPr>
            </a:lvl3pPr>
            <a:lvl4pPr marL="900000" indent="-450000" algn="l" rtl="0" eaLnBrk="1" fontAlgn="base" hangingPunct="1">
              <a:spcBef>
                <a:spcPts val="400"/>
              </a:spcBef>
              <a:spcAft>
                <a:spcPts val="0"/>
              </a:spcAft>
              <a:buFont typeface="Arial" charset="0"/>
              <a:buChar char="—"/>
              <a:defRPr sz="1800" kern="1200">
                <a:solidFill>
                  <a:schemeClr val="tx1"/>
                </a:solidFill>
                <a:latin typeface="+mn-lt"/>
                <a:ea typeface="ＭＳ Ｐゴシック" pitchFamily="-109" charset="-128"/>
              </a:defRPr>
            </a:lvl4pPr>
            <a:lvl5pPr marL="1350000" indent="-450000" algn="l" rtl="0" eaLnBrk="1" fontAlgn="base" hangingPunct="1">
              <a:spcBef>
                <a:spcPts val="400"/>
              </a:spcBef>
              <a:spcAft>
                <a:spcPts val="0"/>
              </a:spcAft>
              <a:buFont typeface="Arial" charset="0"/>
              <a:buChar char="—"/>
              <a:defRPr sz="1800" kern="1200">
                <a:solidFill>
                  <a:schemeClr val="tx1"/>
                </a:solidFill>
                <a:latin typeface="+mn-lt"/>
                <a:ea typeface="ＭＳ Ｐゴシック" pitchFamily="-109" charset="-128"/>
              </a:defRPr>
            </a:lvl5pPr>
            <a:lvl6pPr marL="1301711"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6276"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10842"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5408" indent="-1962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a:lstStyle>
          <a:p>
            <a:r>
              <a:rPr lang="en-US" dirty="0"/>
              <a:t>Source</a:t>
            </a:r>
            <a:r>
              <a:rPr lang="en-US" dirty="0" smtClean="0"/>
              <a:t>: VIP </a:t>
            </a:r>
            <a:r>
              <a:rPr lang="en-US" dirty="0"/>
              <a:t>Forum 2010 Survey of Business Owners</a:t>
            </a:r>
          </a:p>
        </p:txBody>
      </p:sp>
      <p:grpSp>
        <p:nvGrpSpPr>
          <p:cNvPr id="52" name="Group 51"/>
          <p:cNvGrpSpPr/>
          <p:nvPr/>
        </p:nvGrpSpPr>
        <p:grpSpPr>
          <a:xfrm>
            <a:off x="1406605" y="5914809"/>
            <a:ext cx="2639991" cy="184666"/>
            <a:chOff x="1276350" y="6123754"/>
            <a:chExt cx="2639991" cy="184666"/>
          </a:xfrm>
        </p:grpSpPr>
        <p:grpSp>
          <p:nvGrpSpPr>
            <p:cNvPr id="7" name="Group 6"/>
            <p:cNvGrpSpPr/>
            <p:nvPr/>
          </p:nvGrpSpPr>
          <p:grpSpPr>
            <a:xfrm>
              <a:off x="1276350" y="6123754"/>
              <a:ext cx="532440" cy="184666"/>
              <a:chOff x="1276350" y="6123754"/>
              <a:chExt cx="532440" cy="184666"/>
            </a:xfrm>
          </p:grpSpPr>
          <p:sp>
            <p:nvSpPr>
              <p:cNvPr id="27" name="object 5"/>
              <p:cNvSpPr/>
              <p:nvPr/>
            </p:nvSpPr>
            <p:spPr>
              <a:xfrm>
                <a:off x="1276350" y="6166690"/>
                <a:ext cx="102890" cy="98794"/>
              </a:xfrm>
              <a:prstGeom prst="rect">
                <a:avLst/>
              </a:prstGeom>
              <a:solidFill>
                <a:schemeClr val="accent1"/>
              </a:solidFill>
            </p:spPr>
            <p:txBody>
              <a:bodyPr wrap="square" lIns="0" tIns="0" rIns="0" bIns="0" rtlCol="0"/>
              <a:lstStyle/>
              <a:p>
                <a:endParaRPr sz="1200" dirty="0">
                  <a:latin typeface="Arial" panose="020B0604020202020204" pitchFamily="34" charset="0"/>
                  <a:cs typeface="Arial" panose="020B0604020202020204" pitchFamily="34" charset="0"/>
                </a:endParaRPr>
              </a:p>
            </p:txBody>
          </p:sp>
          <p:sp>
            <p:nvSpPr>
              <p:cNvPr id="28" name="object 12"/>
              <p:cNvSpPr txBox="1"/>
              <p:nvPr/>
            </p:nvSpPr>
            <p:spPr>
              <a:xfrm>
                <a:off x="1436390" y="6123754"/>
                <a:ext cx="372400" cy="184666"/>
              </a:xfrm>
              <a:prstGeom prst="rect">
                <a:avLst/>
              </a:prstGeom>
            </p:spPr>
            <p:txBody>
              <a:bodyPr vert="horz" wrap="square" lIns="0" tIns="0" rIns="0" bIns="0" rtlCol="0">
                <a:spAutoFit/>
              </a:bodyPr>
              <a:lstStyle/>
              <a:p>
                <a:pPr marL="12700">
                  <a:lnSpc>
                    <a:spcPct val="100000"/>
                  </a:lnSpc>
                </a:pPr>
                <a:r>
                  <a:rPr sz="1200" dirty="0">
                    <a:latin typeface="Arial" panose="020B0604020202020204" pitchFamily="34" charset="0"/>
                    <a:cs typeface="Arial" panose="020B0604020202020204" pitchFamily="34" charset="0"/>
                  </a:rPr>
                  <a:t>65</a:t>
                </a:r>
                <a:r>
                  <a:rPr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t>
                </a:r>
                <a:endParaRPr sz="1200" dirty="0">
                  <a:latin typeface="Arial" panose="020B0604020202020204" pitchFamily="34" charset="0"/>
                  <a:cs typeface="Arial" panose="020B0604020202020204" pitchFamily="34" charset="0"/>
                </a:endParaRPr>
              </a:p>
            </p:txBody>
          </p:sp>
        </p:grpSp>
        <p:grpSp>
          <p:nvGrpSpPr>
            <p:cNvPr id="50" name="Group 49"/>
            <p:cNvGrpSpPr/>
            <p:nvPr/>
          </p:nvGrpSpPr>
          <p:grpSpPr>
            <a:xfrm>
              <a:off x="2099732" y="6123754"/>
              <a:ext cx="722822" cy="184666"/>
              <a:chOff x="2099732" y="6123754"/>
              <a:chExt cx="722822" cy="184666"/>
            </a:xfrm>
          </p:grpSpPr>
          <p:sp>
            <p:nvSpPr>
              <p:cNvPr id="29" name="object 5"/>
              <p:cNvSpPr/>
              <p:nvPr/>
            </p:nvSpPr>
            <p:spPr>
              <a:xfrm>
                <a:off x="2099732" y="6166690"/>
                <a:ext cx="102890" cy="98794"/>
              </a:xfrm>
              <a:prstGeom prst="rect">
                <a:avLst/>
              </a:prstGeom>
              <a:solidFill>
                <a:schemeClr val="accent2"/>
              </a:solidFill>
            </p:spPr>
            <p:txBody>
              <a:bodyPr wrap="square" lIns="0" tIns="0" rIns="0" bIns="0" rtlCol="0"/>
              <a:lstStyle/>
              <a:p>
                <a:endParaRPr sz="1200" dirty="0">
                  <a:latin typeface="Arial" panose="020B0604020202020204" pitchFamily="34" charset="0"/>
                  <a:cs typeface="Arial" panose="020B0604020202020204" pitchFamily="34" charset="0"/>
                </a:endParaRPr>
              </a:p>
            </p:txBody>
          </p:sp>
          <p:sp>
            <p:nvSpPr>
              <p:cNvPr id="30" name="object 12"/>
              <p:cNvSpPr txBox="1"/>
              <p:nvPr/>
            </p:nvSpPr>
            <p:spPr>
              <a:xfrm>
                <a:off x="2259771" y="6123754"/>
                <a:ext cx="562783" cy="184666"/>
              </a:xfrm>
              <a:prstGeom prst="rect">
                <a:avLst/>
              </a:prstGeom>
            </p:spPr>
            <p:txBody>
              <a:bodyPr vert="horz" wrap="square" lIns="0" tIns="0" rIns="0" bIns="0" rtlCol="0">
                <a:spAutoFit/>
              </a:bodyPr>
              <a:lstStyle/>
              <a:p>
                <a:pPr marL="12700">
                  <a:lnSpc>
                    <a:spcPct val="100000"/>
                  </a:lnSpc>
                </a:pPr>
                <a:r>
                  <a:rPr lang="en-US" sz="1200" dirty="0">
                    <a:latin typeface="Arial" panose="020B0604020202020204" pitchFamily="34" charset="0"/>
                    <a:cs typeface="Arial" panose="020B0604020202020204" pitchFamily="34" charset="0"/>
                  </a:rPr>
                  <a:t>55-64</a:t>
                </a:r>
              </a:p>
            </p:txBody>
          </p:sp>
        </p:grpSp>
        <p:grpSp>
          <p:nvGrpSpPr>
            <p:cNvPr id="51" name="Group 50"/>
            <p:cNvGrpSpPr/>
            <p:nvPr/>
          </p:nvGrpSpPr>
          <p:grpSpPr>
            <a:xfrm>
              <a:off x="3113496" y="6123754"/>
              <a:ext cx="802845" cy="184666"/>
              <a:chOff x="3113496" y="6123754"/>
              <a:chExt cx="802845" cy="184666"/>
            </a:xfrm>
          </p:grpSpPr>
          <p:sp>
            <p:nvSpPr>
              <p:cNvPr id="31" name="object 5"/>
              <p:cNvSpPr/>
              <p:nvPr/>
            </p:nvSpPr>
            <p:spPr>
              <a:xfrm>
                <a:off x="3113496" y="6166690"/>
                <a:ext cx="102890" cy="98794"/>
              </a:xfrm>
              <a:prstGeom prst="rect">
                <a:avLst/>
              </a:prstGeom>
              <a:solidFill>
                <a:schemeClr val="accent3"/>
              </a:solidFill>
            </p:spPr>
            <p:txBody>
              <a:bodyPr wrap="square" lIns="0" tIns="0" rIns="0" bIns="0" rtlCol="0"/>
              <a:lstStyle/>
              <a:p>
                <a:endParaRPr sz="1200" dirty="0">
                  <a:latin typeface="Arial" panose="020B0604020202020204" pitchFamily="34" charset="0"/>
                  <a:cs typeface="Arial" panose="020B0604020202020204" pitchFamily="34" charset="0"/>
                </a:endParaRPr>
              </a:p>
            </p:txBody>
          </p:sp>
          <p:sp>
            <p:nvSpPr>
              <p:cNvPr id="32" name="object 12"/>
              <p:cNvSpPr txBox="1"/>
              <p:nvPr/>
            </p:nvSpPr>
            <p:spPr>
              <a:xfrm>
                <a:off x="3273536" y="6123754"/>
                <a:ext cx="642805" cy="184666"/>
              </a:xfrm>
              <a:prstGeom prst="rect">
                <a:avLst/>
              </a:prstGeom>
            </p:spPr>
            <p:txBody>
              <a:bodyPr vert="horz" wrap="none" lIns="0" tIns="0" rIns="0" bIns="0" rtlCol="0">
                <a:spAutoFit/>
              </a:bodyPr>
              <a:lstStyle/>
              <a:p>
                <a:pPr marL="12700">
                  <a:lnSpc>
                    <a:spcPct val="100000"/>
                  </a:lnSpc>
                </a:pPr>
                <a:r>
                  <a:rPr lang="en-US" sz="1200" dirty="0">
                    <a:latin typeface="Arial" panose="020B0604020202020204" pitchFamily="34" charset="0"/>
                    <a:cs typeface="Arial" panose="020B0604020202020204" pitchFamily="34" charset="0"/>
                  </a:rPr>
                  <a:t>Under 55</a:t>
                </a:r>
              </a:p>
            </p:txBody>
          </p:sp>
        </p:grpSp>
      </p:grpSp>
      <p:grpSp>
        <p:nvGrpSpPr>
          <p:cNvPr id="34" name="Group 33"/>
          <p:cNvGrpSpPr/>
          <p:nvPr/>
        </p:nvGrpSpPr>
        <p:grpSpPr>
          <a:xfrm>
            <a:off x="5476070" y="5914809"/>
            <a:ext cx="924672" cy="184666"/>
            <a:chOff x="5346512" y="5564958"/>
            <a:chExt cx="924672" cy="184666"/>
          </a:xfrm>
        </p:grpSpPr>
        <p:sp>
          <p:nvSpPr>
            <p:cNvPr id="48" name="object 5"/>
            <p:cNvSpPr/>
            <p:nvPr/>
          </p:nvSpPr>
          <p:spPr>
            <a:xfrm>
              <a:off x="5346512" y="5607894"/>
              <a:ext cx="102890" cy="98794"/>
            </a:xfrm>
            <a:prstGeom prst="rect">
              <a:avLst/>
            </a:prstGeom>
            <a:solidFill>
              <a:schemeClr val="accent1"/>
            </a:solidFill>
          </p:spPr>
          <p:txBody>
            <a:bodyPr wrap="square" lIns="0" tIns="0" rIns="0" bIns="0" rtlCol="0"/>
            <a:lstStyle/>
            <a:p>
              <a:endParaRPr sz="1200" dirty="0">
                <a:latin typeface="Arial" panose="020B0604020202020204" pitchFamily="34" charset="0"/>
                <a:cs typeface="Arial" panose="020B0604020202020204" pitchFamily="34" charset="0"/>
              </a:endParaRPr>
            </a:p>
          </p:txBody>
        </p:sp>
        <p:sp>
          <p:nvSpPr>
            <p:cNvPr id="49" name="object 12"/>
            <p:cNvSpPr txBox="1"/>
            <p:nvPr/>
          </p:nvSpPr>
          <p:spPr>
            <a:xfrm>
              <a:off x="5506551" y="5564958"/>
              <a:ext cx="764633" cy="184666"/>
            </a:xfrm>
            <a:prstGeom prst="rect">
              <a:avLst/>
            </a:prstGeom>
          </p:spPr>
          <p:txBody>
            <a:bodyPr vert="horz" wrap="none" lIns="0" tIns="0" rIns="0" bIns="0" rtlCol="0">
              <a:spAutoFit/>
            </a:bodyPr>
            <a:lstStyle/>
            <a:p>
              <a:pPr marL="12700">
                <a:lnSpc>
                  <a:spcPct val="100000"/>
                </a:lnSpc>
              </a:pPr>
              <a:r>
                <a:rPr lang="en-US" sz="1200" dirty="0" smtClean="0">
                  <a:latin typeface="Arial" panose="020B0604020202020204" pitchFamily="34" charset="0"/>
                  <a:cs typeface="Arial" panose="020B0604020202020204" pitchFamily="34" charset="0"/>
                </a:rPr>
                <a:t>Third </a:t>
              </a:r>
              <a:r>
                <a:rPr lang="en-US" sz="1200" dirty="0">
                  <a:latin typeface="Arial" panose="020B0604020202020204" pitchFamily="34" charset="0"/>
                  <a:cs typeface="Arial" panose="020B0604020202020204" pitchFamily="34" charset="0"/>
                </a:rPr>
                <a:t>Party</a:t>
              </a:r>
            </a:p>
          </p:txBody>
        </p:sp>
      </p:grpSp>
      <p:grpSp>
        <p:nvGrpSpPr>
          <p:cNvPr id="35" name="Group 34"/>
          <p:cNvGrpSpPr/>
          <p:nvPr/>
        </p:nvGrpSpPr>
        <p:grpSpPr>
          <a:xfrm>
            <a:off x="6565080" y="5914809"/>
            <a:ext cx="1482068" cy="184666"/>
            <a:chOff x="7091863" y="5564958"/>
            <a:chExt cx="1482068" cy="184666"/>
          </a:xfrm>
        </p:grpSpPr>
        <p:sp>
          <p:nvSpPr>
            <p:cNvPr id="46" name="object 5"/>
            <p:cNvSpPr/>
            <p:nvPr/>
          </p:nvSpPr>
          <p:spPr>
            <a:xfrm>
              <a:off x="7091863" y="5607894"/>
              <a:ext cx="102890" cy="98794"/>
            </a:xfrm>
            <a:prstGeom prst="rect">
              <a:avLst/>
            </a:prstGeom>
            <a:solidFill>
              <a:schemeClr val="accent2"/>
            </a:solidFill>
          </p:spPr>
          <p:txBody>
            <a:bodyPr wrap="square" lIns="0" tIns="0" rIns="0" bIns="0" rtlCol="0"/>
            <a:lstStyle/>
            <a:p>
              <a:endParaRPr sz="1200" dirty="0">
                <a:latin typeface="Arial" panose="020B0604020202020204" pitchFamily="34" charset="0"/>
                <a:cs typeface="Arial" panose="020B0604020202020204" pitchFamily="34" charset="0"/>
              </a:endParaRPr>
            </a:p>
          </p:txBody>
        </p:sp>
        <p:sp>
          <p:nvSpPr>
            <p:cNvPr id="47" name="object 12"/>
            <p:cNvSpPr txBox="1"/>
            <p:nvPr/>
          </p:nvSpPr>
          <p:spPr>
            <a:xfrm>
              <a:off x="7251902" y="5564958"/>
              <a:ext cx="1322029" cy="184666"/>
            </a:xfrm>
            <a:prstGeom prst="rect">
              <a:avLst/>
            </a:prstGeom>
          </p:spPr>
          <p:txBody>
            <a:bodyPr vert="horz" wrap="none" lIns="0" tIns="0" rIns="0" bIns="0" rtlCol="0">
              <a:spAutoFit/>
            </a:bodyPr>
            <a:lstStyle/>
            <a:p>
              <a:pPr marL="12700">
                <a:lnSpc>
                  <a:spcPct val="100000"/>
                </a:lnSpc>
              </a:pPr>
              <a:r>
                <a:rPr lang="en-US" sz="1200" dirty="0" smtClean="0">
                  <a:latin typeface="Arial" panose="020B0604020202020204" pitchFamily="34" charset="0"/>
                  <a:cs typeface="Arial" panose="020B0604020202020204" pitchFamily="34" charset="0"/>
                </a:rPr>
                <a:t>Family/Trust/Other</a:t>
              </a:r>
              <a:endParaRPr lang="en-US" sz="1200" dirty="0">
                <a:latin typeface="Arial" panose="020B0604020202020204" pitchFamily="34" charset="0"/>
                <a:cs typeface="Arial" panose="020B0604020202020204" pitchFamily="34" charset="0"/>
              </a:endParaRPr>
            </a:p>
          </p:txBody>
        </p:sp>
      </p:grpSp>
      <p:grpSp>
        <p:nvGrpSpPr>
          <p:cNvPr id="36" name="Group 35"/>
          <p:cNvGrpSpPr/>
          <p:nvPr/>
        </p:nvGrpSpPr>
        <p:grpSpPr>
          <a:xfrm>
            <a:off x="8339726" y="5921926"/>
            <a:ext cx="1067339" cy="184666"/>
            <a:chOff x="5346512" y="5905588"/>
            <a:chExt cx="1067339" cy="184666"/>
          </a:xfrm>
        </p:grpSpPr>
        <p:sp>
          <p:nvSpPr>
            <p:cNvPr id="44" name="object 5"/>
            <p:cNvSpPr/>
            <p:nvPr/>
          </p:nvSpPr>
          <p:spPr>
            <a:xfrm>
              <a:off x="5346512" y="5948524"/>
              <a:ext cx="102890" cy="98794"/>
            </a:xfrm>
            <a:prstGeom prst="rect">
              <a:avLst/>
            </a:prstGeom>
            <a:solidFill>
              <a:schemeClr val="accent3"/>
            </a:solidFill>
          </p:spPr>
          <p:txBody>
            <a:bodyPr wrap="square" lIns="0" tIns="0" rIns="0" bIns="0" rtlCol="0"/>
            <a:lstStyle/>
            <a:p>
              <a:endParaRPr sz="1200" dirty="0">
                <a:latin typeface="Arial" panose="020B0604020202020204" pitchFamily="34" charset="0"/>
                <a:cs typeface="Arial" panose="020B0604020202020204" pitchFamily="34" charset="0"/>
              </a:endParaRPr>
            </a:p>
          </p:txBody>
        </p:sp>
        <p:sp>
          <p:nvSpPr>
            <p:cNvPr id="45" name="object 12"/>
            <p:cNvSpPr txBox="1"/>
            <p:nvPr/>
          </p:nvSpPr>
          <p:spPr>
            <a:xfrm>
              <a:off x="5506551" y="5905588"/>
              <a:ext cx="907300" cy="184666"/>
            </a:xfrm>
            <a:prstGeom prst="rect">
              <a:avLst/>
            </a:prstGeom>
          </p:spPr>
          <p:txBody>
            <a:bodyPr vert="horz" wrap="none" lIns="0" tIns="0" rIns="0" bIns="0" rtlCol="0">
              <a:spAutoFit/>
            </a:bodyPr>
            <a:lstStyle/>
            <a:p>
              <a:pPr marL="12700">
                <a:lnSpc>
                  <a:spcPct val="100000"/>
                </a:lnSpc>
              </a:pPr>
              <a:r>
                <a:rPr lang="en-US" sz="1200" dirty="0" smtClean="0">
                  <a:latin typeface="Arial" panose="020B0604020202020204" pitchFamily="34" charset="0"/>
                  <a:cs typeface="Arial" panose="020B0604020202020204" pitchFamily="34" charset="0"/>
                </a:rPr>
                <a:t>Management</a:t>
              </a:r>
              <a:endParaRPr lang="en-US" sz="1200" dirty="0">
                <a:latin typeface="Arial" panose="020B0604020202020204" pitchFamily="34" charset="0"/>
                <a:cs typeface="Arial" panose="020B0604020202020204" pitchFamily="34" charset="0"/>
              </a:endParaRPr>
            </a:p>
          </p:txBody>
        </p:sp>
      </p:grpSp>
      <p:grpSp>
        <p:nvGrpSpPr>
          <p:cNvPr id="38" name="Group 37"/>
          <p:cNvGrpSpPr/>
          <p:nvPr/>
        </p:nvGrpSpPr>
        <p:grpSpPr>
          <a:xfrm>
            <a:off x="5476070" y="6255439"/>
            <a:ext cx="903832" cy="184666"/>
            <a:chOff x="7091863" y="5905588"/>
            <a:chExt cx="903832" cy="184666"/>
          </a:xfrm>
        </p:grpSpPr>
        <p:sp>
          <p:nvSpPr>
            <p:cNvPr id="42" name="object 5"/>
            <p:cNvSpPr/>
            <p:nvPr/>
          </p:nvSpPr>
          <p:spPr>
            <a:xfrm>
              <a:off x="7091863" y="5948524"/>
              <a:ext cx="102890" cy="98794"/>
            </a:xfrm>
            <a:prstGeom prst="rect">
              <a:avLst/>
            </a:prstGeom>
            <a:solidFill>
              <a:schemeClr val="accent4"/>
            </a:solidFill>
          </p:spPr>
          <p:txBody>
            <a:bodyPr wrap="square" lIns="0" tIns="0" rIns="0" bIns="0" rtlCol="0"/>
            <a:lstStyle/>
            <a:p>
              <a:endParaRPr sz="1200" dirty="0">
                <a:latin typeface="Arial" panose="020B0604020202020204" pitchFamily="34" charset="0"/>
                <a:cs typeface="Arial" panose="020B0604020202020204" pitchFamily="34" charset="0"/>
              </a:endParaRPr>
            </a:p>
          </p:txBody>
        </p:sp>
        <p:sp>
          <p:nvSpPr>
            <p:cNvPr id="43" name="object 12"/>
            <p:cNvSpPr txBox="1"/>
            <p:nvPr/>
          </p:nvSpPr>
          <p:spPr>
            <a:xfrm>
              <a:off x="7251902" y="5905588"/>
              <a:ext cx="743793" cy="184666"/>
            </a:xfrm>
            <a:prstGeom prst="rect">
              <a:avLst/>
            </a:prstGeom>
          </p:spPr>
          <p:txBody>
            <a:bodyPr vert="horz" wrap="none" lIns="0" tIns="0" rIns="0" bIns="0" rtlCol="0">
              <a:spAutoFit/>
            </a:bodyPr>
            <a:lstStyle/>
            <a:p>
              <a:pPr marL="12700">
                <a:lnSpc>
                  <a:spcPct val="100000"/>
                </a:lnSpc>
              </a:pPr>
              <a:r>
                <a:rPr lang="en-US" sz="1200" dirty="0">
                  <a:latin typeface="Arial" panose="020B0604020202020204" pitchFamily="34" charset="0"/>
                  <a:cs typeface="Arial" panose="020B0604020202020204" pitchFamily="34" charset="0"/>
                </a:rPr>
                <a:t>Undecided</a:t>
              </a:r>
            </a:p>
          </p:txBody>
        </p:sp>
      </p:grpSp>
      <p:grpSp>
        <p:nvGrpSpPr>
          <p:cNvPr id="39" name="Group 38"/>
          <p:cNvGrpSpPr/>
          <p:nvPr/>
        </p:nvGrpSpPr>
        <p:grpSpPr>
          <a:xfrm>
            <a:off x="6565080" y="6255439"/>
            <a:ext cx="641389" cy="184666"/>
            <a:chOff x="5346512" y="6312104"/>
            <a:chExt cx="641389" cy="184666"/>
          </a:xfrm>
        </p:grpSpPr>
        <p:sp>
          <p:nvSpPr>
            <p:cNvPr id="40" name="object 5"/>
            <p:cNvSpPr/>
            <p:nvPr/>
          </p:nvSpPr>
          <p:spPr>
            <a:xfrm>
              <a:off x="5346512" y="6355040"/>
              <a:ext cx="102890" cy="98794"/>
            </a:xfrm>
            <a:prstGeom prst="rect">
              <a:avLst/>
            </a:prstGeom>
            <a:solidFill>
              <a:schemeClr val="accent5"/>
            </a:solidFill>
          </p:spPr>
          <p:txBody>
            <a:bodyPr wrap="square" lIns="0" tIns="0" rIns="0" bIns="0" rtlCol="0"/>
            <a:lstStyle/>
            <a:p>
              <a:endParaRPr sz="1200" dirty="0">
                <a:latin typeface="Arial" panose="020B0604020202020204" pitchFamily="34" charset="0"/>
                <a:cs typeface="Arial" panose="020B0604020202020204" pitchFamily="34" charset="0"/>
              </a:endParaRPr>
            </a:p>
          </p:txBody>
        </p:sp>
        <p:sp>
          <p:nvSpPr>
            <p:cNvPr id="41" name="object 12"/>
            <p:cNvSpPr txBox="1"/>
            <p:nvPr/>
          </p:nvSpPr>
          <p:spPr>
            <a:xfrm>
              <a:off x="5506551" y="6312104"/>
              <a:ext cx="481350" cy="184666"/>
            </a:xfrm>
            <a:prstGeom prst="rect">
              <a:avLst/>
            </a:prstGeom>
          </p:spPr>
          <p:txBody>
            <a:bodyPr vert="horz" wrap="none" lIns="0" tIns="0" rIns="0" bIns="0" rtlCol="0">
              <a:spAutoFit/>
            </a:bodyPr>
            <a:lstStyle/>
            <a:p>
              <a:pPr marL="12700">
                <a:lnSpc>
                  <a:spcPct val="100000"/>
                </a:lnSpc>
              </a:pPr>
              <a:r>
                <a:rPr lang="en-US" sz="1200" dirty="0">
                  <a:latin typeface="Arial" panose="020B0604020202020204" pitchFamily="34" charset="0"/>
                  <a:cs typeface="Arial" panose="020B0604020202020204" pitchFamily="34" charset="0"/>
                </a:rPr>
                <a:t>ESOP </a:t>
              </a:r>
            </a:p>
          </p:txBody>
        </p:sp>
      </p:grpSp>
    </p:spTree>
    <p:extLst>
      <p:ext uri="{BB962C8B-B14F-4D97-AF65-F5344CB8AC3E}">
        <p14:creationId xmlns:p14="http://schemas.microsoft.com/office/powerpoint/2010/main" xmlns="" val="68470957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object 39"/>
          <p:cNvSpPr txBox="1"/>
          <p:nvPr/>
        </p:nvSpPr>
        <p:spPr>
          <a:xfrm>
            <a:off x="535651" y="1601090"/>
            <a:ext cx="4503074" cy="4642394"/>
          </a:xfrm>
          <a:prstGeom prst="rect">
            <a:avLst/>
          </a:prstGeom>
          <a:solidFill>
            <a:schemeClr val="accent5">
              <a:lumMod val="20000"/>
              <a:lumOff val="80000"/>
            </a:schemeClr>
          </a:solidFill>
        </p:spPr>
        <p:txBody>
          <a:bodyPr vert="vert270" wrap="square" lIns="182880" tIns="0" rIns="0" bIns="0" rtlCol="0" anchor="t" anchorCtr="1">
            <a:noAutofit/>
          </a:bodyPr>
          <a:lstStyle/>
          <a:p>
            <a:pPr marL="12700">
              <a:lnSpc>
                <a:spcPts val="1235"/>
              </a:lnSpc>
            </a:pPr>
            <a:r>
              <a:rPr sz="1200" dirty="0" smtClean="0">
                <a:latin typeface="Arial" panose="020B0604020202020204" pitchFamily="34" charset="0"/>
                <a:cs typeface="Arial" pitchFamily="34" charset="0"/>
              </a:rPr>
              <a:t>D</a:t>
            </a:r>
            <a:r>
              <a:rPr sz="1200" spc="-20" dirty="0" smtClean="0">
                <a:latin typeface="Arial" pitchFamily="34" charset="0"/>
                <a:cs typeface="Arial" pitchFamily="34" charset="0"/>
              </a:rPr>
              <a:t>i</a:t>
            </a:r>
            <a:r>
              <a:rPr sz="1200" spc="-5" dirty="0" smtClean="0">
                <a:latin typeface="Arial" pitchFamily="34" charset="0"/>
                <a:cs typeface="Arial" pitchFamily="34" charset="0"/>
              </a:rPr>
              <a:t>ff</a:t>
            </a:r>
            <a:r>
              <a:rPr sz="1200" spc="-20" dirty="0" smtClean="0">
                <a:latin typeface="Arial" pitchFamily="34" charset="0"/>
                <a:cs typeface="Arial" pitchFamily="34" charset="0"/>
              </a:rPr>
              <a:t>i</a:t>
            </a:r>
            <a:r>
              <a:rPr sz="1200" dirty="0" smtClean="0">
                <a:latin typeface="Arial" pitchFamily="34" charset="0"/>
                <a:cs typeface="Arial" pitchFamily="34" charset="0"/>
              </a:rPr>
              <a:t>c</a:t>
            </a:r>
            <a:r>
              <a:rPr sz="1200" spc="-5" dirty="0" smtClean="0">
                <a:latin typeface="Arial" pitchFamily="34" charset="0"/>
                <a:cs typeface="Arial" pitchFamily="34" charset="0"/>
              </a:rPr>
              <a:t>u</a:t>
            </a:r>
            <a:r>
              <a:rPr sz="1200" spc="-20" dirty="0" smtClean="0">
                <a:latin typeface="Arial" pitchFamily="34" charset="0"/>
                <a:cs typeface="Arial" pitchFamily="34" charset="0"/>
              </a:rPr>
              <a:t>l</a:t>
            </a:r>
            <a:r>
              <a:rPr sz="1200" spc="-5" dirty="0" smtClean="0">
                <a:latin typeface="Arial" pitchFamily="34" charset="0"/>
                <a:cs typeface="Arial" pitchFamily="34" charset="0"/>
              </a:rPr>
              <a:t>t</a:t>
            </a:r>
            <a:r>
              <a:rPr sz="1200" spc="-20" dirty="0" smtClean="0">
                <a:latin typeface="Arial" pitchFamily="34" charset="0"/>
                <a:cs typeface="Arial" pitchFamily="34" charset="0"/>
              </a:rPr>
              <a:t>l</a:t>
            </a:r>
            <a:r>
              <a:rPr sz="1200" dirty="0" smtClean="0">
                <a:latin typeface="Arial" pitchFamily="34" charset="0"/>
                <a:cs typeface="Arial" pitchFamily="34" charset="0"/>
              </a:rPr>
              <a:t>y</a:t>
            </a:r>
            <a:r>
              <a:rPr lang="en-US" sz="1200" dirty="0" smtClean="0">
                <a:latin typeface="Arial" pitchFamily="34" charset="0"/>
                <a:cs typeface="Arial" pitchFamily="34" charset="0"/>
              </a:rPr>
              <a:t> </a:t>
            </a:r>
            <a:r>
              <a:rPr sz="1200" dirty="0" smtClean="0">
                <a:latin typeface="Arial" pitchFamily="34" charset="0"/>
                <a:cs typeface="Arial" pitchFamily="34" charset="0"/>
              </a:rPr>
              <a:t>of</a:t>
            </a:r>
            <a:r>
              <a:rPr sz="1200" spc="90" dirty="0" smtClean="0">
                <a:latin typeface="Arial" pitchFamily="34" charset="0"/>
                <a:cs typeface="Arial" pitchFamily="34" charset="0"/>
              </a:rPr>
              <a:t> </a:t>
            </a:r>
            <a:r>
              <a:rPr sz="1200" dirty="0">
                <a:latin typeface="Arial" pitchFamily="34" charset="0"/>
                <a:cs typeface="Arial" pitchFamily="34" charset="0"/>
              </a:rPr>
              <a:t>Ac</a:t>
            </a:r>
            <a:r>
              <a:rPr sz="1200" spc="-5" dirty="0">
                <a:latin typeface="Arial" pitchFamily="34" charset="0"/>
                <a:cs typeface="Arial" pitchFamily="34" charset="0"/>
              </a:rPr>
              <a:t>h</a:t>
            </a:r>
            <a:r>
              <a:rPr sz="1200" spc="-20" dirty="0">
                <a:latin typeface="Arial" pitchFamily="34" charset="0"/>
                <a:cs typeface="Arial" pitchFamily="34" charset="0"/>
              </a:rPr>
              <a:t>i</a:t>
            </a:r>
            <a:r>
              <a:rPr sz="1200" dirty="0">
                <a:latin typeface="Arial" pitchFamily="34" charset="0"/>
                <a:cs typeface="Arial" pitchFamily="34" charset="0"/>
              </a:rPr>
              <a:t>e</a:t>
            </a:r>
            <a:r>
              <a:rPr sz="1200" spc="-10" dirty="0">
                <a:latin typeface="Arial" pitchFamily="34" charset="0"/>
                <a:cs typeface="Arial" pitchFamily="34" charset="0"/>
              </a:rPr>
              <a:t>v</a:t>
            </a:r>
            <a:r>
              <a:rPr sz="1200" spc="-20" dirty="0">
                <a:latin typeface="Arial" pitchFamily="34" charset="0"/>
                <a:cs typeface="Arial" pitchFamily="34" charset="0"/>
              </a:rPr>
              <a:t>i</a:t>
            </a:r>
            <a:r>
              <a:rPr sz="1200" spc="-5" dirty="0">
                <a:latin typeface="Arial" pitchFamily="34" charset="0"/>
                <a:cs typeface="Arial" pitchFamily="34" charset="0"/>
              </a:rPr>
              <a:t>n</a:t>
            </a:r>
            <a:r>
              <a:rPr sz="1200" dirty="0">
                <a:latin typeface="Arial" pitchFamily="34" charset="0"/>
                <a:cs typeface="Arial" pitchFamily="34" charset="0"/>
              </a:rPr>
              <a:t>g</a:t>
            </a:r>
          </a:p>
        </p:txBody>
      </p:sp>
      <p:sp>
        <p:nvSpPr>
          <p:cNvPr id="55" name="object 7"/>
          <p:cNvSpPr/>
          <p:nvPr/>
        </p:nvSpPr>
        <p:spPr>
          <a:xfrm>
            <a:off x="1020311" y="1796180"/>
            <a:ext cx="1920240" cy="1919364"/>
          </a:xfrm>
          <a:prstGeom prst="rect">
            <a:avLst/>
          </a:prstGeom>
          <a:solidFill>
            <a:schemeClr val="accent5">
              <a:lumMod val="40000"/>
              <a:lumOff val="60000"/>
            </a:schemeClr>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6" name="object 8"/>
          <p:cNvSpPr/>
          <p:nvPr/>
        </p:nvSpPr>
        <p:spPr>
          <a:xfrm>
            <a:off x="1020311" y="3766379"/>
            <a:ext cx="1920240" cy="1919364"/>
          </a:xfrm>
          <a:prstGeom prst="rect">
            <a:avLst/>
          </a:prstGeom>
          <a:solidFill>
            <a:schemeClr val="accent5">
              <a:lumMod val="60000"/>
              <a:lumOff val="40000"/>
            </a:schemeClr>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2" name="object 7"/>
          <p:cNvSpPr/>
          <p:nvPr/>
        </p:nvSpPr>
        <p:spPr>
          <a:xfrm>
            <a:off x="2996595" y="1796180"/>
            <a:ext cx="1920240" cy="1919364"/>
          </a:xfrm>
          <a:prstGeom prst="rect">
            <a:avLst/>
          </a:prstGeom>
          <a:solidFill>
            <a:schemeClr val="accent5">
              <a:lumMod val="75000"/>
            </a:schemeClr>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3" name="object 8"/>
          <p:cNvSpPr/>
          <p:nvPr/>
        </p:nvSpPr>
        <p:spPr>
          <a:xfrm>
            <a:off x="2996595" y="3766379"/>
            <a:ext cx="1920240" cy="1919364"/>
          </a:xfrm>
          <a:prstGeom prst="rect">
            <a:avLst/>
          </a:prstGeom>
          <a:solidFill>
            <a:schemeClr val="accent3"/>
          </a:solidFill>
        </p:spPr>
        <p:txBody>
          <a:bodyPr wrap="square" lIns="0" tIns="0" rIns="0" bIns="0" rtlCol="0"/>
          <a:lstStyle/>
          <a:p>
            <a:endParaRPr dirty="0">
              <a:latin typeface="Arial" panose="020B0604020202020204" pitchFamily="34" charset="0"/>
              <a:cs typeface="Arial" panose="020B0604020202020204" pitchFamily="34" charset="0"/>
            </a:endParaRPr>
          </a:p>
        </p:txBody>
      </p:sp>
      <p:cxnSp>
        <p:nvCxnSpPr>
          <p:cNvPr id="94" name="Straight Connector 93"/>
          <p:cNvCxnSpPr/>
          <p:nvPr/>
        </p:nvCxnSpPr>
        <p:spPr bwMode="auto">
          <a:xfrm>
            <a:off x="2959510" y="1796180"/>
            <a:ext cx="0" cy="3889563"/>
          </a:xfrm>
          <a:prstGeom prst="line">
            <a:avLst/>
          </a:prstGeom>
          <a:noFill/>
          <a:ln w="12700">
            <a:solidFill>
              <a:schemeClr val="tx1"/>
            </a:solidFill>
            <a:round/>
            <a:headEnd/>
            <a:tailEnd/>
          </a:ln>
        </p:spPr>
      </p:cxnSp>
      <p:sp>
        <p:nvSpPr>
          <p:cNvPr id="3" name="Title 2"/>
          <p:cNvSpPr>
            <a:spLocks noGrp="1"/>
          </p:cNvSpPr>
          <p:nvPr>
            <p:ph type="title"/>
          </p:nvPr>
        </p:nvSpPr>
        <p:spPr/>
        <p:txBody>
          <a:bodyPr/>
          <a:lstStyle/>
          <a:p>
            <a:r>
              <a:rPr lang="en-US" dirty="0" smtClean="0"/>
              <a:t>Mission Critical</a:t>
            </a:r>
            <a:br>
              <a:rPr lang="en-US" dirty="0" smtClean="0"/>
            </a:br>
            <a:r>
              <a:rPr lang="en-US" sz="2000" dirty="0" smtClean="0"/>
              <a:t>Issues of Greatest Importance and Difficulty for Family Businesses</a:t>
            </a:r>
            <a:endParaRPr lang="en-US" sz="2000" dirty="0"/>
          </a:p>
        </p:txBody>
      </p:sp>
      <p:sp>
        <p:nvSpPr>
          <p:cNvPr id="4" name="Slide Number Placeholder 3"/>
          <p:cNvSpPr>
            <a:spLocks noGrp="1"/>
          </p:cNvSpPr>
          <p:nvPr>
            <p:ph type="sldNum" sz="quarter" idx="20"/>
          </p:nvPr>
        </p:nvSpPr>
        <p:spPr/>
        <p:txBody>
          <a:bodyPr/>
          <a:lstStyle/>
          <a:p>
            <a:pPr lvl="0"/>
            <a:fld id="{5D9ED44C-9967-4AA2-9848-690F642BA06E}" type="slidenum">
              <a:rPr lang="en-US" noProof="0" smtClean="0"/>
              <a:pPr lvl="0"/>
              <a:t>7</a:t>
            </a:fld>
            <a:endParaRPr lang="en-US" noProof="0"/>
          </a:p>
        </p:txBody>
      </p:sp>
      <p:sp>
        <p:nvSpPr>
          <p:cNvPr id="5" name="Text Placeholder 4"/>
          <p:cNvSpPr>
            <a:spLocks noGrp="1"/>
          </p:cNvSpPr>
          <p:nvPr>
            <p:ph type="body" sz="quarter" idx="21"/>
          </p:nvPr>
        </p:nvSpPr>
        <p:spPr/>
        <p:txBody>
          <a:bodyPr/>
          <a:lstStyle/>
          <a:p>
            <a:r>
              <a:rPr lang="en-US" dirty="0"/>
              <a:t>Source</a:t>
            </a:r>
            <a:r>
              <a:rPr lang="en-US" dirty="0" smtClean="0"/>
              <a:t>: Grant </a:t>
            </a:r>
            <a:r>
              <a:rPr lang="en-US" dirty="0"/>
              <a:t>Thornton, </a:t>
            </a:r>
            <a:r>
              <a:rPr lang="en-US" i="1" dirty="0"/>
              <a:t>Results of Family Business Survey</a:t>
            </a:r>
          </a:p>
        </p:txBody>
      </p:sp>
      <p:sp>
        <p:nvSpPr>
          <p:cNvPr id="85" name="object 37"/>
          <p:cNvSpPr txBox="1"/>
          <p:nvPr/>
        </p:nvSpPr>
        <p:spPr>
          <a:xfrm>
            <a:off x="2540686" y="5925344"/>
            <a:ext cx="799808" cy="230832"/>
          </a:xfrm>
          <a:prstGeom prst="rect">
            <a:avLst/>
          </a:prstGeom>
        </p:spPr>
        <p:txBody>
          <a:bodyPr vert="horz" wrap="square" lIns="0" tIns="0" rIns="0" bIns="0" rtlCol="0">
            <a:spAutoFit/>
          </a:bodyPr>
          <a:lstStyle/>
          <a:p>
            <a:pPr marL="59690" marR="5080" indent="-47625" algn="ctr">
              <a:lnSpc>
                <a:spcPts val="1800"/>
              </a:lnSpc>
              <a:spcBef>
                <a:spcPts val="0"/>
              </a:spcBef>
            </a:pPr>
            <a:r>
              <a:rPr sz="1200" dirty="0">
                <a:latin typeface="Arial" panose="020B0604020202020204" pitchFamily="34" charset="0"/>
                <a:cs typeface="Arial" pitchFamily="34" charset="0"/>
              </a:rPr>
              <a:t>Importance</a:t>
            </a:r>
          </a:p>
        </p:txBody>
      </p:sp>
      <p:sp>
        <p:nvSpPr>
          <p:cNvPr id="58" name="object 10"/>
          <p:cNvSpPr txBox="1"/>
          <p:nvPr/>
        </p:nvSpPr>
        <p:spPr>
          <a:xfrm>
            <a:off x="1259319" y="1810544"/>
            <a:ext cx="1433406" cy="553998"/>
          </a:xfrm>
          <a:prstGeom prst="rect">
            <a:avLst/>
          </a:prstGeom>
        </p:spPr>
        <p:txBody>
          <a:bodyPr vert="horz" wrap="none" lIns="91440" tIns="45720" rIns="91440" bIns="45720" rtlCol="0">
            <a:spAutoFit/>
          </a:bodyPr>
          <a:lstStyle/>
          <a:p>
            <a:pPr marL="12700" marR="5080" indent="65405" algn="ctr">
              <a:lnSpc>
                <a:spcPts val="1800"/>
              </a:lnSpc>
              <a:spcBef>
                <a:spcPts val="0"/>
              </a:spcBef>
            </a:pPr>
            <a:r>
              <a:rPr sz="1200" dirty="0">
                <a:latin typeface="Arial" pitchFamily="34" charset="0"/>
                <a:cs typeface="Arial" pitchFamily="34" charset="0"/>
              </a:rPr>
              <a:t>Low </a:t>
            </a:r>
            <a:r>
              <a:rPr sz="1200" spc="-5" dirty="0" smtClean="0">
                <a:latin typeface="Arial" pitchFamily="34" charset="0"/>
                <a:cs typeface="Arial" pitchFamily="34" charset="0"/>
              </a:rPr>
              <a:t>Importance/</a:t>
            </a:r>
            <a:r>
              <a:rPr lang="en-US" sz="1200" spc="-5" dirty="0" smtClean="0">
                <a:latin typeface="Arial" pitchFamily="34" charset="0"/>
                <a:cs typeface="Arial" pitchFamily="34" charset="0"/>
              </a:rPr>
              <a:t/>
            </a:r>
            <a:br>
              <a:rPr lang="en-US" sz="1200" spc="-5" dirty="0" smtClean="0">
                <a:latin typeface="Arial" pitchFamily="34" charset="0"/>
                <a:cs typeface="Arial" pitchFamily="34" charset="0"/>
              </a:rPr>
            </a:br>
            <a:r>
              <a:rPr sz="1200" spc="-10" dirty="0" smtClean="0">
                <a:latin typeface="Arial" pitchFamily="34" charset="0"/>
                <a:cs typeface="Arial" pitchFamily="34" charset="0"/>
              </a:rPr>
              <a:t>Difficult </a:t>
            </a:r>
            <a:r>
              <a:rPr sz="1200" spc="-5" dirty="0">
                <a:latin typeface="Arial" pitchFamily="34" charset="0"/>
                <a:cs typeface="Arial" pitchFamily="34" charset="0"/>
              </a:rPr>
              <a:t>to</a:t>
            </a:r>
            <a:r>
              <a:rPr sz="1200" spc="-20" dirty="0">
                <a:latin typeface="Arial" pitchFamily="34" charset="0"/>
                <a:cs typeface="Arial" pitchFamily="34" charset="0"/>
              </a:rPr>
              <a:t> </a:t>
            </a:r>
            <a:r>
              <a:rPr sz="1200" spc="-5" dirty="0">
                <a:latin typeface="Arial" pitchFamily="34" charset="0"/>
                <a:cs typeface="Arial" pitchFamily="34" charset="0"/>
              </a:rPr>
              <a:t>Achieve</a:t>
            </a:r>
            <a:endParaRPr sz="1200" dirty="0">
              <a:latin typeface="Arial" pitchFamily="34" charset="0"/>
              <a:cs typeface="Arial" pitchFamily="34" charset="0"/>
            </a:endParaRPr>
          </a:p>
        </p:txBody>
      </p:sp>
      <p:sp>
        <p:nvSpPr>
          <p:cNvPr id="59" name="object 11"/>
          <p:cNvSpPr txBox="1"/>
          <p:nvPr/>
        </p:nvSpPr>
        <p:spPr>
          <a:xfrm>
            <a:off x="3188707" y="1810544"/>
            <a:ext cx="1433406" cy="531364"/>
          </a:xfrm>
          <a:prstGeom prst="rect">
            <a:avLst/>
          </a:prstGeom>
        </p:spPr>
        <p:txBody>
          <a:bodyPr vert="horz" wrap="none" lIns="91440" tIns="45720" rIns="91440" bIns="45720" rtlCol="0">
            <a:spAutoFit/>
          </a:bodyPr>
          <a:lstStyle/>
          <a:p>
            <a:pPr marL="12700" marR="5080" indent="42545" algn="ctr">
              <a:lnSpc>
                <a:spcPts val="1800"/>
              </a:lnSpc>
              <a:spcBef>
                <a:spcPts val="0"/>
              </a:spcBef>
            </a:pPr>
            <a:r>
              <a:rPr sz="1200" spc="-5" dirty="0">
                <a:solidFill>
                  <a:schemeClr val="bg1"/>
                </a:solidFill>
                <a:latin typeface="Arial" pitchFamily="34" charset="0"/>
                <a:cs typeface="Arial" pitchFamily="34" charset="0"/>
              </a:rPr>
              <a:t>High </a:t>
            </a:r>
            <a:r>
              <a:rPr sz="1200" spc="-5" dirty="0" smtClean="0">
                <a:solidFill>
                  <a:schemeClr val="bg1"/>
                </a:solidFill>
                <a:latin typeface="Arial" pitchFamily="34" charset="0"/>
                <a:cs typeface="Arial" pitchFamily="34" charset="0"/>
              </a:rPr>
              <a:t>Importance/</a:t>
            </a:r>
            <a:r>
              <a:rPr lang="en-US" sz="1200" spc="-5" dirty="0" smtClean="0">
                <a:solidFill>
                  <a:schemeClr val="bg1"/>
                </a:solidFill>
                <a:latin typeface="Arial" pitchFamily="34" charset="0"/>
                <a:cs typeface="Arial" pitchFamily="34" charset="0"/>
              </a:rPr>
              <a:t/>
            </a:r>
            <a:br>
              <a:rPr lang="en-US" sz="1200" spc="-5" dirty="0" smtClean="0">
                <a:solidFill>
                  <a:schemeClr val="bg1"/>
                </a:solidFill>
                <a:latin typeface="Arial" pitchFamily="34" charset="0"/>
                <a:cs typeface="Arial" pitchFamily="34" charset="0"/>
              </a:rPr>
            </a:br>
            <a:r>
              <a:rPr sz="1200" spc="-10" dirty="0" smtClean="0">
                <a:solidFill>
                  <a:schemeClr val="bg1"/>
                </a:solidFill>
                <a:latin typeface="Arial" pitchFamily="34" charset="0"/>
                <a:cs typeface="Arial" pitchFamily="34" charset="0"/>
              </a:rPr>
              <a:t>Difficult </a:t>
            </a:r>
            <a:r>
              <a:rPr sz="1200" spc="-5" dirty="0">
                <a:solidFill>
                  <a:schemeClr val="bg1"/>
                </a:solidFill>
                <a:latin typeface="Arial" pitchFamily="34" charset="0"/>
                <a:cs typeface="Arial" pitchFamily="34" charset="0"/>
              </a:rPr>
              <a:t>to</a:t>
            </a:r>
            <a:r>
              <a:rPr sz="1200" spc="-20" dirty="0">
                <a:solidFill>
                  <a:schemeClr val="bg1"/>
                </a:solidFill>
                <a:latin typeface="Arial" pitchFamily="34" charset="0"/>
                <a:cs typeface="Arial" pitchFamily="34" charset="0"/>
              </a:rPr>
              <a:t> </a:t>
            </a:r>
            <a:r>
              <a:rPr sz="1200" spc="-5" dirty="0">
                <a:solidFill>
                  <a:schemeClr val="bg1"/>
                </a:solidFill>
                <a:latin typeface="Arial" pitchFamily="34" charset="0"/>
                <a:cs typeface="Arial" pitchFamily="34" charset="0"/>
              </a:rPr>
              <a:t>Achieve</a:t>
            </a:r>
            <a:endParaRPr sz="1200" dirty="0">
              <a:solidFill>
                <a:schemeClr val="bg1"/>
              </a:solidFill>
              <a:latin typeface="Arial" pitchFamily="34" charset="0"/>
              <a:cs typeface="Arial" pitchFamily="34" charset="0"/>
            </a:endParaRPr>
          </a:p>
        </p:txBody>
      </p:sp>
      <p:sp>
        <p:nvSpPr>
          <p:cNvPr id="60" name="object 12"/>
          <p:cNvSpPr txBox="1"/>
          <p:nvPr/>
        </p:nvSpPr>
        <p:spPr>
          <a:xfrm>
            <a:off x="3228141" y="5097026"/>
            <a:ext cx="1354538" cy="531364"/>
          </a:xfrm>
          <a:prstGeom prst="rect">
            <a:avLst/>
          </a:prstGeom>
        </p:spPr>
        <p:txBody>
          <a:bodyPr vert="horz" wrap="none" lIns="91440" tIns="45720" rIns="91440" bIns="45720" rtlCol="0">
            <a:spAutoFit/>
          </a:bodyPr>
          <a:lstStyle/>
          <a:p>
            <a:pPr marL="83820" marR="5080" indent="-71755" algn="ctr">
              <a:lnSpc>
                <a:spcPts val="1800"/>
              </a:lnSpc>
              <a:spcBef>
                <a:spcPts val="0"/>
              </a:spcBef>
            </a:pPr>
            <a:r>
              <a:rPr sz="1200" spc="-5" dirty="0">
                <a:solidFill>
                  <a:schemeClr val="bg1"/>
                </a:solidFill>
                <a:latin typeface="Arial" pitchFamily="34" charset="0"/>
                <a:cs typeface="Arial" pitchFamily="34" charset="0"/>
              </a:rPr>
              <a:t>High</a:t>
            </a:r>
            <a:r>
              <a:rPr sz="1200" spc="-50" dirty="0">
                <a:solidFill>
                  <a:schemeClr val="bg1"/>
                </a:solidFill>
                <a:latin typeface="Arial" pitchFamily="34" charset="0"/>
                <a:cs typeface="Arial" pitchFamily="34" charset="0"/>
              </a:rPr>
              <a:t> </a:t>
            </a:r>
            <a:r>
              <a:rPr sz="1200" spc="-5" dirty="0" smtClean="0">
                <a:solidFill>
                  <a:schemeClr val="bg1"/>
                </a:solidFill>
                <a:latin typeface="Arial" pitchFamily="34" charset="0"/>
                <a:cs typeface="Arial" pitchFamily="34" charset="0"/>
              </a:rPr>
              <a:t>Importance/</a:t>
            </a:r>
            <a:r>
              <a:rPr lang="en-US" sz="1200" spc="-5" dirty="0" smtClean="0">
                <a:solidFill>
                  <a:schemeClr val="bg1"/>
                </a:solidFill>
                <a:latin typeface="Arial" pitchFamily="34" charset="0"/>
                <a:cs typeface="Arial" pitchFamily="34" charset="0"/>
              </a:rPr>
              <a:t/>
            </a:r>
            <a:br>
              <a:rPr lang="en-US" sz="1200" spc="-5" dirty="0" smtClean="0">
                <a:solidFill>
                  <a:schemeClr val="bg1"/>
                </a:solidFill>
                <a:latin typeface="Arial" pitchFamily="34" charset="0"/>
                <a:cs typeface="Arial" pitchFamily="34" charset="0"/>
              </a:rPr>
            </a:br>
            <a:r>
              <a:rPr sz="1200" spc="-5" dirty="0" smtClean="0">
                <a:solidFill>
                  <a:schemeClr val="bg1"/>
                </a:solidFill>
                <a:latin typeface="Arial" pitchFamily="34" charset="0"/>
                <a:cs typeface="Arial" pitchFamily="34" charset="0"/>
              </a:rPr>
              <a:t>Easy </a:t>
            </a:r>
            <a:r>
              <a:rPr sz="1200" spc="-5" dirty="0">
                <a:solidFill>
                  <a:schemeClr val="bg1"/>
                </a:solidFill>
                <a:latin typeface="Arial" pitchFamily="34" charset="0"/>
                <a:cs typeface="Arial" pitchFamily="34" charset="0"/>
              </a:rPr>
              <a:t>to</a:t>
            </a:r>
            <a:r>
              <a:rPr sz="1200" spc="-70" dirty="0">
                <a:solidFill>
                  <a:schemeClr val="bg1"/>
                </a:solidFill>
                <a:latin typeface="Arial" pitchFamily="34" charset="0"/>
                <a:cs typeface="Arial" pitchFamily="34" charset="0"/>
              </a:rPr>
              <a:t> </a:t>
            </a:r>
            <a:r>
              <a:rPr sz="1200" spc="-5" dirty="0">
                <a:solidFill>
                  <a:schemeClr val="bg1"/>
                </a:solidFill>
                <a:latin typeface="Arial" pitchFamily="34" charset="0"/>
                <a:cs typeface="Arial" pitchFamily="34" charset="0"/>
              </a:rPr>
              <a:t>Achieve</a:t>
            </a:r>
            <a:endParaRPr sz="1200" dirty="0">
              <a:solidFill>
                <a:schemeClr val="bg1"/>
              </a:solidFill>
              <a:latin typeface="Arial" pitchFamily="34" charset="0"/>
              <a:cs typeface="Arial" pitchFamily="34" charset="0"/>
            </a:endParaRPr>
          </a:p>
        </p:txBody>
      </p:sp>
      <p:sp>
        <p:nvSpPr>
          <p:cNvPr id="61" name="object 13"/>
          <p:cNvSpPr/>
          <p:nvPr/>
        </p:nvSpPr>
        <p:spPr>
          <a:xfrm>
            <a:off x="3656166" y="3410564"/>
            <a:ext cx="320040" cy="320040"/>
          </a:xfrm>
          <a:prstGeom prst="ellipse">
            <a:avLst/>
          </a:prstGeom>
          <a:solidFill>
            <a:schemeClr val="accent1"/>
          </a:solidFill>
        </p:spPr>
        <p:txBody>
          <a:bodyPr wrap="square" lIns="0" tIns="0" rIns="0" bIns="0" rtlCol="0" anchor="ctr" anchorCtr="1"/>
          <a:lstStyle/>
          <a:p>
            <a:r>
              <a:rPr lang="en-US" sz="1400" dirty="0" smtClean="0">
                <a:solidFill>
                  <a:schemeClr val="bg1"/>
                </a:solidFill>
                <a:latin typeface="Arial" panose="020B0604020202020204" pitchFamily="34" charset="0"/>
                <a:cs typeface="Arial" panose="020B0604020202020204" pitchFamily="34" charset="0"/>
              </a:rPr>
              <a:t>1</a:t>
            </a:r>
            <a:endParaRPr sz="1400" dirty="0">
              <a:solidFill>
                <a:schemeClr val="bg1"/>
              </a:solidFill>
              <a:latin typeface="Arial" panose="020B0604020202020204" pitchFamily="34" charset="0"/>
              <a:cs typeface="Arial" panose="020B0604020202020204" pitchFamily="34" charset="0"/>
            </a:endParaRPr>
          </a:p>
        </p:txBody>
      </p:sp>
      <p:sp>
        <p:nvSpPr>
          <p:cNvPr id="63" name="object 15"/>
          <p:cNvSpPr/>
          <p:nvPr/>
        </p:nvSpPr>
        <p:spPr>
          <a:xfrm>
            <a:off x="4025799" y="3484158"/>
            <a:ext cx="320040" cy="320040"/>
          </a:xfrm>
          <a:prstGeom prst="ellipse">
            <a:avLst/>
          </a:prstGeom>
          <a:solidFill>
            <a:schemeClr val="accent5"/>
          </a:solidFill>
        </p:spPr>
        <p:txBody>
          <a:bodyPr wrap="square" lIns="0" tIns="0" rIns="0" bIns="0" rtlCol="0" anchor="ctr" anchorCtr="1"/>
          <a:lstStyle/>
          <a:p>
            <a:r>
              <a:rPr lang="en-US" sz="1400" dirty="0" smtClean="0">
                <a:solidFill>
                  <a:schemeClr val="bg1"/>
                </a:solidFill>
                <a:latin typeface="Arial" panose="020B0604020202020204" pitchFamily="34" charset="0"/>
                <a:cs typeface="Arial" panose="020B0604020202020204" pitchFamily="34" charset="0"/>
              </a:rPr>
              <a:t>3</a:t>
            </a:r>
            <a:endParaRPr sz="1400" dirty="0">
              <a:solidFill>
                <a:schemeClr val="bg1"/>
              </a:solidFill>
              <a:latin typeface="Arial" panose="020B0604020202020204" pitchFamily="34" charset="0"/>
              <a:cs typeface="Arial" panose="020B0604020202020204" pitchFamily="34" charset="0"/>
            </a:endParaRPr>
          </a:p>
        </p:txBody>
      </p:sp>
      <p:sp>
        <p:nvSpPr>
          <p:cNvPr id="65" name="object 17"/>
          <p:cNvSpPr/>
          <p:nvPr/>
        </p:nvSpPr>
        <p:spPr>
          <a:xfrm>
            <a:off x="3684650" y="2985139"/>
            <a:ext cx="320040" cy="320040"/>
          </a:xfrm>
          <a:prstGeom prst="ellipse">
            <a:avLst/>
          </a:prstGeom>
          <a:solidFill>
            <a:schemeClr val="accent1"/>
          </a:solidFill>
        </p:spPr>
        <p:txBody>
          <a:bodyPr wrap="square" lIns="0" tIns="0" rIns="0" bIns="0" rtlCol="0" anchor="ctr" anchorCtr="1"/>
          <a:lstStyle/>
          <a:p>
            <a:r>
              <a:rPr lang="en-US" sz="1400" dirty="0" smtClean="0">
                <a:solidFill>
                  <a:schemeClr val="bg1"/>
                </a:solidFill>
                <a:latin typeface="Arial" panose="020B0604020202020204" pitchFamily="34" charset="0"/>
                <a:cs typeface="Arial" panose="020B0604020202020204" pitchFamily="34" charset="0"/>
              </a:rPr>
              <a:t>2</a:t>
            </a:r>
            <a:endParaRPr sz="1400" dirty="0">
              <a:solidFill>
                <a:schemeClr val="bg1"/>
              </a:solidFill>
              <a:latin typeface="Arial" panose="020B0604020202020204" pitchFamily="34" charset="0"/>
              <a:cs typeface="Arial" panose="020B0604020202020204" pitchFamily="34" charset="0"/>
            </a:endParaRPr>
          </a:p>
        </p:txBody>
      </p:sp>
      <p:sp>
        <p:nvSpPr>
          <p:cNvPr id="67" name="object 19"/>
          <p:cNvSpPr/>
          <p:nvPr/>
        </p:nvSpPr>
        <p:spPr>
          <a:xfrm>
            <a:off x="4100630" y="3099210"/>
            <a:ext cx="320040" cy="320040"/>
          </a:xfrm>
          <a:prstGeom prst="ellipse">
            <a:avLst/>
          </a:prstGeom>
          <a:solidFill>
            <a:schemeClr val="accent5"/>
          </a:solidFill>
        </p:spPr>
        <p:txBody>
          <a:bodyPr wrap="square" lIns="0" tIns="0" rIns="0" bIns="0" rtlCol="0" anchor="ctr" anchorCtr="1"/>
          <a:lstStyle/>
          <a:p>
            <a:r>
              <a:rPr lang="en-US" sz="1400" dirty="0" smtClean="0">
                <a:solidFill>
                  <a:schemeClr val="bg1"/>
                </a:solidFill>
                <a:latin typeface="Arial" panose="020B0604020202020204" pitchFamily="34" charset="0"/>
                <a:cs typeface="Arial" panose="020B0604020202020204" pitchFamily="34" charset="0"/>
              </a:rPr>
              <a:t>4</a:t>
            </a:r>
            <a:endParaRPr sz="1400" dirty="0">
              <a:solidFill>
                <a:schemeClr val="bg1"/>
              </a:solidFill>
              <a:latin typeface="Arial" panose="020B0604020202020204" pitchFamily="34" charset="0"/>
              <a:cs typeface="Arial" panose="020B0604020202020204" pitchFamily="34" charset="0"/>
            </a:endParaRPr>
          </a:p>
        </p:txBody>
      </p:sp>
      <p:sp>
        <p:nvSpPr>
          <p:cNvPr id="69" name="object 21"/>
          <p:cNvSpPr/>
          <p:nvPr/>
        </p:nvSpPr>
        <p:spPr>
          <a:xfrm>
            <a:off x="2490949" y="4907409"/>
            <a:ext cx="320040" cy="320040"/>
          </a:xfrm>
          <a:prstGeom prst="ellipse">
            <a:avLst/>
          </a:prstGeom>
          <a:solidFill>
            <a:schemeClr val="accent5"/>
          </a:solidFill>
        </p:spPr>
        <p:txBody>
          <a:bodyPr wrap="square" lIns="0" tIns="0" rIns="0" bIns="0" rtlCol="0" anchor="ctr" anchorCtr="1"/>
          <a:lstStyle/>
          <a:p>
            <a:r>
              <a:rPr lang="en-US" sz="1400" dirty="0" smtClean="0">
                <a:solidFill>
                  <a:schemeClr val="bg1"/>
                </a:solidFill>
                <a:latin typeface="Arial" panose="020B0604020202020204" pitchFamily="34" charset="0"/>
                <a:cs typeface="Arial" panose="020B0604020202020204" pitchFamily="34" charset="0"/>
              </a:rPr>
              <a:t>7</a:t>
            </a:r>
            <a:endParaRPr sz="1400" dirty="0">
              <a:solidFill>
                <a:schemeClr val="bg1"/>
              </a:solidFill>
              <a:latin typeface="Arial" panose="020B0604020202020204" pitchFamily="34" charset="0"/>
              <a:cs typeface="Arial" panose="020B0604020202020204" pitchFamily="34" charset="0"/>
            </a:endParaRPr>
          </a:p>
        </p:txBody>
      </p:sp>
      <p:sp>
        <p:nvSpPr>
          <p:cNvPr id="70" name="object 22"/>
          <p:cNvSpPr/>
          <p:nvPr/>
        </p:nvSpPr>
        <p:spPr>
          <a:xfrm>
            <a:off x="2050776" y="4645853"/>
            <a:ext cx="320040" cy="320040"/>
          </a:xfrm>
          <a:prstGeom prst="ellipse">
            <a:avLst/>
          </a:prstGeom>
          <a:solidFill>
            <a:schemeClr val="accent5"/>
          </a:solidFill>
        </p:spPr>
        <p:txBody>
          <a:bodyPr wrap="square" lIns="0" tIns="0" rIns="0" bIns="0" rtlCol="0" anchor="ctr" anchorCtr="1"/>
          <a:lstStyle/>
          <a:p>
            <a:r>
              <a:rPr lang="en-US" sz="1400" dirty="0" smtClean="0">
                <a:solidFill>
                  <a:schemeClr val="bg1"/>
                </a:solidFill>
                <a:latin typeface="Arial" panose="020B0604020202020204" pitchFamily="34" charset="0"/>
                <a:cs typeface="Arial" panose="020B0604020202020204" pitchFamily="34" charset="0"/>
              </a:rPr>
              <a:t>8</a:t>
            </a:r>
            <a:endParaRPr sz="1400" dirty="0">
              <a:solidFill>
                <a:schemeClr val="bg1"/>
              </a:solidFill>
              <a:latin typeface="Arial" panose="020B0604020202020204" pitchFamily="34" charset="0"/>
              <a:cs typeface="Arial" panose="020B0604020202020204" pitchFamily="34" charset="0"/>
            </a:endParaRPr>
          </a:p>
        </p:txBody>
      </p:sp>
      <p:sp>
        <p:nvSpPr>
          <p:cNvPr id="71" name="object 23"/>
          <p:cNvSpPr txBox="1"/>
          <p:nvPr/>
        </p:nvSpPr>
        <p:spPr>
          <a:xfrm>
            <a:off x="1313565" y="5097026"/>
            <a:ext cx="1324914" cy="553998"/>
          </a:xfrm>
          <a:prstGeom prst="rect">
            <a:avLst/>
          </a:prstGeom>
        </p:spPr>
        <p:txBody>
          <a:bodyPr vert="horz" wrap="none" lIns="91440" tIns="45720" rIns="91440" bIns="45720" rtlCol="0">
            <a:spAutoFit/>
          </a:bodyPr>
          <a:lstStyle/>
          <a:p>
            <a:pPr marL="59690" marR="5080" indent="-47625" algn="ctr">
              <a:lnSpc>
                <a:spcPts val="1800"/>
              </a:lnSpc>
              <a:spcBef>
                <a:spcPts val="0"/>
              </a:spcBef>
            </a:pPr>
            <a:r>
              <a:rPr sz="1200" dirty="0" smtClean="0">
                <a:latin typeface="Arial" pitchFamily="34" charset="0"/>
                <a:cs typeface="Arial" pitchFamily="34" charset="0"/>
              </a:rPr>
              <a:t>Low</a:t>
            </a:r>
            <a:r>
              <a:rPr sz="1200" spc="-65" dirty="0" smtClean="0">
                <a:latin typeface="Arial" pitchFamily="34" charset="0"/>
                <a:cs typeface="Arial" pitchFamily="34" charset="0"/>
              </a:rPr>
              <a:t> </a:t>
            </a:r>
            <a:r>
              <a:rPr sz="1200" spc="-30" dirty="0" smtClean="0">
                <a:latin typeface="Arial" pitchFamily="34" charset="0"/>
                <a:cs typeface="Arial" pitchFamily="34" charset="0"/>
              </a:rPr>
              <a:t>Importance/</a:t>
            </a:r>
            <a:r>
              <a:rPr lang="en-US" sz="1200" spc="-30" dirty="0" smtClean="0">
                <a:latin typeface="Arial" pitchFamily="34" charset="0"/>
                <a:cs typeface="Arial" pitchFamily="34" charset="0"/>
              </a:rPr>
              <a:t/>
            </a:r>
            <a:br>
              <a:rPr lang="en-US" sz="1200" spc="-30" dirty="0" smtClean="0">
                <a:latin typeface="Arial" pitchFamily="34" charset="0"/>
                <a:cs typeface="Arial" pitchFamily="34" charset="0"/>
              </a:rPr>
            </a:br>
            <a:r>
              <a:rPr sz="1200" spc="-5" dirty="0" smtClean="0">
                <a:latin typeface="Arial" pitchFamily="34" charset="0"/>
                <a:cs typeface="Arial" pitchFamily="34" charset="0"/>
              </a:rPr>
              <a:t>Easy </a:t>
            </a:r>
            <a:r>
              <a:rPr sz="1200" spc="-5" dirty="0">
                <a:latin typeface="Arial" pitchFamily="34" charset="0"/>
                <a:cs typeface="Arial" pitchFamily="34" charset="0"/>
              </a:rPr>
              <a:t>to</a:t>
            </a:r>
            <a:r>
              <a:rPr sz="1200" spc="-70" dirty="0">
                <a:latin typeface="Arial" pitchFamily="34" charset="0"/>
                <a:cs typeface="Arial" pitchFamily="34" charset="0"/>
              </a:rPr>
              <a:t> </a:t>
            </a:r>
            <a:r>
              <a:rPr sz="1200" spc="-5" dirty="0">
                <a:latin typeface="Arial" pitchFamily="34" charset="0"/>
                <a:cs typeface="Arial" pitchFamily="34" charset="0"/>
              </a:rPr>
              <a:t>Achieve</a:t>
            </a:r>
            <a:endParaRPr sz="1200" dirty="0">
              <a:latin typeface="Arial" pitchFamily="34" charset="0"/>
              <a:cs typeface="Arial" pitchFamily="34" charset="0"/>
            </a:endParaRPr>
          </a:p>
        </p:txBody>
      </p:sp>
      <p:sp>
        <p:nvSpPr>
          <p:cNvPr id="72" name="object 24"/>
          <p:cNvSpPr/>
          <p:nvPr/>
        </p:nvSpPr>
        <p:spPr>
          <a:xfrm>
            <a:off x="1623719" y="4311347"/>
            <a:ext cx="320040" cy="320040"/>
          </a:xfrm>
          <a:prstGeom prst="ellipse">
            <a:avLst/>
          </a:prstGeom>
          <a:solidFill>
            <a:schemeClr val="accent5"/>
          </a:solidFill>
        </p:spPr>
        <p:txBody>
          <a:bodyPr wrap="square" lIns="0" tIns="0" rIns="0" bIns="0" rtlCol="0" anchor="ctr" anchorCtr="1"/>
          <a:lstStyle/>
          <a:p>
            <a:r>
              <a:rPr lang="en-US" sz="1400" dirty="0" smtClean="0">
                <a:solidFill>
                  <a:schemeClr val="bg1"/>
                </a:solidFill>
                <a:latin typeface="Arial" panose="020B0604020202020204" pitchFamily="34" charset="0"/>
                <a:cs typeface="Arial" panose="020B0604020202020204" pitchFamily="34" charset="0"/>
              </a:rPr>
              <a:t>9</a:t>
            </a:r>
            <a:endParaRPr sz="1400" dirty="0">
              <a:solidFill>
                <a:schemeClr val="bg1"/>
              </a:solidFill>
              <a:latin typeface="Arial" panose="020B0604020202020204" pitchFamily="34" charset="0"/>
              <a:cs typeface="Arial" panose="020B0604020202020204" pitchFamily="34" charset="0"/>
            </a:endParaRPr>
          </a:p>
        </p:txBody>
      </p:sp>
      <p:sp>
        <p:nvSpPr>
          <p:cNvPr id="74" name="object 26"/>
          <p:cNvSpPr/>
          <p:nvPr/>
        </p:nvSpPr>
        <p:spPr>
          <a:xfrm>
            <a:off x="2310207" y="4224178"/>
            <a:ext cx="320040" cy="320040"/>
          </a:xfrm>
          <a:prstGeom prst="ellipse">
            <a:avLst/>
          </a:prstGeom>
          <a:solidFill>
            <a:schemeClr val="accent5"/>
          </a:solidFill>
        </p:spPr>
        <p:txBody>
          <a:bodyPr wrap="square" lIns="0" tIns="0" rIns="0" bIns="0" rtlCol="0" anchor="ctr" anchorCtr="1"/>
          <a:lstStyle/>
          <a:p>
            <a:r>
              <a:rPr lang="en-US" sz="1400" dirty="0" smtClean="0">
                <a:solidFill>
                  <a:schemeClr val="bg1"/>
                </a:solidFill>
                <a:latin typeface="Arial" panose="020B0604020202020204" pitchFamily="34" charset="0"/>
                <a:cs typeface="Arial" panose="020B0604020202020204" pitchFamily="34" charset="0"/>
              </a:rPr>
              <a:t>10</a:t>
            </a:r>
            <a:endParaRPr sz="1400" dirty="0">
              <a:solidFill>
                <a:schemeClr val="bg1"/>
              </a:solidFill>
              <a:latin typeface="Arial" panose="020B0604020202020204" pitchFamily="34" charset="0"/>
              <a:cs typeface="Arial" panose="020B0604020202020204" pitchFamily="34" charset="0"/>
            </a:endParaRPr>
          </a:p>
        </p:txBody>
      </p:sp>
      <p:sp>
        <p:nvSpPr>
          <p:cNvPr id="76" name="object 28"/>
          <p:cNvSpPr/>
          <p:nvPr/>
        </p:nvSpPr>
        <p:spPr>
          <a:xfrm>
            <a:off x="1166073" y="4114801"/>
            <a:ext cx="320040" cy="320040"/>
          </a:xfrm>
          <a:prstGeom prst="ellipse">
            <a:avLst/>
          </a:prstGeom>
          <a:solidFill>
            <a:schemeClr val="accent5"/>
          </a:solidFill>
        </p:spPr>
        <p:txBody>
          <a:bodyPr wrap="square" lIns="0" tIns="0" rIns="0" bIns="0" rtlCol="0" anchor="ctr" anchorCtr="1"/>
          <a:lstStyle/>
          <a:p>
            <a:r>
              <a:rPr lang="en-US" sz="1400" dirty="0" smtClean="0">
                <a:solidFill>
                  <a:schemeClr val="bg1"/>
                </a:solidFill>
                <a:latin typeface="Arial" panose="020B0604020202020204" pitchFamily="34" charset="0"/>
                <a:cs typeface="Arial" panose="020B0604020202020204" pitchFamily="34" charset="0"/>
              </a:rPr>
              <a:t>11</a:t>
            </a:r>
            <a:endParaRPr sz="1400" dirty="0">
              <a:solidFill>
                <a:schemeClr val="bg1"/>
              </a:solidFill>
              <a:latin typeface="Arial" panose="020B0604020202020204" pitchFamily="34" charset="0"/>
              <a:cs typeface="Arial" panose="020B0604020202020204" pitchFamily="34" charset="0"/>
            </a:endParaRPr>
          </a:p>
        </p:txBody>
      </p:sp>
      <p:sp>
        <p:nvSpPr>
          <p:cNvPr id="80" name="object 32"/>
          <p:cNvSpPr/>
          <p:nvPr/>
        </p:nvSpPr>
        <p:spPr>
          <a:xfrm>
            <a:off x="2423716" y="2881461"/>
            <a:ext cx="320040" cy="320040"/>
          </a:xfrm>
          <a:prstGeom prst="ellipse">
            <a:avLst/>
          </a:prstGeom>
          <a:solidFill>
            <a:schemeClr val="accent5"/>
          </a:solidFill>
        </p:spPr>
        <p:txBody>
          <a:bodyPr wrap="square" lIns="0" tIns="0" rIns="0" bIns="0" rtlCol="0" anchor="ctr" anchorCtr="1"/>
          <a:lstStyle/>
          <a:p>
            <a:r>
              <a:rPr lang="en-US" sz="1400" dirty="0" smtClean="0">
                <a:solidFill>
                  <a:schemeClr val="bg1"/>
                </a:solidFill>
                <a:latin typeface="Arial" panose="020B0604020202020204" pitchFamily="34" charset="0"/>
                <a:cs typeface="Arial" panose="020B0604020202020204" pitchFamily="34" charset="0"/>
              </a:rPr>
              <a:t>12</a:t>
            </a:r>
            <a:endParaRPr sz="1400" dirty="0">
              <a:solidFill>
                <a:schemeClr val="bg1"/>
              </a:solidFill>
              <a:latin typeface="Arial" panose="020B0604020202020204" pitchFamily="34" charset="0"/>
              <a:cs typeface="Arial" panose="020B0604020202020204" pitchFamily="34" charset="0"/>
            </a:endParaRPr>
          </a:p>
        </p:txBody>
      </p:sp>
      <p:sp>
        <p:nvSpPr>
          <p:cNvPr id="78" name="object 30"/>
          <p:cNvSpPr/>
          <p:nvPr/>
        </p:nvSpPr>
        <p:spPr>
          <a:xfrm>
            <a:off x="4164159" y="4114801"/>
            <a:ext cx="320040" cy="320040"/>
          </a:xfrm>
          <a:prstGeom prst="ellipse">
            <a:avLst/>
          </a:prstGeom>
          <a:solidFill>
            <a:schemeClr val="accent5"/>
          </a:solidFill>
        </p:spPr>
        <p:txBody>
          <a:bodyPr wrap="square" lIns="0" tIns="0" rIns="0" bIns="0" rtlCol="0" anchor="ctr" anchorCtr="1"/>
          <a:lstStyle/>
          <a:p>
            <a:r>
              <a:rPr lang="en-US" sz="1400" dirty="0" smtClean="0">
                <a:solidFill>
                  <a:schemeClr val="bg1"/>
                </a:solidFill>
                <a:latin typeface="Arial" panose="020B0604020202020204" pitchFamily="34" charset="0"/>
                <a:cs typeface="Arial" panose="020B0604020202020204" pitchFamily="34" charset="0"/>
              </a:rPr>
              <a:t>6</a:t>
            </a:r>
            <a:endParaRPr sz="1400" dirty="0">
              <a:solidFill>
                <a:schemeClr val="bg1"/>
              </a:solidFill>
              <a:latin typeface="Arial" panose="020B0604020202020204" pitchFamily="34" charset="0"/>
              <a:cs typeface="Arial" panose="020B0604020202020204" pitchFamily="34" charset="0"/>
            </a:endParaRPr>
          </a:p>
        </p:txBody>
      </p:sp>
      <p:sp>
        <p:nvSpPr>
          <p:cNvPr id="82" name="object 34"/>
          <p:cNvSpPr/>
          <p:nvPr/>
        </p:nvSpPr>
        <p:spPr>
          <a:xfrm>
            <a:off x="4394452" y="4358951"/>
            <a:ext cx="320040" cy="320040"/>
          </a:xfrm>
          <a:prstGeom prst="ellipse">
            <a:avLst/>
          </a:prstGeom>
          <a:solidFill>
            <a:schemeClr val="accent5"/>
          </a:solidFill>
        </p:spPr>
        <p:txBody>
          <a:bodyPr wrap="square" lIns="0" tIns="0" rIns="0" bIns="0" rtlCol="0" anchor="ctr" anchorCtr="1"/>
          <a:lstStyle/>
          <a:p>
            <a:r>
              <a:rPr lang="en-US" sz="1400" dirty="0" smtClean="0">
                <a:solidFill>
                  <a:schemeClr val="bg1"/>
                </a:solidFill>
                <a:latin typeface="Arial" panose="020B0604020202020204" pitchFamily="34" charset="0"/>
                <a:cs typeface="Arial" panose="020B0604020202020204" pitchFamily="34" charset="0"/>
              </a:rPr>
              <a:t>5</a:t>
            </a:r>
            <a:endParaRPr sz="1400" dirty="0">
              <a:solidFill>
                <a:schemeClr val="bg1"/>
              </a:solidFill>
              <a:latin typeface="Arial" panose="020B0604020202020204" pitchFamily="34" charset="0"/>
              <a:cs typeface="Arial" panose="020B0604020202020204" pitchFamily="34" charset="0"/>
            </a:endParaRPr>
          </a:p>
        </p:txBody>
      </p:sp>
      <p:sp>
        <p:nvSpPr>
          <p:cNvPr id="29" name="object 47"/>
          <p:cNvSpPr txBox="1"/>
          <p:nvPr/>
        </p:nvSpPr>
        <p:spPr>
          <a:xfrm>
            <a:off x="5581649" y="1645603"/>
            <a:ext cx="3956045" cy="4799199"/>
          </a:xfrm>
          <a:prstGeom prst="rect">
            <a:avLst/>
          </a:prstGeom>
        </p:spPr>
        <p:txBody>
          <a:bodyPr vert="horz" wrap="square" lIns="91440" tIns="0" rIns="0" bIns="0" rtlCol="0">
            <a:spAutoFit/>
          </a:bodyPr>
          <a:lstStyle/>
          <a:p>
            <a:pPr marL="0" marR="401955" lvl="2" indent="0">
              <a:lnSpc>
                <a:spcPts val="1800"/>
              </a:lnSpc>
              <a:spcBef>
                <a:spcPts val="0"/>
              </a:spcBef>
              <a:spcAft>
                <a:spcPts val="800"/>
              </a:spcAft>
              <a:buClr>
                <a:schemeClr val="tx1"/>
              </a:buClr>
            </a:pPr>
            <a:r>
              <a:rPr sz="1200" dirty="0">
                <a:solidFill>
                  <a:srgbClr val="0055AA"/>
                </a:solidFill>
                <a:latin typeface="Arial" panose="020B0604020202020204" pitchFamily="34" charset="0"/>
                <a:ea typeface="ＭＳ Ｐゴシック" pitchFamily="-109" charset="-128"/>
                <a:cs typeface="Arial" panose="020B0604020202020204" pitchFamily="34" charset="0"/>
              </a:rPr>
              <a:t>Resolving conflicts among </a:t>
            </a:r>
            <a:r>
              <a:rPr sz="1200" dirty="0" smtClean="0">
                <a:solidFill>
                  <a:srgbClr val="0055AA"/>
                </a:solidFill>
                <a:latin typeface="Arial" panose="020B0604020202020204" pitchFamily="34" charset="0"/>
                <a:ea typeface="ＭＳ Ｐゴシック" pitchFamily="-109" charset="-128"/>
                <a:cs typeface="Arial" panose="020B0604020202020204" pitchFamily="34" charset="0"/>
              </a:rPr>
              <a:t>family</a:t>
            </a:r>
            <a:r>
              <a:rPr lang="en-US" sz="1200" dirty="0" smtClean="0">
                <a:solidFill>
                  <a:srgbClr val="0055AA"/>
                </a:solidFill>
                <a:latin typeface="Arial" panose="020B0604020202020204" pitchFamily="34" charset="0"/>
                <a:ea typeface="ＭＳ Ｐゴシック" pitchFamily="-109" charset="-128"/>
                <a:cs typeface="Arial" panose="020B0604020202020204" pitchFamily="34" charset="0"/>
              </a:rPr>
              <a:t> </a:t>
            </a:r>
            <a:r>
              <a:rPr sz="1200" dirty="0" smtClean="0">
                <a:solidFill>
                  <a:srgbClr val="0055AA"/>
                </a:solidFill>
                <a:latin typeface="Arial" panose="020B0604020202020204" pitchFamily="34" charset="0"/>
                <a:ea typeface="ＭＳ Ｐゴシック" pitchFamily="-109" charset="-128"/>
                <a:cs typeface="Arial" panose="020B0604020202020204" pitchFamily="34" charset="0"/>
              </a:rPr>
              <a:t>members </a:t>
            </a:r>
            <a:r>
              <a:rPr sz="1200" dirty="0">
                <a:solidFill>
                  <a:srgbClr val="0055AA"/>
                </a:solidFill>
                <a:latin typeface="Arial" panose="020B0604020202020204" pitchFamily="34" charset="0"/>
                <a:ea typeface="ＭＳ Ｐゴシック" pitchFamily="-109" charset="-128"/>
                <a:cs typeface="Arial" panose="020B0604020202020204" pitchFamily="34" charset="0"/>
              </a:rPr>
              <a:t>who are in the business</a:t>
            </a:r>
          </a:p>
          <a:p>
            <a:pPr marL="0" lvl="2" indent="0">
              <a:lnSpc>
                <a:spcPts val="1800"/>
              </a:lnSpc>
              <a:spcBef>
                <a:spcPts val="0"/>
              </a:spcBef>
              <a:spcAft>
                <a:spcPts val="800"/>
              </a:spcAft>
              <a:buClr>
                <a:schemeClr val="tx1"/>
              </a:buClr>
            </a:pPr>
            <a:r>
              <a:rPr sz="1200" dirty="0">
                <a:solidFill>
                  <a:srgbClr val="0055AA"/>
                </a:solidFill>
                <a:latin typeface="Arial" panose="020B0604020202020204" pitchFamily="34" charset="0"/>
                <a:ea typeface="ＭＳ Ｐゴシック" pitchFamily="-109" charset="-128"/>
                <a:cs typeface="Arial" panose="020B0604020202020204" pitchFamily="34" charset="0"/>
              </a:rPr>
              <a:t>Formulating a succession plan</a:t>
            </a:r>
          </a:p>
          <a:p>
            <a:pPr marL="0" lvl="2" indent="0">
              <a:lnSpc>
                <a:spcPts val="1800"/>
              </a:lnSpc>
              <a:spcBef>
                <a:spcPts val="0"/>
              </a:spcBef>
              <a:spcAft>
                <a:spcPts val="800"/>
              </a:spcAft>
              <a:buClr>
                <a:schemeClr val="tx1"/>
              </a:buClr>
            </a:pPr>
            <a:r>
              <a:rPr sz="1200" dirty="0">
                <a:latin typeface="Arial" panose="020B0604020202020204" pitchFamily="34" charset="0"/>
                <a:ea typeface="ＭＳ Ｐゴシック" pitchFamily="-109" charset="-128"/>
                <a:cs typeface="Arial" panose="020B0604020202020204" pitchFamily="34" charset="0"/>
              </a:rPr>
              <a:t>Developing a strategic plan</a:t>
            </a:r>
          </a:p>
          <a:p>
            <a:pPr marL="0" lvl="2" indent="0">
              <a:lnSpc>
                <a:spcPts val="1800"/>
              </a:lnSpc>
              <a:spcBef>
                <a:spcPts val="0"/>
              </a:spcBef>
              <a:spcAft>
                <a:spcPts val="800"/>
              </a:spcAft>
              <a:buClr>
                <a:schemeClr val="tx1"/>
              </a:buClr>
            </a:pPr>
            <a:r>
              <a:rPr sz="1200" dirty="0">
                <a:latin typeface="Arial" panose="020B0604020202020204" pitchFamily="34" charset="0"/>
                <a:ea typeface="ＭＳ Ｐゴシック" pitchFamily="-109" charset="-128"/>
                <a:cs typeface="Arial" panose="020B0604020202020204" pitchFamily="34" charset="0"/>
              </a:rPr>
              <a:t>Developing a retirement and estate plan</a:t>
            </a:r>
          </a:p>
          <a:p>
            <a:pPr marL="0" marR="227329" lvl="2" indent="0">
              <a:lnSpc>
                <a:spcPts val="1800"/>
              </a:lnSpc>
              <a:spcBef>
                <a:spcPts val="0"/>
              </a:spcBef>
              <a:spcAft>
                <a:spcPts val="800"/>
              </a:spcAft>
              <a:buClr>
                <a:schemeClr val="tx1"/>
              </a:buClr>
            </a:pPr>
            <a:r>
              <a:rPr sz="1200" dirty="0">
                <a:latin typeface="Arial" panose="020B0604020202020204" pitchFamily="34" charset="0"/>
                <a:ea typeface="ＭＳ Ｐゴシック" pitchFamily="-109" charset="-128"/>
                <a:cs typeface="Arial" panose="020B0604020202020204" pitchFamily="34" charset="0"/>
              </a:rPr>
              <a:t>Ensuring that the family’s core </a:t>
            </a:r>
            <a:r>
              <a:rPr sz="1200" dirty="0" smtClean="0">
                <a:latin typeface="Arial" panose="020B0604020202020204" pitchFamily="34" charset="0"/>
                <a:ea typeface="ＭＳ Ｐゴシック" pitchFamily="-109" charset="-128"/>
                <a:cs typeface="Arial" panose="020B0604020202020204" pitchFamily="34" charset="0"/>
              </a:rPr>
              <a:t>business</a:t>
            </a:r>
            <a:r>
              <a:rPr lang="en-US" sz="1200" dirty="0" smtClean="0">
                <a:latin typeface="Arial" panose="020B0604020202020204" pitchFamily="34" charset="0"/>
                <a:ea typeface="ＭＳ Ｐゴシック" pitchFamily="-109" charset="-128"/>
                <a:cs typeface="Arial" panose="020B0604020202020204" pitchFamily="34" charset="0"/>
              </a:rPr>
              <a:t> </a:t>
            </a:r>
            <a:r>
              <a:rPr sz="1200" dirty="0" smtClean="0">
                <a:latin typeface="Arial" panose="020B0604020202020204" pitchFamily="34" charset="0"/>
                <a:ea typeface="ＭＳ Ｐゴシック" pitchFamily="-109" charset="-128"/>
                <a:cs typeface="Arial" panose="020B0604020202020204" pitchFamily="34" charset="0"/>
              </a:rPr>
              <a:t>values</a:t>
            </a:r>
            <a:r>
              <a:rPr lang="en-US" sz="1200" dirty="0" smtClean="0">
                <a:latin typeface="Arial" panose="020B0604020202020204" pitchFamily="34" charset="0"/>
                <a:ea typeface="ＭＳ Ｐゴシック" pitchFamily="-109" charset="-128"/>
                <a:cs typeface="Arial" panose="020B0604020202020204" pitchFamily="34" charset="0"/>
              </a:rPr>
              <a:t/>
            </a:r>
            <a:br>
              <a:rPr lang="en-US" sz="1200" dirty="0" smtClean="0">
                <a:latin typeface="Arial" panose="020B0604020202020204" pitchFamily="34" charset="0"/>
                <a:ea typeface="ＭＳ Ｐゴシック" pitchFamily="-109" charset="-128"/>
                <a:cs typeface="Arial" panose="020B0604020202020204" pitchFamily="34" charset="0"/>
              </a:rPr>
            </a:br>
            <a:r>
              <a:rPr sz="1200" dirty="0" smtClean="0">
                <a:latin typeface="Arial" panose="020B0604020202020204" pitchFamily="34" charset="0"/>
                <a:ea typeface="ＭＳ Ｐゴシック" pitchFamily="-109" charset="-128"/>
                <a:cs typeface="Arial" panose="020B0604020202020204" pitchFamily="34" charset="0"/>
              </a:rPr>
              <a:t>are </a:t>
            </a:r>
            <a:r>
              <a:rPr sz="1200" dirty="0">
                <a:latin typeface="Arial" panose="020B0604020202020204" pitchFamily="34" charset="0"/>
                <a:ea typeface="ＭＳ Ｐゴシック" pitchFamily="-109" charset="-128"/>
                <a:cs typeface="Arial" panose="020B0604020202020204" pitchFamily="34" charset="0"/>
              </a:rPr>
              <a:t>maintained</a:t>
            </a:r>
          </a:p>
          <a:p>
            <a:pPr marL="0" lvl="2" indent="0">
              <a:lnSpc>
                <a:spcPts val="1800"/>
              </a:lnSpc>
              <a:spcBef>
                <a:spcPts val="0"/>
              </a:spcBef>
              <a:spcAft>
                <a:spcPts val="800"/>
              </a:spcAft>
              <a:buClr>
                <a:schemeClr val="tx1"/>
              </a:buClr>
            </a:pPr>
            <a:r>
              <a:rPr sz="1200" dirty="0">
                <a:latin typeface="Arial" panose="020B0604020202020204" pitchFamily="34" charset="0"/>
                <a:ea typeface="ＭＳ Ｐゴシック" pitchFamily="-109" charset="-128"/>
                <a:cs typeface="Arial" panose="020B0604020202020204" pitchFamily="34" charset="0"/>
              </a:rPr>
              <a:t>Financial growth plan</a:t>
            </a:r>
          </a:p>
          <a:p>
            <a:pPr marL="0" marR="713105" lvl="2" indent="0">
              <a:lnSpc>
                <a:spcPts val="1800"/>
              </a:lnSpc>
              <a:spcBef>
                <a:spcPts val="0"/>
              </a:spcBef>
              <a:spcAft>
                <a:spcPts val="800"/>
              </a:spcAft>
              <a:buClr>
                <a:schemeClr val="tx1"/>
              </a:buClr>
            </a:pPr>
            <a:r>
              <a:rPr sz="1200" dirty="0">
                <a:latin typeface="Arial" panose="020B0604020202020204" pitchFamily="34" charset="0"/>
                <a:ea typeface="ＭＳ Ｐゴシック" pitchFamily="-109" charset="-128"/>
                <a:cs typeface="Arial" panose="020B0604020202020204" pitchFamily="34" charset="0"/>
              </a:rPr>
              <a:t>Compensating family members </a:t>
            </a:r>
            <a:r>
              <a:rPr sz="1200" dirty="0" smtClean="0">
                <a:latin typeface="Arial" panose="020B0604020202020204" pitchFamily="34" charset="0"/>
                <a:ea typeface="ＭＳ Ｐゴシック" pitchFamily="-109" charset="-128"/>
                <a:cs typeface="Arial" panose="020B0604020202020204" pitchFamily="34" charset="0"/>
              </a:rPr>
              <a:t>in</a:t>
            </a:r>
            <a:r>
              <a:rPr lang="en-US" sz="1200" dirty="0" smtClean="0">
                <a:latin typeface="Arial" panose="020B0604020202020204" pitchFamily="34" charset="0"/>
                <a:ea typeface="ＭＳ Ｐゴシック" pitchFamily="-109" charset="-128"/>
                <a:cs typeface="Arial" panose="020B0604020202020204" pitchFamily="34" charset="0"/>
              </a:rPr>
              <a:t> </a:t>
            </a:r>
            <a:r>
              <a:rPr sz="1200" dirty="0" smtClean="0">
                <a:latin typeface="Arial" panose="020B0604020202020204" pitchFamily="34" charset="0"/>
                <a:ea typeface="ＭＳ Ｐゴシック" pitchFamily="-109" charset="-128"/>
                <a:cs typeface="Arial" panose="020B0604020202020204" pitchFamily="34" charset="0"/>
              </a:rPr>
              <a:t>the business</a:t>
            </a:r>
            <a:endParaRPr sz="1200" dirty="0">
              <a:latin typeface="Arial" panose="020B0604020202020204" pitchFamily="34" charset="0"/>
              <a:ea typeface="ＭＳ Ｐゴシック" pitchFamily="-109" charset="-128"/>
              <a:cs typeface="Arial" panose="020B0604020202020204" pitchFamily="34" charset="0"/>
            </a:endParaRPr>
          </a:p>
          <a:p>
            <a:pPr marL="0" lvl="2" indent="0">
              <a:lnSpc>
                <a:spcPts val="1800"/>
              </a:lnSpc>
              <a:spcBef>
                <a:spcPts val="0"/>
              </a:spcBef>
              <a:spcAft>
                <a:spcPts val="800"/>
              </a:spcAft>
              <a:buClr>
                <a:schemeClr val="tx1"/>
              </a:buClr>
            </a:pPr>
            <a:r>
              <a:rPr sz="1200" dirty="0">
                <a:latin typeface="Arial" panose="020B0604020202020204" pitchFamily="34" charset="0"/>
                <a:ea typeface="ＭＳ Ｐゴシック" pitchFamily="-109" charset="-128"/>
                <a:cs typeface="Arial" panose="020B0604020202020204" pitchFamily="34" charset="0"/>
              </a:rPr>
              <a:t>Bringing family members into the business</a:t>
            </a:r>
          </a:p>
          <a:p>
            <a:pPr marL="0" marR="333375" lvl="2" indent="0">
              <a:lnSpc>
                <a:spcPts val="1800"/>
              </a:lnSpc>
              <a:spcBef>
                <a:spcPts val="0"/>
              </a:spcBef>
              <a:spcAft>
                <a:spcPts val="800"/>
              </a:spcAft>
              <a:buClr>
                <a:schemeClr val="tx1"/>
              </a:buClr>
            </a:pPr>
            <a:r>
              <a:rPr sz="1200" dirty="0">
                <a:latin typeface="Arial" panose="020B0604020202020204" pitchFamily="34" charset="0"/>
                <a:ea typeface="ＭＳ Ｐゴシック" pitchFamily="-109" charset="-128"/>
                <a:cs typeface="Arial" panose="020B0604020202020204" pitchFamily="34" charset="0"/>
              </a:rPr>
              <a:t>Ensuring family members benefit </a:t>
            </a:r>
            <a:r>
              <a:rPr sz="1200" dirty="0" smtClean="0">
                <a:latin typeface="Arial" panose="020B0604020202020204" pitchFamily="34" charset="0"/>
                <a:ea typeface="ＭＳ Ｐゴシック" pitchFamily="-109" charset="-128"/>
                <a:cs typeface="Arial" panose="020B0604020202020204" pitchFamily="34" charset="0"/>
              </a:rPr>
              <a:t>from</a:t>
            </a:r>
            <a:r>
              <a:rPr lang="en-US" sz="1200" dirty="0">
                <a:latin typeface="Arial" panose="020B0604020202020204" pitchFamily="34" charset="0"/>
                <a:ea typeface="ＭＳ Ｐゴシック" pitchFamily="-109" charset="-128"/>
                <a:cs typeface="Arial" panose="020B0604020202020204" pitchFamily="34" charset="0"/>
              </a:rPr>
              <a:t/>
            </a:r>
            <a:br>
              <a:rPr lang="en-US" sz="1200" dirty="0">
                <a:latin typeface="Arial" panose="020B0604020202020204" pitchFamily="34" charset="0"/>
                <a:ea typeface="ＭＳ Ｐゴシック" pitchFamily="-109" charset="-128"/>
                <a:cs typeface="Arial" panose="020B0604020202020204" pitchFamily="34" charset="0"/>
              </a:rPr>
            </a:br>
            <a:r>
              <a:rPr sz="1200" dirty="0" smtClean="0">
                <a:latin typeface="Arial" panose="020B0604020202020204" pitchFamily="34" charset="0"/>
                <a:ea typeface="ＭＳ Ｐゴシック" pitchFamily="-109" charset="-128"/>
                <a:cs typeface="Arial" panose="020B0604020202020204" pitchFamily="34" charset="0"/>
              </a:rPr>
              <a:t>owning </a:t>
            </a:r>
            <a:r>
              <a:rPr sz="1200" dirty="0">
                <a:latin typeface="Arial" panose="020B0604020202020204" pitchFamily="34" charset="0"/>
                <a:ea typeface="ＭＳ Ｐゴシック" pitchFamily="-109" charset="-128"/>
                <a:cs typeface="Arial" panose="020B0604020202020204" pitchFamily="34" charset="0"/>
              </a:rPr>
              <a:t>shares</a:t>
            </a:r>
          </a:p>
          <a:p>
            <a:pPr marL="0" marR="572770" lvl="2" indent="0">
              <a:lnSpc>
                <a:spcPts val="1800"/>
              </a:lnSpc>
              <a:spcBef>
                <a:spcPts val="0"/>
              </a:spcBef>
              <a:spcAft>
                <a:spcPts val="800"/>
              </a:spcAft>
              <a:buClr>
                <a:schemeClr val="tx1"/>
              </a:buClr>
            </a:pPr>
            <a:r>
              <a:rPr sz="1200" dirty="0">
                <a:latin typeface="Arial" panose="020B0604020202020204" pitchFamily="34" charset="0"/>
                <a:ea typeface="ＭＳ Ｐゴシック" pitchFamily="-109" charset="-128"/>
                <a:cs typeface="Arial" panose="020B0604020202020204" pitchFamily="34" charset="0"/>
              </a:rPr>
              <a:t>Bringing non-family executives </a:t>
            </a:r>
            <a:r>
              <a:rPr sz="1200" dirty="0" smtClean="0">
                <a:latin typeface="Arial" panose="020B0604020202020204" pitchFamily="34" charset="0"/>
                <a:ea typeface="ＭＳ Ｐゴシック" pitchFamily="-109" charset="-128"/>
                <a:cs typeface="Arial" panose="020B0604020202020204" pitchFamily="34" charset="0"/>
              </a:rPr>
              <a:t>into</a:t>
            </a:r>
            <a:r>
              <a:rPr lang="en-US" sz="1200" dirty="0" smtClean="0">
                <a:latin typeface="Arial" panose="020B0604020202020204" pitchFamily="34" charset="0"/>
                <a:ea typeface="ＭＳ Ｐゴシック" pitchFamily="-109" charset="-128"/>
                <a:cs typeface="Arial" panose="020B0604020202020204" pitchFamily="34" charset="0"/>
              </a:rPr>
              <a:t> </a:t>
            </a:r>
            <a:r>
              <a:rPr sz="1200" dirty="0" smtClean="0">
                <a:latin typeface="Arial" panose="020B0604020202020204" pitchFamily="34" charset="0"/>
                <a:ea typeface="ＭＳ Ｐゴシック" pitchFamily="-109" charset="-128"/>
                <a:cs typeface="Arial" panose="020B0604020202020204" pitchFamily="34" charset="0"/>
              </a:rPr>
              <a:t>the</a:t>
            </a:r>
            <a:r>
              <a:rPr lang="en-US" sz="1200" dirty="0" smtClean="0">
                <a:latin typeface="Arial" panose="020B0604020202020204" pitchFamily="34" charset="0"/>
                <a:ea typeface="ＭＳ Ｐゴシック" pitchFamily="-109" charset="-128"/>
                <a:cs typeface="Arial" panose="020B0604020202020204" pitchFamily="34" charset="0"/>
              </a:rPr>
              <a:t> </a:t>
            </a:r>
            <a:r>
              <a:rPr sz="1200" dirty="0" smtClean="0">
                <a:latin typeface="Arial" panose="020B0604020202020204" pitchFamily="34" charset="0"/>
                <a:ea typeface="ＭＳ Ｐゴシック" pitchFamily="-109" charset="-128"/>
                <a:cs typeface="Arial" panose="020B0604020202020204" pitchFamily="34" charset="0"/>
              </a:rPr>
              <a:t>business</a:t>
            </a:r>
            <a:endParaRPr sz="1200" dirty="0">
              <a:latin typeface="Arial" panose="020B0604020202020204" pitchFamily="34" charset="0"/>
              <a:ea typeface="ＭＳ Ｐゴシック" pitchFamily="-109" charset="-128"/>
              <a:cs typeface="Arial" panose="020B0604020202020204" pitchFamily="34" charset="0"/>
            </a:endParaRPr>
          </a:p>
          <a:p>
            <a:pPr marL="0" marR="189230" lvl="2" indent="0">
              <a:lnSpc>
                <a:spcPts val="1800"/>
              </a:lnSpc>
              <a:spcBef>
                <a:spcPts val="0"/>
              </a:spcBef>
              <a:spcAft>
                <a:spcPts val="800"/>
              </a:spcAft>
              <a:buClr>
                <a:schemeClr val="tx1"/>
              </a:buClr>
            </a:pPr>
            <a:r>
              <a:rPr sz="1200" dirty="0">
                <a:latin typeface="Arial" panose="020B0604020202020204" pitchFamily="34" charset="0"/>
                <a:ea typeface="ＭＳ Ｐゴシック" pitchFamily="-109" charset="-128"/>
                <a:cs typeface="Arial" panose="020B0604020202020204" pitchFamily="34" charset="0"/>
              </a:rPr>
              <a:t>Transferring wealth and equity to </a:t>
            </a:r>
            <a:r>
              <a:rPr sz="1200" dirty="0" smtClean="0">
                <a:latin typeface="Arial" panose="020B0604020202020204" pitchFamily="34" charset="0"/>
                <a:ea typeface="ＭＳ Ｐゴシック" pitchFamily="-109" charset="-128"/>
                <a:cs typeface="Arial" panose="020B0604020202020204" pitchFamily="34" charset="0"/>
              </a:rPr>
              <a:t>family</a:t>
            </a:r>
            <a:r>
              <a:rPr lang="en-US" sz="1200" dirty="0" smtClean="0">
                <a:latin typeface="Arial" panose="020B0604020202020204" pitchFamily="34" charset="0"/>
                <a:ea typeface="ＭＳ Ｐゴシック" pitchFamily="-109" charset="-128"/>
                <a:cs typeface="Arial" panose="020B0604020202020204" pitchFamily="34" charset="0"/>
              </a:rPr>
              <a:t> </a:t>
            </a:r>
            <a:r>
              <a:rPr sz="1200" dirty="0" smtClean="0">
                <a:latin typeface="Arial" panose="020B0604020202020204" pitchFamily="34" charset="0"/>
                <a:ea typeface="ＭＳ Ｐゴシック" pitchFamily="-109" charset="-128"/>
                <a:cs typeface="Arial" panose="020B0604020202020204" pitchFamily="34" charset="0"/>
              </a:rPr>
              <a:t>members </a:t>
            </a:r>
            <a:r>
              <a:rPr sz="1200" dirty="0">
                <a:latin typeface="Arial" panose="020B0604020202020204" pitchFamily="34" charset="0"/>
                <a:ea typeface="ＭＳ Ｐゴシック" pitchFamily="-109" charset="-128"/>
                <a:cs typeface="Arial" panose="020B0604020202020204" pitchFamily="34" charset="0"/>
              </a:rPr>
              <a:t>not involved in the business</a:t>
            </a:r>
          </a:p>
          <a:p>
            <a:pPr marL="0" lvl="2" indent="0">
              <a:lnSpc>
                <a:spcPts val="1800"/>
              </a:lnSpc>
              <a:spcBef>
                <a:spcPts val="0"/>
              </a:spcBef>
              <a:spcAft>
                <a:spcPts val="800"/>
              </a:spcAft>
              <a:buClr>
                <a:schemeClr val="tx1"/>
              </a:buClr>
            </a:pPr>
            <a:r>
              <a:rPr sz="1200" dirty="0">
                <a:latin typeface="Arial" panose="020B0604020202020204" pitchFamily="34" charset="0"/>
                <a:ea typeface="ＭＳ Ｐゴシック" pitchFamily="-109" charset="-128"/>
                <a:cs typeface="Arial" panose="020B0604020202020204" pitchFamily="34" charset="0"/>
              </a:rPr>
              <a:t>Transferring wealth outside the business</a:t>
            </a:r>
          </a:p>
        </p:txBody>
      </p:sp>
      <p:sp>
        <p:nvSpPr>
          <p:cNvPr id="32" name="object 13"/>
          <p:cNvSpPr/>
          <p:nvPr/>
        </p:nvSpPr>
        <p:spPr>
          <a:xfrm>
            <a:off x="5319585" y="1630366"/>
            <a:ext cx="274320" cy="274320"/>
          </a:xfrm>
          <a:prstGeom prst="ellipse">
            <a:avLst/>
          </a:prstGeom>
          <a:solidFill>
            <a:schemeClr val="accent1"/>
          </a:solidFill>
        </p:spPr>
        <p:txBody>
          <a:bodyPr wrap="square" lIns="0" tIns="0" rIns="0" bIns="0" rtlCol="0" anchor="ctr" anchorCtr="1"/>
          <a:lstStyle/>
          <a:p>
            <a:r>
              <a:rPr lang="en-US" sz="1200" dirty="0" smtClean="0">
                <a:solidFill>
                  <a:schemeClr val="bg1"/>
                </a:solidFill>
                <a:latin typeface="Arial" panose="020B0604020202020204" pitchFamily="34" charset="0"/>
                <a:cs typeface="Arial" panose="020B0604020202020204" pitchFamily="34" charset="0"/>
              </a:rPr>
              <a:t>1</a:t>
            </a:r>
            <a:endParaRPr sz="1200" dirty="0">
              <a:solidFill>
                <a:schemeClr val="bg1"/>
              </a:solidFill>
              <a:latin typeface="Arial" panose="020B0604020202020204" pitchFamily="34" charset="0"/>
              <a:cs typeface="Arial" panose="020B0604020202020204" pitchFamily="34" charset="0"/>
            </a:endParaRPr>
          </a:p>
        </p:txBody>
      </p:sp>
      <p:sp>
        <p:nvSpPr>
          <p:cNvPr id="33" name="object 13"/>
          <p:cNvSpPr/>
          <p:nvPr/>
        </p:nvSpPr>
        <p:spPr>
          <a:xfrm>
            <a:off x="5319585" y="2185194"/>
            <a:ext cx="274320" cy="274320"/>
          </a:xfrm>
          <a:prstGeom prst="ellipse">
            <a:avLst/>
          </a:prstGeom>
          <a:solidFill>
            <a:schemeClr val="accent1"/>
          </a:solidFill>
        </p:spPr>
        <p:txBody>
          <a:bodyPr wrap="square" lIns="0" tIns="0" rIns="0" bIns="0" rtlCol="0" anchor="ctr" anchorCtr="1"/>
          <a:lstStyle/>
          <a:p>
            <a:r>
              <a:rPr lang="en-US" sz="1200" dirty="0" smtClean="0">
                <a:solidFill>
                  <a:schemeClr val="bg1"/>
                </a:solidFill>
                <a:latin typeface="Arial" panose="020B0604020202020204" pitchFamily="34" charset="0"/>
                <a:cs typeface="Arial" panose="020B0604020202020204" pitchFamily="34" charset="0"/>
              </a:rPr>
              <a:t>2</a:t>
            </a:r>
            <a:endParaRPr sz="1200" dirty="0">
              <a:solidFill>
                <a:schemeClr val="bg1"/>
              </a:solidFill>
              <a:latin typeface="Arial" panose="020B0604020202020204" pitchFamily="34" charset="0"/>
              <a:cs typeface="Arial" panose="020B0604020202020204" pitchFamily="34" charset="0"/>
            </a:endParaRPr>
          </a:p>
        </p:txBody>
      </p:sp>
      <p:sp>
        <p:nvSpPr>
          <p:cNvPr id="34" name="object 13"/>
          <p:cNvSpPr/>
          <p:nvPr/>
        </p:nvSpPr>
        <p:spPr>
          <a:xfrm>
            <a:off x="5319585" y="2531269"/>
            <a:ext cx="274320" cy="274320"/>
          </a:xfrm>
          <a:prstGeom prst="ellipse">
            <a:avLst/>
          </a:prstGeom>
          <a:solidFill>
            <a:schemeClr val="accent5"/>
          </a:solidFill>
        </p:spPr>
        <p:txBody>
          <a:bodyPr wrap="square" lIns="0" tIns="0" rIns="0" bIns="0" rtlCol="0" anchor="ctr" anchorCtr="1"/>
          <a:lstStyle/>
          <a:p>
            <a:r>
              <a:rPr lang="en-US" sz="1200" dirty="0" smtClean="0">
                <a:solidFill>
                  <a:schemeClr val="bg1"/>
                </a:solidFill>
                <a:latin typeface="Arial" panose="020B0604020202020204" pitchFamily="34" charset="0"/>
                <a:cs typeface="Arial" panose="020B0604020202020204" pitchFamily="34" charset="0"/>
              </a:rPr>
              <a:t>3</a:t>
            </a:r>
            <a:endParaRPr sz="1200" dirty="0">
              <a:solidFill>
                <a:schemeClr val="bg1"/>
              </a:solidFill>
              <a:latin typeface="Arial" panose="020B0604020202020204" pitchFamily="34" charset="0"/>
              <a:cs typeface="Arial" panose="020B0604020202020204" pitchFamily="34" charset="0"/>
            </a:endParaRPr>
          </a:p>
        </p:txBody>
      </p:sp>
      <p:sp>
        <p:nvSpPr>
          <p:cNvPr id="35" name="object 13"/>
          <p:cNvSpPr/>
          <p:nvPr/>
        </p:nvSpPr>
        <p:spPr>
          <a:xfrm>
            <a:off x="5319585" y="2851944"/>
            <a:ext cx="274320" cy="274320"/>
          </a:xfrm>
          <a:prstGeom prst="ellipse">
            <a:avLst/>
          </a:prstGeom>
          <a:solidFill>
            <a:schemeClr val="accent5"/>
          </a:solidFill>
        </p:spPr>
        <p:txBody>
          <a:bodyPr wrap="square" lIns="0" tIns="0" rIns="0" bIns="0" rtlCol="0" anchor="ctr" anchorCtr="1"/>
          <a:lstStyle/>
          <a:p>
            <a:r>
              <a:rPr lang="en-US" sz="1200" dirty="0" smtClean="0">
                <a:solidFill>
                  <a:schemeClr val="bg1"/>
                </a:solidFill>
                <a:latin typeface="Arial" panose="020B0604020202020204" pitchFamily="34" charset="0"/>
                <a:cs typeface="Arial" panose="020B0604020202020204" pitchFamily="34" charset="0"/>
              </a:rPr>
              <a:t>4</a:t>
            </a:r>
            <a:endParaRPr sz="1200" dirty="0">
              <a:solidFill>
                <a:schemeClr val="bg1"/>
              </a:solidFill>
              <a:latin typeface="Arial" panose="020B0604020202020204" pitchFamily="34" charset="0"/>
              <a:cs typeface="Arial" panose="020B0604020202020204" pitchFamily="34" charset="0"/>
            </a:endParaRPr>
          </a:p>
        </p:txBody>
      </p:sp>
      <p:sp>
        <p:nvSpPr>
          <p:cNvPr id="36" name="object 13"/>
          <p:cNvSpPr/>
          <p:nvPr/>
        </p:nvSpPr>
        <p:spPr>
          <a:xfrm>
            <a:off x="5319585" y="3199544"/>
            <a:ext cx="274320" cy="274320"/>
          </a:xfrm>
          <a:prstGeom prst="ellipse">
            <a:avLst/>
          </a:prstGeom>
          <a:solidFill>
            <a:schemeClr val="accent5"/>
          </a:solidFill>
        </p:spPr>
        <p:txBody>
          <a:bodyPr wrap="square" lIns="0" tIns="0" rIns="0" bIns="0" rtlCol="0" anchor="ctr" anchorCtr="1"/>
          <a:lstStyle/>
          <a:p>
            <a:r>
              <a:rPr lang="en-US" sz="1200" dirty="0" smtClean="0">
                <a:solidFill>
                  <a:schemeClr val="bg1"/>
                </a:solidFill>
                <a:latin typeface="Arial" panose="020B0604020202020204" pitchFamily="34" charset="0"/>
                <a:cs typeface="Arial" panose="020B0604020202020204" pitchFamily="34" charset="0"/>
              </a:rPr>
              <a:t>5</a:t>
            </a:r>
            <a:endParaRPr sz="1200" dirty="0">
              <a:solidFill>
                <a:schemeClr val="bg1"/>
              </a:solidFill>
              <a:latin typeface="Arial" panose="020B0604020202020204" pitchFamily="34" charset="0"/>
              <a:cs typeface="Arial" panose="020B0604020202020204" pitchFamily="34" charset="0"/>
            </a:endParaRPr>
          </a:p>
        </p:txBody>
      </p:sp>
      <p:sp>
        <p:nvSpPr>
          <p:cNvPr id="37" name="object 13"/>
          <p:cNvSpPr/>
          <p:nvPr/>
        </p:nvSpPr>
        <p:spPr>
          <a:xfrm>
            <a:off x="5319585" y="3728244"/>
            <a:ext cx="274320" cy="274320"/>
          </a:xfrm>
          <a:prstGeom prst="ellipse">
            <a:avLst/>
          </a:prstGeom>
          <a:solidFill>
            <a:schemeClr val="accent5"/>
          </a:solidFill>
        </p:spPr>
        <p:txBody>
          <a:bodyPr wrap="square" lIns="0" tIns="0" rIns="0" bIns="0" rtlCol="0" anchor="ctr" anchorCtr="1"/>
          <a:lstStyle/>
          <a:p>
            <a:r>
              <a:rPr lang="en-US" sz="1200" dirty="0" smtClean="0">
                <a:solidFill>
                  <a:schemeClr val="bg1"/>
                </a:solidFill>
                <a:latin typeface="Arial" panose="020B0604020202020204" pitchFamily="34" charset="0"/>
                <a:cs typeface="Arial" panose="020B0604020202020204" pitchFamily="34" charset="0"/>
              </a:rPr>
              <a:t>6</a:t>
            </a:r>
            <a:endParaRPr sz="1200" dirty="0">
              <a:solidFill>
                <a:schemeClr val="bg1"/>
              </a:solidFill>
              <a:latin typeface="Arial" panose="020B0604020202020204" pitchFamily="34" charset="0"/>
              <a:cs typeface="Arial" panose="020B0604020202020204" pitchFamily="34" charset="0"/>
            </a:endParaRPr>
          </a:p>
        </p:txBody>
      </p:sp>
      <p:sp>
        <p:nvSpPr>
          <p:cNvPr id="38" name="object 13"/>
          <p:cNvSpPr/>
          <p:nvPr/>
        </p:nvSpPr>
        <p:spPr>
          <a:xfrm>
            <a:off x="5319585" y="4071144"/>
            <a:ext cx="274320" cy="274320"/>
          </a:xfrm>
          <a:prstGeom prst="ellipse">
            <a:avLst/>
          </a:prstGeom>
          <a:solidFill>
            <a:schemeClr val="accent5"/>
          </a:solidFill>
        </p:spPr>
        <p:txBody>
          <a:bodyPr wrap="square" lIns="0" tIns="0" rIns="0" bIns="0" rtlCol="0" anchor="ctr" anchorCtr="1"/>
          <a:lstStyle/>
          <a:p>
            <a:r>
              <a:rPr lang="en-US" sz="1200" dirty="0" smtClean="0">
                <a:solidFill>
                  <a:schemeClr val="bg1"/>
                </a:solidFill>
                <a:latin typeface="Arial" panose="020B0604020202020204" pitchFamily="34" charset="0"/>
                <a:cs typeface="Arial" panose="020B0604020202020204" pitchFamily="34" charset="0"/>
              </a:rPr>
              <a:t>7</a:t>
            </a:r>
            <a:endParaRPr sz="1200" dirty="0">
              <a:solidFill>
                <a:schemeClr val="bg1"/>
              </a:solidFill>
              <a:latin typeface="Arial" panose="020B0604020202020204" pitchFamily="34" charset="0"/>
              <a:cs typeface="Arial" panose="020B0604020202020204" pitchFamily="34" charset="0"/>
            </a:endParaRPr>
          </a:p>
        </p:txBody>
      </p:sp>
      <p:sp>
        <p:nvSpPr>
          <p:cNvPr id="39" name="object 13"/>
          <p:cNvSpPr/>
          <p:nvPr/>
        </p:nvSpPr>
        <p:spPr>
          <a:xfrm>
            <a:off x="5319585" y="4395595"/>
            <a:ext cx="274320" cy="274320"/>
          </a:xfrm>
          <a:prstGeom prst="ellipse">
            <a:avLst/>
          </a:prstGeom>
          <a:solidFill>
            <a:schemeClr val="accent5"/>
          </a:solidFill>
        </p:spPr>
        <p:txBody>
          <a:bodyPr wrap="square" lIns="0" tIns="0" rIns="0" bIns="0" rtlCol="0" anchor="ctr" anchorCtr="1"/>
          <a:lstStyle/>
          <a:p>
            <a:r>
              <a:rPr lang="en-US" sz="1200" dirty="0" smtClean="0">
                <a:solidFill>
                  <a:schemeClr val="bg1"/>
                </a:solidFill>
                <a:latin typeface="Arial" panose="020B0604020202020204" pitchFamily="34" charset="0"/>
                <a:cs typeface="Arial" panose="020B0604020202020204" pitchFamily="34" charset="0"/>
              </a:rPr>
              <a:t>8</a:t>
            </a:r>
            <a:endParaRPr sz="1200" dirty="0">
              <a:solidFill>
                <a:schemeClr val="bg1"/>
              </a:solidFill>
              <a:latin typeface="Arial" panose="020B0604020202020204" pitchFamily="34" charset="0"/>
              <a:cs typeface="Arial" panose="020B0604020202020204" pitchFamily="34" charset="0"/>
            </a:endParaRPr>
          </a:p>
        </p:txBody>
      </p:sp>
      <p:sp>
        <p:nvSpPr>
          <p:cNvPr id="40" name="object 13"/>
          <p:cNvSpPr/>
          <p:nvPr/>
        </p:nvSpPr>
        <p:spPr>
          <a:xfrm>
            <a:off x="5319585" y="4725795"/>
            <a:ext cx="274320" cy="274320"/>
          </a:xfrm>
          <a:prstGeom prst="ellipse">
            <a:avLst/>
          </a:prstGeom>
          <a:solidFill>
            <a:schemeClr val="accent5"/>
          </a:solidFill>
        </p:spPr>
        <p:txBody>
          <a:bodyPr wrap="square" lIns="0" tIns="0" rIns="0" bIns="0" rtlCol="0" anchor="ctr" anchorCtr="1"/>
          <a:lstStyle/>
          <a:p>
            <a:r>
              <a:rPr lang="en-US" sz="1200" dirty="0" smtClean="0">
                <a:solidFill>
                  <a:schemeClr val="bg1"/>
                </a:solidFill>
                <a:latin typeface="Arial" panose="020B0604020202020204" pitchFamily="34" charset="0"/>
                <a:cs typeface="Arial" panose="020B0604020202020204" pitchFamily="34" charset="0"/>
              </a:rPr>
              <a:t>9</a:t>
            </a:r>
            <a:endParaRPr sz="1200" dirty="0">
              <a:solidFill>
                <a:schemeClr val="bg1"/>
              </a:solidFill>
              <a:latin typeface="Arial" panose="020B0604020202020204" pitchFamily="34" charset="0"/>
              <a:cs typeface="Arial" panose="020B0604020202020204" pitchFamily="34" charset="0"/>
            </a:endParaRPr>
          </a:p>
        </p:txBody>
      </p:sp>
      <p:sp>
        <p:nvSpPr>
          <p:cNvPr id="41" name="object 13"/>
          <p:cNvSpPr/>
          <p:nvPr/>
        </p:nvSpPr>
        <p:spPr>
          <a:xfrm>
            <a:off x="5319585" y="5287770"/>
            <a:ext cx="274320" cy="274320"/>
          </a:xfrm>
          <a:prstGeom prst="ellipse">
            <a:avLst/>
          </a:prstGeom>
          <a:solidFill>
            <a:schemeClr val="accent5"/>
          </a:solidFill>
        </p:spPr>
        <p:txBody>
          <a:bodyPr wrap="square" lIns="0" tIns="0" rIns="0" bIns="0" rtlCol="0" anchor="ctr" anchorCtr="1"/>
          <a:lstStyle/>
          <a:p>
            <a:r>
              <a:rPr lang="en-US" sz="1200" dirty="0" smtClean="0">
                <a:solidFill>
                  <a:schemeClr val="bg1"/>
                </a:solidFill>
                <a:latin typeface="Arial" panose="020B0604020202020204" pitchFamily="34" charset="0"/>
                <a:cs typeface="Arial" panose="020B0604020202020204" pitchFamily="34" charset="0"/>
              </a:rPr>
              <a:t>10</a:t>
            </a:r>
            <a:endParaRPr sz="1200" dirty="0">
              <a:solidFill>
                <a:schemeClr val="bg1"/>
              </a:solidFill>
              <a:latin typeface="Arial" panose="020B0604020202020204" pitchFamily="34" charset="0"/>
              <a:cs typeface="Arial" panose="020B0604020202020204" pitchFamily="34" charset="0"/>
            </a:endParaRPr>
          </a:p>
        </p:txBody>
      </p:sp>
      <p:sp>
        <p:nvSpPr>
          <p:cNvPr id="42" name="object 13"/>
          <p:cNvSpPr/>
          <p:nvPr/>
        </p:nvSpPr>
        <p:spPr>
          <a:xfrm>
            <a:off x="5319585" y="5630670"/>
            <a:ext cx="274320" cy="274320"/>
          </a:xfrm>
          <a:prstGeom prst="ellipse">
            <a:avLst/>
          </a:prstGeom>
          <a:solidFill>
            <a:schemeClr val="accent5"/>
          </a:solidFill>
        </p:spPr>
        <p:txBody>
          <a:bodyPr wrap="square" lIns="0" tIns="0" rIns="0" bIns="0" rtlCol="0" anchor="ctr" anchorCtr="1"/>
          <a:lstStyle/>
          <a:p>
            <a:r>
              <a:rPr lang="en-US" sz="1200" dirty="0" smtClean="0">
                <a:solidFill>
                  <a:schemeClr val="bg1"/>
                </a:solidFill>
                <a:latin typeface="Arial" panose="020B0604020202020204" pitchFamily="34" charset="0"/>
                <a:cs typeface="Arial" panose="020B0604020202020204" pitchFamily="34" charset="0"/>
              </a:rPr>
              <a:t>11</a:t>
            </a:r>
            <a:endParaRPr sz="1200" dirty="0">
              <a:solidFill>
                <a:schemeClr val="bg1"/>
              </a:solidFill>
              <a:latin typeface="Arial" panose="020B0604020202020204" pitchFamily="34" charset="0"/>
              <a:cs typeface="Arial" panose="020B0604020202020204" pitchFamily="34" charset="0"/>
            </a:endParaRPr>
          </a:p>
        </p:txBody>
      </p:sp>
      <p:sp>
        <p:nvSpPr>
          <p:cNvPr id="43" name="object 13"/>
          <p:cNvSpPr/>
          <p:nvPr/>
        </p:nvSpPr>
        <p:spPr>
          <a:xfrm>
            <a:off x="5319585" y="6186295"/>
            <a:ext cx="274320" cy="274320"/>
          </a:xfrm>
          <a:prstGeom prst="ellipse">
            <a:avLst/>
          </a:prstGeom>
          <a:solidFill>
            <a:schemeClr val="accent5"/>
          </a:solidFill>
        </p:spPr>
        <p:txBody>
          <a:bodyPr wrap="square" lIns="0" tIns="0" rIns="0" bIns="0" rtlCol="0" anchor="ctr" anchorCtr="1"/>
          <a:lstStyle/>
          <a:p>
            <a:r>
              <a:rPr lang="en-US" sz="1200" dirty="0" smtClean="0">
                <a:solidFill>
                  <a:schemeClr val="bg1"/>
                </a:solidFill>
                <a:latin typeface="Arial" panose="020B0604020202020204" pitchFamily="34" charset="0"/>
                <a:cs typeface="Arial" panose="020B0604020202020204" pitchFamily="34" charset="0"/>
              </a:rPr>
              <a:t>12</a:t>
            </a:r>
            <a:endParaRPr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403248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540000" y="1534319"/>
            <a:ext cx="9000000" cy="4467225"/>
          </a:xfrm>
        </p:spPr>
        <p:txBody>
          <a:bodyPr/>
          <a:lstStyle/>
          <a:p>
            <a:pPr marL="27432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85% of the crises faced by the family business is focused around </a:t>
            </a:r>
            <a:r>
              <a:rPr lang="en-US" sz="1600" dirty="0" smtClean="0">
                <a:latin typeface="Arial" panose="020B0604020202020204" pitchFamily="34" charset="0"/>
                <a:cs typeface="Arial" panose="020B0604020202020204" pitchFamily="34" charset="0"/>
              </a:rPr>
              <a:t>the issues </a:t>
            </a:r>
            <a:r>
              <a:rPr lang="en-US" sz="1600" dirty="0">
                <a:latin typeface="Arial" panose="020B0604020202020204" pitchFamily="34" charset="0"/>
                <a:cs typeface="Arial" panose="020B0604020202020204" pitchFamily="34" charset="0"/>
              </a:rPr>
              <a:t>of succession.</a:t>
            </a:r>
            <a:r>
              <a:rPr lang="en-US" sz="1600" baseline="30000" dirty="0">
                <a:latin typeface="Arial" panose="020B0604020202020204" pitchFamily="34" charset="0"/>
                <a:cs typeface="Arial" panose="020B0604020202020204" pitchFamily="34" charset="0"/>
              </a:rPr>
              <a:t>1</a:t>
            </a:r>
          </a:p>
          <a:p>
            <a:pPr marL="27432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According to the </a:t>
            </a:r>
            <a:r>
              <a:rPr lang="en-US" sz="1600" dirty="0" smtClean="0">
                <a:latin typeface="Arial" panose="020B0604020202020204" pitchFamily="34" charset="0"/>
                <a:cs typeface="Arial" panose="020B0604020202020204" pitchFamily="34" charset="0"/>
              </a:rPr>
              <a:t>Small Business Association:</a:t>
            </a:r>
            <a:r>
              <a:rPr lang="en-US" sz="1600" baseline="30000" dirty="0" smtClean="0">
                <a:latin typeface="Arial" panose="020B0604020202020204" pitchFamily="34" charset="0"/>
                <a:cs typeface="Arial" panose="020B0604020202020204" pitchFamily="34" charset="0"/>
              </a:rPr>
              <a:t>2</a:t>
            </a:r>
            <a:endParaRPr lang="en-US" sz="1600" baseline="300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90% of America’s businesses are family owned</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30% make it to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generation</a:t>
            </a:r>
          </a:p>
          <a:p>
            <a:pPr marL="548640" lvl="2" indent="-274320">
              <a:lnSpc>
                <a:spcPts val="2000"/>
              </a:lnSpc>
              <a:spcBef>
                <a:spcPts val="0"/>
              </a:spcBef>
              <a:spcAft>
                <a:spcPts val="300"/>
              </a:spcAft>
              <a:buClr>
                <a:schemeClr val="tx1"/>
              </a:buClr>
            </a:pPr>
            <a:r>
              <a:rPr lang="en-US" sz="1600" dirty="0" smtClean="0">
                <a:latin typeface="Arial" panose="020B0604020202020204" pitchFamily="34" charset="0"/>
                <a:cs typeface="Arial" panose="020B0604020202020204" pitchFamily="34" charset="0"/>
              </a:rPr>
              <a:t>12</a:t>
            </a:r>
            <a:r>
              <a:rPr lang="en-US" sz="1600" dirty="0">
                <a:latin typeface="Arial" panose="020B0604020202020204" pitchFamily="34" charset="0"/>
                <a:cs typeface="Arial" panose="020B0604020202020204" pitchFamily="34" charset="0"/>
              </a:rPr>
              <a:t>% survive to 3</a:t>
            </a:r>
            <a:r>
              <a:rPr lang="en-US" sz="1600" baseline="30000" dirty="0">
                <a:latin typeface="Arial" panose="020B0604020202020204" pitchFamily="34" charset="0"/>
                <a:cs typeface="Arial" panose="020B0604020202020204" pitchFamily="34" charset="0"/>
              </a:rPr>
              <a:t>rd</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3% reach the 4</a:t>
            </a:r>
            <a:r>
              <a:rPr lang="en-US" sz="1600" baseline="30000" dirty="0">
                <a:latin typeface="Arial" panose="020B0604020202020204" pitchFamily="34" charset="0"/>
                <a:cs typeface="Arial" panose="020B0604020202020204" pitchFamily="34" charset="0"/>
              </a:rPr>
              <a:t>th</a:t>
            </a:r>
          </a:p>
          <a:p>
            <a:pPr marL="274320" lvl="2" indent="-274320">
              <a:lnSpc>
                <a:spcPts val="2000"/>
              </a:lnSpc>
              <a:spcBef>
                <a:spcPts val="0"/>
              </a:spcBef>
              <a:spcAft>
                <a:spcPts val="300"/>
              </a:spcAft>
              <a:buClr>
                <a:schemeClr val="tx1"/>
              </a:buClr>
            </a:pPr>
            <a:endParaRPr lang="en-US" sz="1600" dirty="0">
              <a:latin typeface="Arial" panose="020B0604020202020204" pitchFamily="34" charset="0"/>
              <a:cs typeface="Arial" panose="020B0604020202020204" pitchFamily="34" charset="0"/>
            </a:endParaRPr>
          </a:p>
          <a:p>
            <a:pPr marL="27432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Primary reason is failure to properly structure a succession plan</a:t>
            </a:r>
            <a:r>
              <a:rPr lang="en-US" sz="1600" baseline="30000" dirty="0">
                <a:latin typeface="Arial" panose="020B0604020202020204" pitchFamily="34" charset="0"/>
                <a:cs typeface="Arial" panose="020B0604020202020204" pitchFamily="34" charset="0"/>
              </a:rPr>
              <a:t>3</a:t>
            </a: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90% agree on importance of </a:t>
            </a:r>
            <a:r>
              <a:rPr lang="en-US" sz="1600" dirty="0" smtClean="0">
                <a:latin typeface="Arial" panose="020B0604020202020204" pitchFamily="34" charset="0"/>
                <a:cs typeface="Arial" panose="020B0604020202020204" pitchFamily="34" charset="0"/>
              </a:rPr>
              <a:t>exit planning</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33% have a </a:t>
            </a:r>
            <a:r>
              <a:rPr lang="en-US" sz="1600" dirty="0" smtClean="0">
                <a:latin typeface="Arial" panose="020B0604020202020204" pitchFamily="34" charset="0"/>
                <a:cs typeface="Arial" panose="020B0604020202020204" pitchFamily="34" charset="0"/>
              </a:rPr>
              <a:t>business succession plan</a:t>
            </a:r>
            <a:endParaRPr lang="en-US" sz="1600" dirty="0">
              <a:latin typeface="Arial" panose="020B0604020202020204" pitchFamily="34" charset="0"/>
              <a:cs typeface="Arial" panose="020B0604020202020204" pitchFamily="34" charset="0"/>
            </a:endParaRPr>
          </a:p>
          <a:p>
            <a:pPr marL="548640" lvl="2" indent="-274320">
              <a:lnSpc>
                <a:spcPts val="2000"/>
              </a:lnSpc>
              <a:spcBef>
                <a:spcPts val="0"/>
              </a:spcBef>
              <a:spcAft>
                <a:spcPts val="300"/>
              </a:spcAft>
              <a:buClr>
                <a:schemeClr val="tx1"/>
              </a:buClr>
            </a:pPr>
            <a:r>
              <a:rPr lang="en-US" sz="1600" dirty="0">
                <a:latin typeface="Arial" panose="020B0604020202020204" pitchFamily="34" charset="0"/>
                <a:cs typeface="Arial" panose="020B0604020202020204" pitchFamily="34" charset="0"/>
              </a:rPr>
              <a:t>Only 29% feel their team of advisors is qualified to help</a:t>
            </a:r>
          </a:p>
        </p:txBody>
      </p:sp>
      <p:sp>
        <p:nvSpPr>
          <p:cNvPr id="3" name="Title 2"/>
          <p:cNvSpPr>
            <a:spLocks noGrp="1"/>
          </p:cNvSpPr>
          <p:nvPr>
            <p:ph type="title"/>
          </p:nvPr>
        </p:nvSpPr>
        <p:spPr/>
        <p:txBody>
          <a:bodyPr/>
          <a:lstStyle/>
          <a:p>
            <a:r>
              <a:rPr lang="en-US" dirty="0" smtClean="0"/>
              <a:t>Challenges Facing Family Businesses</a:t>
            </a:r>
            <a:endParaRPr lang="en-US" dirty="0"/>
          </a:p>
        </p:txBody>
      </p:sp>
      <p:sp>
        <p:nvSpPr>
          <p:cNvPr id="4" name="Slide Number Placeholder 3"/>
          <p:cNvSpPr>
            <a:spLocks noGrp="1"/>
          </p:cNvSpPr>
          <p:nvPr>
            <p:ph type="sldNum" sz="quarter" idx="20"/>
          </p:nvPr>
        </p:nvSpPr>
        <p:spPr/>
        <p:txBody>
          <a:bodyPr/>
          <a:lstStyle/>
          <a:p>
            <a:fld id="{5D9ED44C-9967-4AA2-9848-690F642BA06E}" type="slidenum">
              <a:rPr lang="en-US" smtClean="0"/>
              <a:pPr/>
              <a:t>8</a:t>
            </a:fld>
            <a:endParaRPr lang="en-US"/>
          </a:p>
        </p:txBody>
      </p:sp>
      <p:sp>
        <p:nvSpPr>
          <p:cNvPr id="5" name="Text Placeholder 4"/>
          <p:cNvSpPr>
            <a:spLocks noGrp="1"/>
          </p:cNvSpPr>
          <p:nvPr>
            <p:ph type="body" sz="quarter" idx="21"/>
          </p:nvPr>
        </p:nvSpPr>
        <p:spPr/>
        <p:txBody>
          <a:bodyPr/>
          <a:lstStyle/>
          <a:p>
            <a:r>
              <a:rPr lang="en-US" dirty="0" smtClean="0"/>
              <a:t>(1) Keeping </a:t>
            </a:r>
            <a:r>
              <a:rPr lang="en-US" dirty="0"/>
              <a:t>it in the Family: Business Succession Planning; Charles D. Fox IV; A.L.I.-A.B.A. (</a:t>
            </a:r>
            <a:r>
              <a:rPr lang="en-US" dirty="0" smtClean="0"/>
              <a:t>2011)</a:t>
            </a:r>
          </a:p>
          <a:p>
            <a:r>
              <a:rPr lang="en-US" dirty="0" smtClean="0"/>
              <a:t>(2) Challenges </a:t>
            </a:r>
            <a:r>
              <a:rPr lang="en-US" dirty="0"/>
              <a:t>in Managing a Family Owned Business; Small Business </a:t>
            </a:r>
            <a:r>
              <a:rPr lang="en-US" dirty="0" smtClean="0"/>
              <a:t>Administration (</a:t>
            </a:r>
            <a:r>
              <a:rPr lang="en-US" dirty="0"/>
              <a:t>SBA.gov).</a:t>
            </a:r>
          </a:p>
          <a:p>
            <a:r>
              <a:rPr lang="en-US" dirty="0" smtClean="0"/>
              <a:t>(3) </a:t>
            </a:r>
            <a:r>
              <a:rPr lang="en-US" dirty="0"/>
              <a:t>VIP Forum 2012 Survey of Small Business Owners</a:t>
            </a:r>
          </a:p>
        </p:txBody>
      </p:sp>
    </p:spTree>
    <p:extLst>
      <p:ext uri="{BB962C8B-B14F-4D97-AF65-F5344CB8AC3E}">
        <p14:creationId xmlns:p14="http://schemas.microsoft.com/office/powerpoint/2010/main" xmlns="" val="4162983967"/>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Wp.oyV.C0iMaE5kJyq1i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Wp.oyV.C0iMaE5kJyq1i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Wp.oyV.C0iMaE5kJyq1i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Wp.oyV.C0iMaE5kJyq1iQ"/>
</p:tagLst>
</file>

<file path=ppt/theme/theme1.xml><?xml version="1.0" encoding="utf-8"?>
<a:theme xmlns:a="http://schemas.openxmlformats.org/drawingml/2006/main" name="Deutsche Bank WM_light horizon_en">
  <a:themeElements>
    <a:clrScheme name="Benutzerdefiniert 60">
      <a:dk1>
        <a:srgbClr val="D71F85"/>
      </a:dk1>
      <a:lt1>
        <a:srgbClr val="000000"/>
      </a:lt1>
      <a:dk2>
        <a:srgbClr val="FFFFFF"/>
      </a:dk2>
      <a:lt2>
        <a:srgbClr val="57068C"/>
      </a:lt2>
      <a:accent1>
        <a:srgbClr val="002244"/>
      </a:accent1>
      <a:accent2>
        <a:srgbClr val="E29317"/>
      </a:accent2>
      <a:accent3>
        <a:srgbClr val="8996A0"/>
      </a:accent3>
      <a:accent4>
        <a:srgbClr val="0098DB"/>
      </a:accent4>
      <a:accent5>
        <a:srgbClr val="988F86"/>
      </a:accent5>
      <a:accent6>
        <a:srgbClr val="7AB800"/>
      </a:accent6>
      <a:hlink>
        <a:srgbClr val="000000"/>
      </a:hlink>
      <a:folHlink>
        <a:srgbClr val="193296"/>
      </a:folHlink>
    </a:clrScheme>
    <a:fontScheme name="DB Screenshow">
      <a:majorFont>
        <a:latin typeface="Arial"/>
        <a:ea typeface="MS PGothic"/>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7EAEC"/>
        </a:solidFill>
        <a:ln w="6350">
          <a:solidFill>
            <a:srgbClr val="E6EAEE"/>
          </a:solidFill>
          <a:miter lim="800000"/>
          <a:headEnd/>
          <a:tailEnd/>
        </a:ln>
      </a:spPr>
      <a:bodyPr lIns="108000" tIns="72000" rIns="108000" bIns="72000" rtlCol="0" anchor="ctr">
        <a:noAutofit/>
      </a:bodyPr>
      <a:lstStyle>
        <a:defPPr marL="450000" indent="-450000" algn="ctr" defTabSz="963613" eaLnBrk="0" hangingPunct="0">
          <a:spcBef>
            <a:spcPts val="800"/>
          </a:spcBef>
          <a:buClr>
            <a:schemeClr val="tx1"/>
          </a:buClr>
          <a:buFont typeface="Arial" pitchFamily="34" charset="0"/>
          <a:buChar char="—"/>
          <a:tabLst>
            <a:tab pos="1257300" algn="l"/>
          </a:tabLst>
          <a:defRPr smtClean="0">
            <a:latin typeface="+mn-lt"/>
          </a:defRPr>
        </a:defPPr>
      </a:lstStyle>
    </a:spDef>
    <a:lnDef>
      <a:spPr bwMode="auto">
        <a:noFill/>
        <a:ln w="12700">
          <a:solidFill>
            <a:schemeClr val="tx2"/>
          </a:solidFill>
          <a:round/>
          <a:headEnd/>
          <a:tailEnd/>
        </a:ln>
      </a:spPr>
      <a:bodyPr/>
      <a:lstStyle/>
    </a:lnDef>
    <a:txDef>
      <a:spPr bwMode="ltGray">
        <a:noFill/>
        <a:ln w="6350">
          <a:noFill/>
          <a:miter lim="800000"/>
          <a:headEnd/>
          <a:tailEnd/>
        </a:ln>
      </a:spPr>
      <a:bodyPr wrap="none" lIns="108000" tIns="72000" rIns="108000" bIns="72000" rtlCol="0" anchor="t" anchorCtr="0">
        <a:spAutoFit/>
      </a:bodyPr>
      <a:lstStyle>
        <a:defPPr marL="450000" indent="-450000" eaLnBrk="0" hangingPunct="0">
          <a:spcBef>
            <a:spcPts val="800"/>
          </a:spcBef>
          <a:buClr>
            <a:schemeClr val="tx1"/>
          </a:buClr>
          <a:buFont typeface="Arial" pitchFamily="34" charset="0"/>
          <a:buChar char="—"/>
          <a:defRPr smtClean="0">
            <a:latin typeface="+mn-lt"/>
          </a:defRPr>
        </a:defPPr>
      </a:lstStyle>
    </a:txDef>
  </a:objectDefaults>
  <a:extraClrSchemeLst/>
  <a:custClrLst>
    <a:custClr name="White">
      <a:srgbClr val="FFFFFF"/>
    </a:custClr>
    <a:custClr name="Highlight Blue">
      <a:srgbClr val="0055AA"/>
    </a:custClr>
    <a:custClr name="Red">
      <a:srgbClr val="E00034"/>
    </a:custClr>
    <a:custClr name="Purple">
      <a:srgbClr val="57068C"/>
    </a:custClr>
    <a:custClr name="Dark Blue">
      <a:srgbClr val="002244"/>
    </a:custClr>
    <a:custClr name="White">
      <a:srgbClr val="FFFFFF"/>
    </a:custClr>
    <a:custClr name="Mid Gray">
      <a:srgbClr val="8996A0"/>
    </a:custClr>
    <a:custClr name="Bright Blue">
      <a:srgbClr val="0098DB"/>
    </a:custClr>
    <a:custClr name="Warm Gray">
      <a:srgbClr val="988F86"/>
    </a:custClr>
    <a:custClr name="Green">
      <a:srgbClr val="7AB800"/>
    </a:custClr>
    <a:custClr name="White">
      <a:srgbClr val="FFFFFF"/>
    </a:custClr>
    <a:custClr name="White">
      <a:srgbClr val="FFFFFF"/>
    </a:custClr>
    <a:custClr name="White">
      <a:srgbClr val="FFFFFF"/>
    </a:custClr>
    <a:custClr name="Purple 80%">
      <a:srgbClr val="7938A3"/>
    </a:custClr>
    <a:custClr name="Dark Blue 80%">
      <a:srgbClr val="334E69"/>
    </a:custClr>
    <a:custClr name="White">
      <a:srgbClr val="FFFFFF"/>
    </a:custClr>
    <a:custClr name="Mid Gray 80%">
      <a:srgbClr val="A1ABB3"/>
    </a:custClr>
    <a:custClr name="Bright Blue 80%">
      <a:srgbClr val="33ADE2"/>
    </a:custClr>
    <a:custClr name="Warm Gray 80%">
      <a:srgbClr val="ADA59E"/>
    </a:custClr>
    <a:custClr name="Green 80%">
      <a:srgbClr val="95C633"/>
    </a:custClr>
    <a:custClr name="White">
      <a:srgbClr val="FFFFFF"/>
    </a:custClr>
    <a:custClr name="White">
      <a:srgbClr val="FFFFFF"/>
    </a:custClr>
    <a:custClr name="White">
      <a:srgbClr val="FFFFFF"/>
    </a:custClr>
    <a:custClr name="Purple 60%">
      <a:srgbClr val="9A6ABA"/>
    </a:custClr>
    <a:custClr name="Dark Blue 60%">
      <a:srgbClr val="667A8F"/>
    </a:custClr>
    <a:custClr name="White">
      <a:srgbClr val="FFFFFF"/>
    </a:custClr>
    <a:custClr name="Mid Gray 60%">
      <a:srgbClr val="B8C0C6"/>
    </a:custClr>
    <a:custClr name="Bright Blue 60%">
      <a:srgbClr val="66C1E9"/>
    </a:custClr>
    <a:custClr name="Warm Gray 60%">
      <a:srgbClr val="C1BCB6"/>
    </a:custClr>
    <a:custClr name="Green 60%">
      <a:srgbClr val="AFD466"/>
    </a:custClr>
    <a:custClr name="White">
      <a:srgbClr val="FFFFFF"/>
    </a:custClr>
    <a:custClr name="White">
      <a:srgbClr val="FFFFFF"/>
    </a:custClr>
    <a:custClr name="White">
      <a:srgbClr val="FFFFFF"/>
    </a:custClr>
    <a:custClr name="Purple 40%">
      <a:srgbClr val="BC9BD1"/>
    </a:custClr>
    <a:custClr name="Dark Blue 40%">
      <a:srgbClr val="99A7B4"/>
    </a:custClr>
    <a:custClr name="White">
      <a:srgbClr val="FFFFFF"/>
    </a:custClr>
    <a:custClr name="Mid Gray 40%">
      <a:srgbClr val="D0D5D9"/>
    </a:custClr>
    <a:custClr name="Bright Blue 40%">
      <a:srgbClr val="99D6F1"/>
    </a:custClr>
    <a:custClr name="Warm Gray 40%">
      <a:srgbClr val="D6D2CF"/>
    </a:custClr>
    <a:custClr name="Green 40%">
      <a:srgbClr val="CAE399"/>
    </a:custClr>
    <a:custClr name="White">
      <a:srgbClr val="FFFFFF"/>
    </a:custClr>
    <a:custClr name="White">
      <a:srgbClr val="FFFFFF"/>
    </a:custClr>
    <a:custClr name="White">
      <a:srgbClr val="FFFFFF"/>
    </a:custClr>
    <a:custClr name="Purple 20%">
      <a:srgbClr val="DDCDE8"/>
    </a:custClr>
    <a:custClr name="Dark Blue 20%">
      <a:srgbClr val="CCD3DA"/>
    </a:custClr>
    <a:custClr name="White">
      <a:srgbClr val="FFFFFF"/>
    </a:custClr>
    <a:custClr name="Mid Gray 20%">
      <a:srgbClr val="E7EAEC"/>
    </a:custClr>
    <a:custClr name="Bright Blue 20%">
      <a:srgbClr val="CCEAF8"/>
    </a:custClr>
    <a:custClr name="Warm Gray 20%">
      <a:srgbClr val="EAE9E7"/>
    </a:custClr>
    <a:custClr name="Green 20%">
      <a:srgbClr val="E4F1CC"/>
    </a:custClr>
  </a:custClrLst>
  <a:extLst>
    <a:ext uri="{05A4C25C-085E-4340-85A3-A5531E510DB2}">
      <thm15:themeFamily xmlns:thm15="http://schemas.microsoft.com/office/thememl/2012/main" xmlns="" name="DeAWM_3D-logo_architecture_en.potx" id="{C8FD6D90-7DDE-4AA3-8FBF-C4C26F5C1210}" vid="{B17A84E4-B692-4C11-A79C-BB0784AC56FA}"/>
    </a:ext>
  </a:extLst>
</a:theme>
</file>

<file path=ppt/theme/theme2.xml><?xml version="1.0" encoding="utf-8"?>
<a:theme xmlns:a="http://schemas.openxmlformats.org/drawingml/2006/main" name="Larissa-Design">
  <a:themeElements>
    <a:clrScheme name="DeAWM_2014_Final">
      <a:dk1>
        <a:srgbClr val="D71F85"/>
      </a:dk1>
      <a:lt1>
        <a:srgbClr val="000000"/>
      </a:lt1>
      <a:dk2>
        <a:srgbClr val="FFFFFF"/>
      </a:dk2>
      <a:lt2>
        <a:srgbClr val="57068C"/>
      </a:lt2>
      <a:accent1>
        <a:srgbClr val="002244"/>
      </a:accent1>
      <a:accent2>
        <a:srgbClr val="E29317"/>
      </a:accent2>
      <a:accent3>
        <a:srgbClr val="8996A0"/>
      </a:accent3>
      <a:accent4>
        <a:srgbClr val="0098DB"/>
      </a:accent4>
      <a:accent5>
        <a:srgbClr val="988F86"/>
      </a:accent5>
      <a:accent6>
        <a:srgbClr val="7AB800"/>
      </a:accent6>
      <a:hlink>
        <a:srgbClr val="000000"/>
      </a:hlink>
      <a:folHlink>
        <a:srgbClr val="193296"/>
      </a:folHlink>
    </a:clrScheme>
    <a:fontScheme name="Benutzerdefiniert 1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DeAWM_2014_Final">
      <a:dk1>
        <a:srgbClr val="D71F85"/>
      </a:dk1>
      <a:lt1>
        <a:srgbClr val="000000"/>
      </a:lt1>
      <a:dk2>
        <a:srgbClr val="FFFFFF"/>
      </a:dk2>
      <a:lt2>
        <a:srgbClr val="57068C"/>
      </a:lt2>
      <a:accent1>
        <a:srgbClr val="002244"/>
      </a:accent1>
      <a:accent2>
        <a:srgbClr val="E29317"/>
      </a:accent2>
      <a:accent3>
        <a:srgbClr val="8996A0"/>
      </a:accent3>
      <a:accent4>
        <a:srgbClr val="0098DB"/>
      </a:accent4>
      <a:accent5>
        <a:srgbClr val="988F86"/>
      </a:accent5>
      <a:accent6>
        <a:srgbClr val="7AB800"/>
      </a:accent6>
      <a:hlink>
        <a:srgbClr val="000000"/>
      </a:hlink>
      <a:folHlink>
        <a:srgbClr val="193296"/>
      </a:folHlink>
    </a:clrScheme>
    <a:fontScheme name="XY">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Deutsche Bank WM_light horizon_en</Template>
  <TotalTime>482</TotalTime>
  <Words>2052</Words>
  <Application>Microsoft Office PowerPoint</Application>
  <PresentationFormat>Custom</PresentationFormat>
  <Paragraphs>444</Paragraphs>
  <Slides>30</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Deutsche Bank WM_light horizon_en</vt:lpstr>
      <vt:lpstr>think-cell Folie</vt:lpstr>
      <vt:lpstr>Transition by Design:  Successful Succession of the Privately Held Business</vt:lpstr>
      <vt:lpstr>Overview</vt:lpstr>
      <vt:lpstr>Some Legends Never Die</vt:lpstr>
      <vt:lpstr>Business Succession Planning. . . and Yogi Berra </vt:lpstr>
      <vt:lpstr>Slide 4</vt:lpstr>
      <vt:lpstr>Wealth Creation in the United States</vt:lpstr>
      <vt:lpstr>Winds of Change</vt:lpstr>
      <vt:lpstr>Mission Critical Issues of Greatest Importance and Difficulty for Family Businesses</vt:lpstr>
      <vt:lpstr>Challenges Facing Family Businesses</vt:lpstr>
      <vt:lpstr>Slide 9</vt:lpstr>
      <vt:lpstr>Transition by default can be a real juggling act. . .</vt:lpstr>
      <vt:lpstr>. . .with serious consequences</vt:lpstr>
      <vt:lpstr>The Drivers – Business and Family Dynamics</vt:lpstr>
      <vt:lpstr>Strategic Assessment  </vt:lpstr>
      <vt:lpstr> Final Phase: Resolve Conflicting Objectives</vt:lpstr>
      <vt:lpstr>Slide 15</vt:lpstr>
      <vt:lpstr>Know Your Numbers</vt:lpstr>
      <vt:lpstr>Evolution of a Business. . . .or De-evolution?</vt:lpstr>
      <vt:lpstr>Strategic Opportunities: All In The Family</vt:lpstr>
      <vt:lpstr>Strategic Opportunities: All In The Family</vt:lpstr>
      <vt:lpstr>Strategic Opportunities: Sale to Third Party</vt:lpstr>
      <vt:lpstr>Strategic Opportunities: Sale to Third Party</vt:lpstr>
      <vt:lpstr>Strategic Opportunities: The Rest of the Story</vt:lpstr>
      <vt:lpstr>Slide 23</vt:lpstr>
      <vt:lpstr>Valuation Planning</vt:lpstr>
      <vt:lpstr>Family Business vs. Family Wealth</vt:lpstr>
      <vt:lpstr>Static Documents vs. Dynamic Objectives</vt:lpstr>
      <vt:lpstr>Strategic Positioning – Next Steps</vt:lpstr>
      <vt:lpstr>Freedom of Choice</vt:lpstr>
      <vt:lpstr>Important information</vt:lpstr>
    </vt:vector>
  </TitlesOfParts>
  <Company>RR Donnelley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Products &amp; Solutions Global Investment Group</dc:title>
  <dc:creator>RR Donnelley</dc:creator>
  <cp:keywords>Public</cp:keywords>
  <cp:lastModifiedBy>Susan Rounds</cp:lastModifiedBy>
  <cp:revision>386</cp:revision>
  <cp:lastPrinted>2010-03-16T19:12:47Z</cp:lastPrinted>
  <dcterms:created xsi:type="dcterms:W3CDTF">2017-02-27T23:17:57Z</dcterms:created>
  <dcterms:modified xsi:type="dcterms:W3CDTF">2017-05-11T00:42:34Z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6ce6cfa8-c87e-4b82-be95-9106f6142459</vt:lpwstr>
  </property>
  <property fmtid="{D5CDD505-2E9C-101B-9397-08002B2CF9AE}" pid="3" name="db.comClassification">
    <vt:lpwstr>Public</vt:lpwstr>
  </property>
</Properties>
</file>