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53"/>
  </p:notesMasterIdLst>
  <p:handoutMasterIdLst>
    <p:handoutMasterId r:id="rId54"/>
  </p:handoutMasterIdLst>
  <p:sldIdLst>
    <p:sldId id="630" r:id="rId2"/>
    <p:sldId id="502" r:id="rId3"/>
    <p:sldId id="595" r:id="rId4"/>
    <p:sldId id="597" r:id="rId5"/>
    <p:sldId id="560" r:id="rId6"/>
    <p:sldId id="562" r:id="rId7"/>
    <p:sldId id="620" r:id="rId8"/>
    <p:sldId id="567" r:id="rId9"/>
    <p:sldId id="621" r:id="rId10"/>
    <p:sldId id="568" r:id="rId11"/>
    <p:sldId id="572" r:id="rId12"/>
    <p:sldId id="574" r:id="rId13"/>
    <p:sldId id="573" r:id="rId14"/>
    <p:sldId id="569" r:id="rId15"/>
    <p:sldId id="570" r:id="rId16"/>
    <p:sldId id="571" r:id="rId17"/>
    <p:sldId id="623" r:id="rId18"/>
    <p:sldId id="576" r:id="rId19"/>
    <p:sldId id="575" r:id="rId20"/>
    <p:sldId id="578" r:id="rId21"/>
    <p:sldId id="577" r:id="rId22"/>
    <p:sldId id="622" r:id="rId23"/>
    <p:sldId id="625" r:id="rId24"/>
    <p:sldId id="628" r:id="rId25"/>
    <p:sldId id="624" r:id="rId26"/>
    <p:sldId id="626" r:id="rId27"/>
    <p:sldId id="627" r:id="rId28"/>
    <p:sldId id="629" r:id="rId29"/>
    <p:sldId id="583" r:id="rId30"/>
    <p:sldId id="600" r:id="rId31"/>
    <p:sldId id="601" r:id="rId32"/>
    <p:sldId id="599" r:id="rId33"/>
    <p:sldId id="602" r:id="rId34"/>
    <p:sldId id="603" r:id="rId35"/>
    <p:sldId id="604" r:id="rId36"/>
    <p:sldId id="605" r:id="rId37"/>
    <p:sldId id="606" r:id="rId38"/>
    <p:sldId id="608" r:id="rId39"/>
    <p:sldId id="607" r:id="rId40"/>
    <p:sldId id="609" r:id="rId41"/>
    <p:sldId id="617" r:id="rId42"/>
    <p:sldId id="611" r:id="rId43"/>
    <p:sldId id="612" r:id="rId44"/>
    <p:sldId id="614" r:id="rId45"/>
    <p:sldId id="616" r:id="rId46"/>
    <p:sldId id="615" r:id="rId47"/>
    <p:sldId id="618" r:id="rId48"/>
    <p:sldId id="587" r:id="rId49"/>
    <p:sldId id="593" r:id="rId50"/>
    <p:sldId id="594" r:id="rId51"/>
    <p:sldId id="631" r:id="rId52"/>
  </p:sldIdLst>
  <p:sldSz cx="9144000" cy="6858000" type="screen4x3"/>
  <p:notesSz cx="7010400" cy="9296400"/>
  <p:defaultTextStyle>
    <a:defPPr>
      <a:defRPr lang="en-US"/>
    </a:defPPr>
    <a:lvl1pPr algn="l" rtl="0" fontAlgn="base">
      <a:spcBef>
        <a:spcPct val="0"/>
      </a:spcBef>
      <a:spcAft>
        <a:spcPct val="0"/>
      </a:spcAft>
      <a:defRPr sz="3600" kern="1200">
        <a:solidFill>
          <a:schemeClr val="tx1"/>
        </a:solidFill>
        <a:latin typeface="Arial Narrow" pitchFamily="34" charset="0"/>
        <a:ea typeface="+mn-ea"/>
        <a:cs typeface="Arial" charset="0"/>
      </a:defRPr>
    </a:lvl1pPr>
    <a:lvl2pPr marL="457200" algn="l" rtl="0" fontAlgn="base">
      <a:spcBef>
        <a:spcPct val="0"/>
      </a:spcBef>
      <a:spcAft>
        <a:spcPct val="0"/>
      </a:spcAft>
      <a:defRPr sz="3600" kern="1200">
        <a:solidFill>
          <a:schemeClr val="tx1"/>
        </a:solidFill>
        <a:latin typeface="Arial Narrow" pitchFamily="34" charset="0"/>
        <a:ea typeface="+mn-ea"/>
        <a:cs typeface="Arial" charset="0"/>
      </a:defRPr>
    </a:lvl2pPr>
    <a:lvl3pPr marL="914400" algn="l" rtl="0" fontAlgn="base">
      <a:spcBef>
        <a:spcPct val="0"/>
      </a:spcBef>
      <a:spcAft>
        <a:spcPct val="0"/>
      </a:spcAft>
      <a:defRPr sz="3600" kern="1200">
        <a:solidFill>
          <a:schemeClr val="tx1"/>
        </a:solidFill>
        <a:latin typeface="Arial Narrow" pitchFamily="34" charset="0"/>
        <a:ea typeface="+mn-ea"/>
        <a:cs typeface="Arial" charset="0"/>
      </a:defRPr>
    </a:lvl3pPr>
    <a:lvl4pPr marL="1371600" algn="l" rtl="0" fontAlgn="base">
      <a:spcBef>
        <a:spcPct val="0"/>
      </a:spcBef>
      <a:spcAft>
        <a:spcPct val="0"/>
      </a:spcAft>
      <a:defRPr sz="3600" kern="1200">
        <a:solidFill>
          <a:schemeClr val="tx1"/>
        </a:solidFill>
        <a:latin typeface="Arial Narrow" pitchFamily="34" charset="0"/>
        <a:ea typeface="+mn-ea"/>
        <a:cs typeface="Arial" charset="0"/>
      </a:defRPr>
    </a:lvl4pPr>
    <a:lvl5pPr marL="1828800" algn="l" rtl="0" fontAlgn="base">
      <a:spcBef>
        <a:spcPct val="0"/>
      </a:spcBef>
      <a:spcAft>
        <a:spcPct val="0"/>
      </a:spcAft>
      <a:defRPr sz="3600" kern="1200">
        <a:solidFill>
          <a:schemeClr val="tx1"/>
        </a:solidFill>
        <a:latin typeface="Arial Narrow" pitchFamily="34" charset="0"/>
        <a:ea typeface="+mn-ea"/>
        <a:cs typeface="Arial" charset="0"/>
      </a:defRPr>
    </a:lvl5pPr>
    <a:lvl6pPr marL="2286000" algn="l" defTabSz="914400" rtl="0" eaLnBrk="1" latinLnBrk="0" hangingPunct="1">
      <a:defRPr sz="3600" kern="1200">
        <a:solidFill>
          <a:schemeClr val="tx1"/>
        </a:solidFill>
        <a:latin typeface="Arial Narrow" pitchFamily="34" charset="0"/>
        <a:ea typeface="+mn-ea"/>
        <a:cs typeface="Arial" charset="0"/>
      </a:defRPr>
    </a:lvl6pPr>
    <a:lvl7pPr marL="2743200" algn="l" defTabSz="914400" rtl="0" eaLnBrk="1" latinLnBrk="0" hangingPunct="1">
      <a:defRPr sz="3600" kern="1200">
        <a:solidFill>
          <a:schemeClr val="tx1"/>
        </a:solidFill>
        <a:latin typeface="Arial Narrow" pitchFamily="34" charset="0"/>
        <a:ea typeface="+mn-ea"/>
        <a:cs typeface="Arial" charset="0"/>
      </a:defRPr>
    </a:lvl7pPr>
    <a:lvl8pPr marL="3200400" algn="l" defTabSz="914400" rtl="0" eaLnBrk="1" latinLnBrk="0" hangingPunct="1">
      <a:defRPr sz="3600" kern="1200">
        <a:solidFill>
          <a:schemeClr val="tx1"/>
        </a:solidFill>
        <a:latin typeface="Arial Narrow" pitchFamily="34" charset="0"/>
        <a:ea typeface="+mn-ea"/>
        <a:cs typeface="Arial" charset="0"/>
      </a:defRPr>
    </a:lvl8pPr>
    <a:lvl9pPr marL="3657600" algn="l" defTabSz="914400" rtl="0" eaLnBrk="1" latinLnBrk="0" hangingPunct="1">
      <a:defRPr sz="3600" kern="1200">
        <a:solidFill>
          <a:schemeClr val="tx1"/>
        </a:solidFill>
        <a:latin typeface="Arial Narrow"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DE8B"/>
    <a:srgbClr val="FFCC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914" autoAdjust="0"/>
    <p:restoredTop sz="71648" autoAdjust="0"/>
  </p:normalViewPr>
  <p:slideViewPr>
    <p:cSldViewPr>
      <p:cViewPr varScale="1">
        <p:scale>
          <a:sx n="51" d="100"/>
          <a:sy n="51" d="100"/>
        </p:scale>
        <p:origin x="-10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16" y="122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dirty="0">
                <a:cs typeface="+mn-cs"/>
              </a:defRPr>
            </a:lvl1pPr>
          </a:lstStyle>
          <a:p>
            <a:pPr>
              <a:defRPr/>
            </a:pPr>
            <a:endParaRPr lang="en-US" dirty="0"/>
          </a:p>
        </p:txBody>
      </p:sp>
      <p:sp>
        <p:nvSpPr>
          <p:cNvPr id="11264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fld id="{7C13C162-FF4A-4D3B-953C-683E06DB2167}" type="datetimeFigureOut">
              <a:rPr lang="en-US"/>
              <a:pPr>
                <a:defRPr/>
              </a:pPr>
              <a:t>4/19/2016</a:t>
            </a:fld>
            <a:endParaRPr lang="en-US" dirty="0"/>
          </a:p>
        </p:txBody>
      </p:sp>
      <p:sp>
        <p:nvSpPr>
          <p:cNvPr id="11264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dirty="0">
                <a:cs typeface="+mn-cs"/>
              </a:defRPr>
            </a:lvl1pPr>
          </a:lstStyle>
          <a:p>
            <a:pPr>
              <a:defRPr/>
            </a:pPr>
            <a:endParaRPr lang="en-US" dirty="0"/>
          </a:p>
        </p:txBody>
      </p:sp>
      <p:sp>
        <p:nvSpPr>
          <p:cNvPr id="11264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69D44C23-A377-4E26-B1B8-48854E0FEF51}" type="slidenum">
              <a:rPr lang="en-US"/>
              <a:pPr>
                <a:defRPr/>
              </a:pPr>
              <a:t>‹#›</a:t>
            </a:fld>
            <a:endParaRPr lang="en-US" dirty="0"/>
          </a:p>
        </p:txBody>
      </p:sp>
    </p:spTree>
    <p:extLst>
      <p:ext uri="{BB962C8B-B14F-4D97-AF65-F5344CB8AC3E}">
        <p14:creationId xmlns:p14="http://schemas.microsoft.com/office/powerpoint/2010/main" val="189673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4608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Arial" charset="0"/>
                <a:cs typeface="+mn-cs"/>
              </a:defRPr>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608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Arial" charset="0"/>
                <a:cs typeface="+mn-cs"/>
              </a:defRPr>
            </a:lvl1pPr>
          </a:lstStyle>
          <a:p>
            <a:pPr>
              <a:defRPr/>
            </a:pPr>
            <a:endParaRPr lang="en-US" dirty="0"/>
          </a:p>
        </p:txBody>
      </p:sp>
      <p:sp>
        <p:nvSpPr>
          <p:cNvPr id="4608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BB49C6D9-F17C-45B5-9A7F-C5A98FEF49DD}" type="slidenum">
              <a:rPr lang="en-US"/>
              <a:pPr>
                <a:defRPr/>
              </a:pPr>
              <a:t>‹#›</a:t>
            </a:fld>
            <a:endParaRPr lang="en-US" dirty="0"/>
          </a:p>
        </p:txBody>
      </p:sp>
    </p:spTree>
    <p:extLst>
      <p:ext uri="{BB962C8B-B14F-4D97-AF65-F5344CB8AC3E}">
        <p14:creationId xmlns:p14="http://schemas.microsoft.com/office/powerpoint/2010/main" val="7979321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Narrow" pitchFamily="34" charset="0"/>
              </a:defRPr>
            </a:lvl1pPr>
            <a:lvl2pPr marL="742950" indent="-285750" eaLnBrk="0" hangingPunct="0">
              <a:defRPr sz="3600">
                <a:solidFill>
                  <a:schemeClr val="tx1"/>
                </a:solidFill>
                <a:latin typeface="Arial Narrow" pitchFamily="34" charset="0"/>
              </a:defRPr>
            </a:lvl2pPr>
            <a:lvl3pPr marL="1143000" indent="-228600" eaLnBrk="0" hangingPunct="0">
              <a:defRPr sz="3600">
                <a:solidFill>
                  <a:schemeClr val="tx1"/>
                </a:solidFill>
                <a:latin typeface="Arial Narrow" pitchFamily="34" charset="0"/>
              </a:defRPr>
            </a:lvl3pPr>
            <a:lvl4pPr marL="1600200" indent="-228600" eaLnBrk="0" hangingPunct="0">
              <a:defRPr sz="3600">
                <a:solidFill>
                  <a:schemeClr val="tx1"/>
                </a:solidFill>
                <a:latin typeface="Arial Narrow" pitchFamily="34" charset="0"/>
              </a:defRPr>
            </a:lvl4pPr>
            <a:lvl5pPr marL="2057400" indent="-228600" eaLnBrk="0" hangingPunct="0">
              <a:defRPr sz="3600">
                <a:solidFill>
                  <a:schemeClr val="tx1"/>
                </a:solidFill>
                <a:latin typeface="Arial Narrow" pitchFamily="34" charset="0"/>
              </a:defRPr>
            </a:lvl5pPr>
            <a:lvl6pPr marL="2514600" indent="-228600" eaLnBrk="0" fontAlgn="base" hangingPunct="0">
              <a:spcBef>
                <a:spcPct val="0"/>
              </a:spcBef>
              <a:spcAft>
                <a:spcPct val="0"/>
              </a:spcAft>
              <a:defRPr sz="3600">
                <a:solidFill>
                  <a:schemeClr val="tx1"/>
                </a:solidFill>
                <a:latin typeface="Arial Narrow" pitchFamily="34" charset="0"/>
              </a:defRPr>
            </a:lvl6pPr>
            <a:lvl7pPr marL="2971800" indent="-228600" eaLnBrk="0" fontAlgn="base" hangingPunct="0">
              <a:spcBef>
                <a:spcPct val="0"/>
              </a:spcBef>
              <a:spcAft>
                <a:spcPct val="0"/>
              </a:spcAft>
              <a:defRPr sz="3600">
                <a:solidFill>
                  <a:schemeClr val="tx1"/>
                </a:solidFill>
                <a:latin typeface="Arial Narrow" pitchFamily="34" charset="0"/>
              </a:defRPr>
            </a:lvl7pPr>
            <a:lvl8pPr marL="3429000" indent="-228600" eaLnBrk="0" fontAlgn="base" hangingPunct="0">
              <a:spcBef>
                <a:spcPct val="0"/>
              </a:spcBef>
              <a:spcAft>
                <a:spcPct val="0"/>
              </a:spcAft>
              <a:defRPr sz="3600">
                <a:solidFill>
                  <a:schemeClr val="tx1"/>
                </a:solidFill>
                <a:latin typeface="Arial Narrow" pitchFamily="34" charset="0"/>
              </a:defRPr>
            </a:lvl8pPr>
            <a:lvl9pPr marL="3886200" indent="-228600" eaLnBrk="0" fontAlgn="base" hangingPunct="0">
              <a:spcBef>
                <a:spcPct val="0"/>
              </a:spcBef>
              <a:spcAft>
                <a:spcPct val="0"/>
              </a:spcAft>
              <a:defRPr sz="3600">
                <a:solidFill>
                  <a:schemeClr val="tx1"/>
                </a:solidFill>
                <a:latin typeface="Arial Narrow" pitchFamily="34" charset="0"/>
              </a:defRPr>
            </a:lvl9pPr>
          </a:lstStyle>
          <a:p>
            <a:pPr eaLnBrk="1" hangingPunct="1"/>
            <a:fld id="{214DEA33-BF8F-4CBA-97EB-59425767F7A2}" type="slidenum">
              <a:rPr lang="en-US" sz="1200" smtClean="0">
                <a:latin typeface="Arial" charset="0"/>
              </a:rPr>
              <a:pPr eaLnBrk="1" hangingPunct="1"/>
              <a:t>1</a:t>
            </a:fld>
            <a:endParaRPr lang="en-US" sz="1200" dirty="0" smtClean="0">
              <a:latin typeface="Arial" charset="0"/>
            </a:endParaRPr>
          </a:p>
        </p:txBody>
      </p:sp>
      <p:sp>
        <p:nvSpPr>
          <p:cNvPr id="44035" name="Rectangle 2"/>
          <p:cNvSpPr>
            <a:spLocks noGrp="1" noRot="1" noChangeAspect="1" noChangeArrowheads="1" noTextEdit="1"/>
          </p:cNvSpPr>
          <p:nvPr>
            <p:ph type="sldImg"/>
          </p:nvPr>
        </p:nvSpPr>
        <p:spPr>
          <a:xfrm>
            <a:off x="1141413" y="609600"/>
            <a:ext cx="4648200" cy="3486150"/>
          </a:xfrm>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In recognition of the broad scope of the proposed fiduciary rule and “investment advice” definition, the DOL has created 6 carve-outs or exclusions from its new fiduciary definition.  So long as you fall under one of these 6 categories, you will not be deemed to be a fiduciary even when providing investment-related recommendations to retirement clients.  As a formal matter, the 6 exclusions include 3 exclusions from the definition of a “recommendation” for fiduciary</a:t>
            </a:r>
            <a:r>
              <a:rPr lang="en-US" sz="1200" b="0" kern="1200" baseline="0" dirty="0" smtClean="0">
                <a:solidFill>
                  <a:schemeClr val="tx1"/>
                </a:solidFill>
                <a:effectLst/>
                <a:latin typeface="Arial" charset="0"/>
                <a:ea typeface="+mn-ea"/>
                <a:cs typeface="+mn-cs"/>
              </a:rPr>
              <a:t> advice purposes, and 3 exclusions from the actual “fiduciary” definition.</a:t>
            </a:r>
          </a:p>
          <a:p>
            <a:endParaRPr lang="en-US" sz="1200" b="0" kern="1200" baseline="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The exclusions from the “recommendation” definition include platform-related information from defined</a:t>
            </a:r>
            <a:r>
              <a:rPr lang="en-US" sz="1200" b="0" kern="1200" baseline="0" dirty="0" smtClean="0">
                <a:solidFill>
                  <a:schemeClr val="tx1"/>
                </a:solidFill>
                <a:effectLst/>
                <a:latin typeface="Arial" charset="0"/>
                <a:ea typeface="+mn-ea"/>
                <a:cs typeface="+mn-cs"/>
              </a:rPr>
              <a:t> contribution</a:t>
            </a:r>
            <a:r>
              <a:rPr lang="en-US" sz="1200" b="0" kern="1200" dirty="0" smtClean="0">
                <a:solidFill>
                  <a:schemeClr val="tx1"/>
                </a:solidFill>
                <a:effectLst/>
                <a:latin typeface="Arial" charset="0"/>
                <a:ea typeface="+mn-ea"/>
                <a:cs typeface="+mn-cs"/>
              </a:rPr>
              <a:t> or DC plan recordkeepers, investment</a:t>
            </a:r>
            <a:r>
              <a:rPr lang="en-US" sz="1200" b="0" kern="1200" baseline="0" dirty="0" smtClean="0">
                <a:solidFill>
                  <a:schemeClr val="tx1"/>
                </a:solidFill>
                <a:effectLst/>
                <a:latin typeface="Arial" charset="0"/>
                <a:ea typeface="+mn-ea"/>
                <a:cs typeface="+mn-cs"/>
              </a:rPr>
              <a:t> education as well as general communications.</a:t>
            </a:r>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The exclusions from the “fiduciary” definition is for parties who may</a:t>
            </a:r>
            <a:r>
              <a:rPr lang="en-US" sz="1200" b="0" kern="1200" baseline="0" dirty="0" smtClean="0">
                <a:solidFill>
                  <a:schemeClr val="tx1"/>
                </a:solidFill>
                <a:effectLst/>
                <a:latin typeface="Arial" charset="0"/>
                <a:ea typeface="+mn-ea"/>
                <a:cs typeface="+mn-cs"/>
              </a:rPr>
              <a:t> offer incidental advice in connection with certain business activities.  These excluded parties may </a:t>
            </a:r>
            <a:r>
              <a:rPr lang="en-US" sz="1200" b="0" kern="1200" dirty="0" smtClean="0">
                <a:solidFill>
                  <a:schemeClr val="tx1"/>
                </a:solidFill>
                <a:effectLst/>
                <a:latin typeface="Arial" charset="0"/>
                <a:ea typeface="+mn-ea"/>
                <a:cs typeface="+mn-cs"/>
              </a:rPr>
              <a:t>include sellers of investment products to institutional fiduciary</a:t>
            </a:r>
            <a:r>
              <a:rPr lang="en-US" sz="1200" b="0" kern="1200" baseline="0" dirty="0" smtClean="0">
                <a:solidFill>
                  <a:schemeClr val="tx1"/>
                </a:solidFill>
                <a:effectLst/>
                <a:latin typeface="Arial" charset="0"/>
                <a:ea typeface="+mn-ea"/>
                <a:cs typeface="+mn-cs"/>
              </a:rPr>
              <a:t> plan clients, swap counterparties as well as employees of plan sponsors.  Of course, these parties will not be excluded from the “fiduciary” definition if they affirmatively acknowledge their status as fiduciary advisors when offering their incidental advice.</a:t>
            </a:r>
            <a:endParaRPr lang="en-US" sz="1200" b="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10</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This exclusion from the new fiduciary rule applies to providers of investment platforms for DC plans with participant-directed investments,</a:t>
            </a:r>
            <a:r>
              <a:rPr lang="en-US" sz="1200" b="0" kern="1200" baseline="0" dirty="0" smtClean="0">
                <a:solidFill>
                  <a:schemeClr val="tx1"/>
                </a:solidFill>
                <a:effectLst/>
                <a:latin typeface="Arial" charset="0"/>
                <a:ea typeface="+mn-ea"/>
                <a:cs typeface="+mn-cs"/>
              </a:rPr>
              <a:t> such as</a:t>
            </a:r>
            <a:r>
              <a:rPr lang="en-US" sz="1200" b="0" kern="1200" dirty="0" smtClean="0">
                <a:solidFill>
                  <a:schemeClr val="tx1"/>
                </a:solidFill>
                <a:effectLst/>
                <a:latin typeface="Arial" charset="0"/>
                <a:ea typeface="+mn-ea"/>
                <a:cs typeface="+mn-cs"/>
              </a:rPr>
              <a:t> 401(k) recordkeeping platforms.  As long as the applicable conditions are met, the platform provider would be able to market various investment funds from its platform, which in turn may be offered as investment options to plan participants.  The provider would need to market these investments without regard to the individualized needs of the particular plan or its participants.  </a:t>
            </a:r>
          </a:p>
          <a:p>
            <a:r>
              <a:rPr lang="en-US" sz="1200" b="0" kern="1200" dirty="0" smtClean="0">
                <a:solidFill>
                  <a:schemeClr val="tx1"/>
                </a:solidFill>
                <a:effectLst/>
                <a:latin typeface="Arial" charset="0"/>
                <a:ea typeface="+mn-ea"/>
                <a:cs typeface="+mn-cs"/>
              </a:rPr>
              <a:t> </a:t>
            </a:r>
          </a:p>
          <a:p>
            <a:r>
              <a:rPr lang="en-US" sz="1200" b="0" kern="1200" dirty="0" smtClean="0">
                <a:solidFill>
                  <a:schemeClr val="tx1"/>
                </a:solidFill>
                <a:effectLst/>
                <a:latin typeface="Arial" charset="0"/>
                <a:ea typeface="+mn-ea"/>
                <a:cs typeface="+mn-cs"/>
              </a:rPr>
              <a:t>The provider would also need to disclose in writing that it is not undertaking to provide impartial fiduciary advice.  The platform provider would be permitted to identify investment options meeting objective criteria specified by the plan client, such as investment funds with expense ratios below a threshold level. However, the provider would need to disclose</a:t>
            </a:r>
            <a:r>
              <a:rPr lang="en-US" sz="1200" b="0" kern="1200" baseline="0" dirty="0" smtClean="0">
                <a:solidFill>
                  <a:schemeClr val="tx1"/>
                </a:solidFill>
                <a:effectLst/>
                <a:latin typeface="Arial" charset="0"/>
                <a:ea typeface="+mn-ea"/>
                <a:cs typeface="+mn-cs"/>
              </a:rPr>
              <a:t> any financial interests that it has in any investment alternatives.  If it is responding to an RFP, the provider may also identify a sample list of investment options for the prospective plan client that is based on the plan’s size or current investment options.  Once again, the provider would need to disclose any financial interests in the identified investment options.  </a:t>
            </a:r>
            <a:r>
              <a:rPr lang="en-US" sz="1200" b="0" kern="1200" dirty="0" smtClean="0">
                <a:solidFill>
                  <a:schemeClr val="tx1"/>
                </a:solidFill>
                <a:effectLst/>
                <a:latin typeface="Arial" charset="0"/>
                <a:ea typeface="+mn-ea"/>
                <a:cs typeface="+mn-cs"/>
              </a:rPr>
              <a:t>The provider would also be permitted to provide objective financial data for investment options as well as benchmark comparisons. </a:t>
            </a: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11</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exclusion for investment education under the DOL’s new rule is based on the existing safe harbor for non-fiduciary investment education under DOL Interpretive Bulletin 96-1.  Consistent with the current safe harbor, there are 4 categories of investment-related guidance that may be provided to retirement clients without triggering fiduciary status.  They include plan information; general financial, investment and retirement information; asset allocation models; and interactive investment materials such as retirement calculators and questionnaires.</a:t>
            </a:r>
          </a:p>
          <a:p>
            <a:r>
              <a:rPr lang="en-US" sz="1200" b="0" kern="1200" dirty="0" smtClean="0">
                <a:solidFill>
                  <a:schemeClr val="tx1"/>
                </a:solidFill>
                <a:effectLst/>
                <a:latin typeface="Arial" charset="0"/>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dirty="0" smtClean="0">
                <a:solidFill>
                  <a:schemeClr val="tx1"/>
                </a:solidFill>
                <a:effectLst/>
                <a:latin typeface="Arial" charset="0"/>
                <a:ea typeface="+mn-ea"/>
                <a:cs typeface="+mn-cs"/>
              </a:rPr>
              <a:t>While the existing safe harbor only covers participant education, the new exclusion applies to investment education delivered to plan sponsors and IRA owners as well as to participants.  For purposes of the new exclusion, the DOL has made it clear that non-fiduciary</a:t>
            </a:r>
            <a:r>
              <a:rPr lang="en-US" sz="1200" b="0" kern="1200" baseline="0" dirty="0" smtClean="0">
                <a:solidFill>
                  <a:schemeClr val="tx1"/>
                </a:solidFill>
                <a:effectLst/>
                <a:latin typeface="Arial" charset="0"/>
                <a:ea typeface="+mn-ea"/>
                <a:cs typeface="+mn-cs"/>
              </a:rPr>
              <a:t> asset allocation models and interactive materials must </a:t>
            </a:r>
            <a:r>
              <a:rPr lang="en-US" sz="1200" b="0" kern="1200" dirty="0" smtClean="0">
                <a:solidFill>
                  <a:schemeClr val="tx1"/>
                </a:solidFill>
                <a:effectLst/>
                <a:latin typeface="Arial" charset="0"/>
                <a:ea typeface="+mn-ea"/>
                <a:cs typeface="+mn-cs"/>
              </a:rPr>
              <a:t>not recommend or reference any specific investment options, unless these educational tools are being provided for a DC plan with investment options that are subject to the</a:t>
            </a:r>
            <a:r>
              <a:rPr lang="en-US" sz="1200" b="0" kern="1200" baseline="0" dirty="0" smtClean="0">
                <a:solidFill>
                  <a:schemeClr val="tx1"/>
                </a:solidFill>
                <a:effectLst/>
                <a:latin typeface="Arial" charset="0"/>
                <a:ea typeface="+mn-ea"/>
                <a:cs typeface="+mn-cs"/>
              </a:rPr>
              <a:t> oversight of the plan sponsor.  Additionally, all similar investment options with similar risk-return characteristics must be identified, and a statement explaining how more information on the investment options must also be provided</a:t>
            </a:r>
            <a:r>
              <a:rPr lang="en-US" sz="1200" b="0" kern="1200" dirty="0" smtClean="0">
                <a:solidFill>
                  <a:schemeClr val="tx1"/>
                </a:solidFill>
                <a:effectLst/>
                <a:latin typeface="Arial" charset="0"/>
                <a:ea typeface="+mn-ea"/>
                <a:cs typeface="+mn-cs"/>
              </a:rPr>
              <a:t>.</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12</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Under the new DOL rule, there is an exclusion from the fiduciary advice definition for general</a:t>
            </a:r>
            <a:r>
              <a:rPr lang="en-US" sz="1200" b="0" kern="1200" baseline="0" dirty="0" smtClean="0">
                <a:solidFill>
                  <a:schemeClr val="tx1"/>
                </a:solidFill>
                <a:effectLst/>
                <a:latin typeface="Arial" charset="0"/>
                <a:ea typeface="+mn-ea"/>
                <a:cs typeface="+mn-cs"/>
              </a:rPr>
              <a:t> communications.  To qualify under this exclusion, you need to have general communications that a reasonable person would not view as an investment recommendation.  </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Examples would include general circulation newsletters as well as commentary in publicly broadcast talk shows.  It would also include widely attended speeches and conferences, as well as research or news reports prepared for general distribution.  And it would also include general market data, performance reports and prospectuses for investment products.</a:t>
            </a:r>
            <a:endParaRPr lang="en-US" sz="1200" b="0" kern="1200" dirty="0" smtClean="0">
              <a:solidFill>
                <a:schemeClr val="tx1"/>
              </a:solidFill>
              <a:effectLst/>
              <a:latin typeface="Arial" charset="0"/>
              <a:ea typeface="+mn-ea"/>
              <a:cs typeface="+mn-cs"/>
            </a:endParaRP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13</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dirty="0" smtClean="0">
                <a:solidFill>
                  <a:schemeClr val="tx1"/>
                </a:solidFill>
                <a:effectLst/>
                <a:latin typeface="Arial" charset="0"/>
                <a:ea typeface="+mn-ea"/>
                <a:cs typeface="+mn-cs"/>
              </a:rPr>
              <a:t>Under the new DOL rule, there is an exclusion from</a:t>
            </a:r>
            <a:r>
              <a:rPr lang="en-US" sz="1200" b="0" kern="1200" baseline="0" dirty="0" smtClean="0">
                <a:solidFill>
                  <a:schemeClr val="tx1"/>
                </a:solidFill>
                <a:effectLst/>
                <a:latin typeface="Arial" charset="0"/>
                <a:ea typeface="+mn-ea"/>
                <a:cs typeface="+mn-cs"/>
              </a:rPr>
              <a:t> the fiduciary definition for sellers of investment products to institutional fiduciary clients with authority over plan or IRA assets. </a:t>
            </a:r>
            <a:r>
              <a:rPr lang="en-US" sz="1200" b="0" kern="1200" dirty="0" smtClean="0">
                <a:solidFill>
                  <a:schemeClr val="tx1"/>
                </a:solidFill>
                <a:effectLst/>
                <a:latin typeface="Arial" charset="0"/>
                <a:ea typeface="+mn-ea"/>
                <a:cs typeface="+mn-cs"/>
              </a:rPr>
              <a:t>The exclusion generally applies</a:t>
            </a:r>
            <a:r>
              <a:rPr lang="en-US" sz="1200" b="0" kern="1200" baseline="0" dirty="0" smtClean="0">
                <a:solidFill>
                  <a:schemeClr val="tx1"/>
                </a:solidFill>
                <a:effectLst/>
                <a:latin typeface="Arial" charset="0"/>
                <a:ea typeface="+mn-ea"/>
                <a:cs typeface="+mn-cs"/>
              </a:rPr>
              <a:t> when the seller is </a:t>
            </a:r>
            <a:r>
              <a:rPr lang="en-US" sz="1200" b="0" kern="1200" dirty="0" smtClean="0">
                <a:solidFill>
                  <a:schemeClr val="tx1"/>
                </a:solidFill>
                <a:effectLst/>
                <a:latin typeface="Arial" charset="0"/>
                <a:ea typeface="+mn-ea"/>
                <a:cs typeface="+mn-cs"/>
              </a:rPr>
              <a:t>acting as a counterparty in an arm's length purchase, sale or loan transaction. </a:t>
            </a:r>
            <a:r>
              <a:rPr lang="en-US" sz="1200" b="0" kern="1200" baseline="0" dirty="0" smtClean="0">
                <a:solidFill>
                  <a:schemeClr val="tx1"/>
                </a:solidFill>
                <a:effectLst/>
                <a:latin typeface="Arial" charset="0"/>
                <a:ea typeface="+mn-ea"/>
                <a:cs typeface="+mn-cs"/>
              </a:rPr>
              <a:t>The purpose of this exclusion is to give the seller the flexibility to provide incidental advice to an institutional fiduciary in connection with the transaction, </a:t>
            </a:r>
            <a:r>
              <a:rPr lang="en-US" sz="1200" b="0" kern="1200" dirty="0" smtClean="0">
                <a:solidFill>
                  <a:schemeClr val="tx1"/>
                </a:solidFill>
                <a:effectLst/>
                <a:latin typeface="Arial" charset="0"/>
                <a:ea typeface="+mn-ea"/>
                <a:cs typeface="+mn-cs"/>
              </a:rPr>
              <a:t>without being deemed a fiduciary advisor.   For</a:t>
            </a:r>
            <a:r>
              <a:rPr lang="en-US" sz="1200" b="0" kern="1200" baseline="0" dirty="0" smtClean="0">
                <a:solidFill>
                  <a:schemeClr val="tx1"/>
                </a:solidFill>
                <a:effectLst/>
                <a:latin typeface="Arial" charset="0"/>
                <a:ea typeface="+mn-ea"/>
                <a:cs typeface="+mn-cs"/>
              </a:rPr>
              <a:t> the seller to take advantage of this exclusion, t</a:t>
            </a:r>
            <a:r>
              <a:rPr lang="en-US" sz="1200" b="0" kern="1200" dirty="0" smtClean="0">
                <a:solidFill>
                  <a:schemeClr val="tx1"/>
                </a:solidFill>
                <a:effectLst/>
                <a:latin typeface="Arial" charset="0"/>
                <a:ea typeface="+mn-ea"/>
                <a:cs typeface="+mn-cs"/>
              </a:rPr>
              <a:t>he institutional fiduciary client must have at least $50 </a:t>
            </a:r>
            <a:r>
              <a:rPr lang="en-US" sz="1200" b="0" kern="1200" baseline="0" dirty="0" smtClean="0">
                <a:solidFill>
                  <a:schemeClr val="tx1"/>
                </a:solidFill>
                <a:effectLst/>
                <a:latin typeface="Arial" charset="0"/>
                <a:ea typeface="+mn-ea"/>
                <a:cs typeface="+mn-cs"/>
              </a:rPr>
              <a:t>million in plan assets under management, or it must be a bank, insurance company, registered investment adviser or broker-dealer with plan or IRA client assets.</a:t>
            </a:r>
            <a:endParaRPr lang="en-US" sz="1200" b="0" kern="120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kern="120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dirty="0" smtClean="0">
                <a:solidFill>
                  <a:schemeClr val="tx1"/>
                </a:solidFill>
                <a:effectLst/>
                <a:latin typeface="Arial" charset="0"/>
                <a:ea typeface="+mn-ea"/>
                <a:cs typeface="+mn-cs"/>
              </a:rPr>
              <a:t>To</a:t>
            </a:r>
            <a:r>
              <a:rPr lang="en-US" sz="1200" b="0" kern="1200" baseline="0" dirty="0" smtClean="0">
                <a:solidFill>
                  <a:schemeClr val="tx1"/>
                </a:solidFill>
                <a:effectLst/>
                <a:latin typeface="Arial" charset="0"/>
                <a:ea typeface="+mn-ea"/>
                <a:cs typeface="+mn-cs"/>
              </a:rPr>
              <a:t> be eligible for the exclusion, the seller must inform the institutional fiduciary client that it is not providing impartial </a:t>
            </a:r>
            <a:r>
              <a:rPr lang="en-US" sz="1200" b="0" kern="1200" dirty="0" smtClean="0">
                <a:solidFill>
                  <a:schemeClr val="tx1"/>
                </a:solidFill>
                <a:effectLst/>
                <a:latin typeface="Arial" charset="0"/>
                <a:ea typeface="+mn-ea"/>
                <a:cs typeface="+mn-cs"/>
              </a:rPr>
              <a:t>fiduciary advice.  In addition, the seller must not receive any direct compensation for providing the incidental</a:t>
            </a:r>
            <a:r>
              <a:rPr lang="en-US" sz="1200" b="0" kern="1200" baseline="0" dirty="0" smtClean="0">
                <a:solidFill>
                  <a:schemeClr val="tx1"/>
                </a:solidFill>
                <a:effectLst/>
                <a:latin typeface="Arial" charset="0"/>
                <a:ea typeface="+mn-ea"/>
                <a:cs typeface="+mn-cs"/>
              </a:rPr>
              <a:t> advice.  The seller must also reasonably believe that the institutional fiduciary is capable of evaluating the investment risks, and that the institutional fiduciary is responsible for exercising independent judgment in evaluating the transaction.</a:t>
            </a:r>
            <a:endParaRPr lang="en-US" sz="1100" b="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14</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Swaps are derivative transactions, and many institutional plans utilize swaps on a routine basis these days.  For example, a plan and a counterparty bank might</a:t>
            </a:r>
            <a:r>
              <a:rPr lang="en-US" sz="1200" b="0" kern="1200" baseline="0" dirty="0" smtClean="0">
                <a:solidFill>
                  <a:schemeClr val="tx1"/>
                </a:solidFill>
                <a:effectLst/>
                <a:latin typeface="Arial" charset="0"/>
                <a:ea typeface="+mn-ea"/>
                <a:cs typeface="+mn-cs"/>
              </a:rPr>
              <a:t> enter into an equity swap, where the parties exchange the future cash flow values of 2 hypothetical investments, one linked to an equity investment like the S&amp;P500 and the other linked to an interest rate.  </a:t>
            </a:r>
            <a:r>
              <a:rPr lang="en-US" sz="1200" b="0" kern="1200" dirty="0" smtClean="0">
                <a:solidFill>
                  <a:schemeClr val="tx1"/>
                </a:solidFill>
                <a:effectLst/>
                <a:latin typeface="Arial" charset="0"/>
                <a:ea typeface="+mn-ea"/>
                <a:cs typeface="+mn-cs"/>
              </a:rPr>
              <a:t>The exclusion from the fiduciary definition for swap counterparties covers any related advice provided by swap dealers (as well as security-based swap dealers) and major swap participants who are engaging in swap transactions with plans.  To qualify for this exclusion, the swap dealer or major swap participant must be acting merely as a swap counterparty, and not as an “advisor” to the plan,  for purposes of the Commodity Exchange Act and the Securities Exchange Act.  </a:t>
            </a:r>
          </a:p>
          <a:p>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The swap counterparty</a:t>
            </a:r>
            <a:r>
              <a:rPr lang="en-US" sz="1200" b="0" kern="1200" baseline="0" dirty="0" smtClean="0">
                <a:solidFill>
                  <a:schemeClr val="tx1"/>
                </a:solidFill>
                <a:effectLst/>
                <a:latin typeface="Arial" charset="0"/>
                <a:ea typeface="+mn-ea"/>
                <a:cs typeface="+mn-cs"/>
              </a:rPr>
              <a:t> is not permitted to receive any direct compensation from the plan. </a:t>
            </a:r>
            <a:r>
              <a:rPr lang="en-US" sz="1200" b="0" kern="1200" dirty="0" smtClean="0">
                <a:solidFill>
                  <a:schemeClr val="tx1"/>
                </a:solidFill>
                <a:effectLst/>
                <a:latin typeface="Arial" charset="0"/>
                <a:ea typeface="+mn-ea"/>
                <a:cs typeface="+mn-cs"/>
              </a:rPr>
              <a:t>Furthermore, before providing any recommendations relating to the swap transaction, the swap counterparty must obtain written representations from the plan fiduciary client that the client understands that the advice is not impartial fiduciary advice,</a:t>
            </a:r>
            <a:r>
              <a:rPr lang="en-US" sz="1200" b="0" kern="1200" baseline="0" dirty="0" smtClean="0">
                <a:solidFill>
                  <a:schemeClr val="tx1"/>
                </a:solidFill>
                <a:effectLst/>
                <a:latin typeface="Arial" charset="0"/>
                <a:ea typeface="+mn-ea"/>
                <a:cs typeface="+mn-cs"/>
              </a:rPr>
              <a:t> and the client is exercising independent judgment in evaluating the swap </a:t>
            </a:r>
            <a:r>
              <a:rPr lang="en-US" sz="1200" b="0" kern="1200" dirty="0" smtClean="0">
                <a:solidFill>
                  <a:schemeClr val="tx1"/>
                </a:solidFill>
                <a:effectLst/>
                <a:latin typeface="Arial" charset="0"/>
                <a:ea typeface="+mn-ea"/>
                <a:cs typeface="+mn-cs"/>
              </a:rPr>
              <a:t>counterparty’s recommendations.  </a:t>
            </a: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15</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Under the DOL’s new rule, any investment advice to a plan sponsor </a:t>
            </a:r>
            <a:r>
              <a:rPr lang="en-US" sz="1200" kern="1200" baseline="0" dirty="0" smtClean="0">
                <a:solidFill>
                  <a:schemeClr val="tx1"/>
                </a:solidFill>
                <a:effectLst/>
                <a:latin typeface="Arial" charset="0"/>
                <a:ea typeface="+mn-ea"/>
                <a:cs typeface="+mn-cs"/>
              </a:rPr>
              <a:t>relating to the sponsor’s own in-house plan </a:t>
            </a:r>
            <a:r>
              <a:rPr lang="en-US" sz="1200" kern="1200" dirty="0" smtClean="0">
                <a:solidFill>
                  <a:schemeClr val="tx1"/>
                </a:solidFill>
                <a:effectLst/>
                <a:latin typeface="Arial" charset="0"/>
                <a:ea typeface="+mn-ea"/>
                <a:cs typeface="+mn-cs"/>
              </a:rPr>
              <a:t>from an employee will not be deemed to be fiduciary advice. </a:t>
            </a:r>
            <a:r>
              <a:rPr lang="en-US" sz="1200" kern="1200" baseline="0" dirty="0" smtClean="0">
                <a:solidFill>
                  <a:schemeClr val="tx1"/>
                </a:solidFill>
                <a:effectLst/>
                <a:latin typeface="Arial" charset="0"/>
                <a:ea typeface="+mn-ea"/>
                <a:cs typeface="+mn-cs"/>
              </a:rPr>
              <a:t>To qualify for this exclusion from the fiduciary definition, </a:t>
            </a:r>
            <a:r>
              <a:rPr lang="en-US" sz="1200" kern="1200" dirty="0" smtClean="0">
                <a:solidFill>
                  <a:schemeClr val="tx1"/>
                </a:solidFill>
                <a:effectLst/>
                <a:latin typeface="Arial" charset="0"/>
                <a:ea typeface="+mn-ea"/>
                <a:cs typeface="+mn-cs"/>
              </a:rPr>
              <a:t>the employee must not earn any additional compensation for providing such advice beyond the employee’s normal pay. Thus, even though</a:t>
            </a:r>
            <a:r>
              <a:rPr lang="en-US" sz="1200" kern="1200" baseline="0" dirty="0" smtClean="0">
                <a:solidFill>
                  <a:schemeClr val="tx1"/>
                </a:solidFill>
                <a:effectLst/>
                <a:latin typeface="Arial" charset="0"/>
                <a:ea typeface="+mn-ea"/>
                <a:cs typeface="+mn-cs"/>
              </a:rPr>
              <a:t> the plan sponsor may be viewed as a fiduciary to its own in-house plan, the employee individually will not be considered a fiduciary.  Accordingly, the employee will be personally protected against any potential liability for any alleged fiduciary violations under ERISA. </a:t>
            </a:r>
            <a:endParaRPr lang="en-US" sz="1200" kern="1200" dirty="0" smtClean="0">
              <a:solidFill>
                <a:schemeClr val="tx1"/>
              </a:solidFill>
              <a:effectLst/>
              <a:latin typeface="Arial" charset="0"/>
              <a:ea typeface="+mn-ea"/>
              <a:cs typeface="+mn-cs"/>
            </a:endParaRP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There is a similar exclusion for Human</a:t>
            </a:r>
            <a:r>
              <a:rPr lang="en-US" sz="1200" kern="1200" baseline="0" dirty="0" smtClean="0">
                <a:solidFill>
                  <a:schemeClr val="tx1"/>
                </a:solidFill>
                <a:effectLst/>
                <a:latin typeface="Arial" charset="0"/>
                <a:ea typeface="+mn-ea"/>
                <a:cs typeface="+mn-cs"/>
              </a:rPr>
              <a:t> Resources employees who might provide plan-related guidance to regular employees.  Without this exclusion, such guidance from HR could inadvertently cross the line and be viewed as fiduciary advice.  To be eligible for the exclusion, the HR employee’s duties must not include providing fiduciary investment advice to plan participants.  In addition, the HR employee must not be licensed under applicable securities or insurance laws, and the HR employee must not engage in business activities that would require such licensing.  Lastly, the HR employee must not earn </a:t>
            </a:r>
            <a:r>
              <a:rPr lang="en-US" sz="1200" kern="1200" dirty="0" smtClean="0">
                <a:solidFill>
                  <a:schemeClr val="tx1"/>
                </a:solidFill>
                <a:effectLst/>
                <a:latin typeface="Arial" charset="0"/>
                <a:ea typeface="+mn-ea"/>
                <a:cs typeface="+mn-cs"/>
              </a:rPr>
              <a:t>any additional compensation in connection</a:t>
            </a:r>
            <a:r>
              <a:rPr lang="en-US" sz="1200" kern="1200" baseline="0" dirty="0" smtClean="0">
                <a:solidFill>
                  <a:schemeClr val="tx1"/>
                </a:solidFill>
                <a:effectLst/>
                <a:latin typeface="Arial" charset="0"/>
                <a:ea typeface="+mn-ea"/>
                <a:cs typeface="+mn-cs"/>
              </a:rPr>
              <a:t> with </a:t>
            </a:r>
            <a:r>
              <a:rPr lang="en-US" sz="1200" kern="1200" dirty="0" smtClean="0">
                <a:solidFill>
                  <a:schemeClr val="tx1"/>
                </a:solidFill>
                <a:effectLst/>
                <a:latin typeface="Arial" charset="0"/>
                <a:ea typeface="+mn-ea"/>
                <a:cs typeface="+mn-cs"/>
              </a:rPr>
              <a:t>providing any advice, beyond the employee’s normal pay. </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16</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final version of the DOL’s new “investment</a:t>
            </a:r>
            <a:r>
              <a:rPr lang="en-US" sz="1200" b="0" kern="1200" baseline="0" dirty="0" smtClean="0">
                <a:solidFill>
                  <a:schemeClr val="tx1"/>
                </a:solidFill>
                <a:effectLst/>
                <a:latin typeface="Arial" charset="0"/>
                <a:ea typeface="+mn-ea"/>
                <a:cs typeface="+mn-cs"/>
              </a:rPr>
              <a:t> advice” definition </a:t>
            </a:r>
            <a:r>
              <a:rPr lang="en-US" sz="1200" b="0" kern="1200" dirty="0" smtClean="0">
                <a:solidFill>
                  <a:schemeClr val="tx1"/>
                </a:solidFill>
                <a:effectLst/>
                <a:latin typeface="Arial" charset="0"/>
                <a:ea typeface="+mn-ea"/>
                <a:cs typeface="+mn-cs"/>
              </a:rPr>
              <a:t>follows the structure</a:t>
            </a:r>
            <a:r>
              <a:rPr lang="en-US" sz="1200" b="0" kern="1200" baseline="0" dirty="0" smtClean="0">
                <a:solidFill>
                  <a:schemeClr val="tx1"/>
                </a:solidFill>
                <a:effectLst/>
                <a:latin typeface="Arial" charset="0"/>
                <a:ea typeface="+mn-ea"/>
                <a:cs typeface="+mn-cs"/>
              </a:rPr>
              <a:t> of its proposed rule, which was issued in April</a:t>
            </a:r>
            <a:r>
              <a:rPr lang="en-US" sz="1200" b="0" kern="1200" dirty="0" smtClean="0">
                <a:solidFill>
                  <a:schemeClr val="tx1"/>
                </a:solidFill>
                <a:effectLst/>
                <a:latin typeface="Arial" charset="0"/>
                <a:ea typeface="+mn-ea"/>
                <a:cs typeface="+mn-cs"/>
              </a:rPr>
              <a:t> 2015.   However, there</a:t>
            </a:r>
            <a:r>
              <a:rPr lang="en-US" sz="1200" b="0" kern="1200" baseline="0" dirty="0" smtClean="0">
                <a:solidFill>
                  <a:schemeClr val="tx1"/>
                </a:solidFill>
                <a:effectLst/>
                <a:latin typeface="Arial" charset="0"/>
                <a:ea typeface="+mn-ea"/>
                <a:cs typeface="+mn-cs"/>
              </a:rPr>
              <a:t> are a few noteworthy differences.  While the 2015 proposal provided that appraisals and financial valuations of securities would generally be viewed as fiduciary advice, the DOL’s final rule excludes appraisals from the definition of investment advice.  T</a:t>
            </a:r>
            <a:r>
              <a:rPr lang="en-US" sz="1200" kern="1200" dirty="0" smtClean="0">
                <a:solidFill>
                  <a:schemeClr val="tx1"/>
                </a:solidFill>
                <a:effectLst/>
                <a:latin typeface="Arial" charset="0"/>
                <a:ea typeface="+mn-ea"/>
                <a:cs typeface="+mn-cs"/>
              </a:rPr>
              <a:t>he DOL is,</a:t>
            </a:r>
            <a:r>
              <a:rPr lang="en-US" sz="1200" kern="1200" baseline="0" dirty="0" smtClean="0">
                <a:solidFill>
                  <a:schemeClr val="tx1"/>
                </a:solidFill>
                <a:effectLst/>
                <a:latin typeface="Arial" charset="0"/>
                <a:ea typeface="+mn-ea"/>
                <a:cs typeface="+mn-cs"/>
              </a:rPr>
              <a:t> however, </a:t>
            </a:r>
            <a:r>
              <a:rPr lang="en-US" sz="1200" kern="1200" dirty="0" smtClean="0">
                <a:solidFill>
                  <a:schemeClr val="tx1"/>
                </a:solidFill>
                <a:effectLst/>
                <a:latin typeface="Arial" charset="0"/>
                <a:ea typeface="+mn-ea"/>
                <a:cs typeface="+mn-cs"/>
              </a:rPr>
              <a:t> developing a regulatory amendment that will cover ESOP appraisals</a:t>
            </a:r>
            <a:r>
              <a:rPr lang="en-US" sz="1200" kern="1200" baseline="0" dirty="0" smtClean="0">
                <a:solidFill>
                  <a:schemeClr val="tx1"/>
                </a:solidFill>
                <a:effectLst/>
                <a:latin typeface="Arial" charset="0"/>
                <a:ea typeface="+mn-ea"/>
                <a:cs typeface="+mn-cs"/>
              </a:rPr>
              <a:t> in the future.  As discussed, the DOL’s final regulations will become effective on April 10, 2017.  </a:t>
            </a:r>
          </a:p>
          <a:p>
            <a:endParaRPr lang="en-US" sz="1200" kern="1200" baseline="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Arial" charset="0"/>
                <a:ea typeface="+mn-ea"/>
                <a:cs typeface="+mn-cs"/>
              </a:rPr>
              <a:t>For purposes of the final fiduciary definition, the DOL has clarified that an advisor’s fiduciary</a:t>
            </a:r>
            <a:r>
              <a:rPr lang="en-US" sz="1200" kern="1200" dirty="0" smtClean="0">
                <a:solidFill>
                  <a:schemeClr val="tx1"/>
                </a:solidFill>
                <a:effectLst/>
                <a:latin typeface="Arial" charset="0"/>
                <a:ea typeface="+mn-ea"/>
                <a:cs typeface="+mn-cs"/>
              </a:rPr>
              <a:t> services may be limited to one-time advice, provided that the</a:t>
            </a:r>
            <a:r>
              <a:rPr lang="en-US" sz="1200" kern="1200" baseline="0" dirty="0" smtClean="0">
                <a:solidFill>
                  <a:schemeClr val="tx1"/>
                </a:solidFill>
                <a:effectLst/>
                <a:latin typeface="Arial" charset="0"/>
                <a:ea typeface="+mn-ea"/>
                <a:cs typeface="+mn-cs"/>
              </a:rPr>
              <a:t> advisor communicates that it will not have</a:t>
            </a:r>
            <a:r>
              <a:rPr lang="en-US" sz="1200" kern="1200" dirty="0" smtClean="0">
                <a:solidFill>
                  <a:schemeClr val="tx1"/>
                </a:solidFill>
                <a:effectLst/>
                <a:latin typeface="Arial" charset="0"/>
                <a:ea typeface="+mn-ea"/>
                <a:cs typeface="+mn-cs"/>
              </a:rPr>
              <a:t> any ongoing monitoring responsibilities with respect to the recommended investment after its acquisition.  However, the DOL has indicated that when there is no ongoing monitoring, the advisor must ensure that the recommended investment is consistent with the Best Interest fiduciary standard to begin with. As also discussed earlier, the DOL has clarified</a:t>
            </a:r>
            <a:r>
              <a:rPr lang="en-US" sz="1200" kern="1200" baseline="0" dirty="0" smtClean="0">
                <a:solidFill>
                  <a:schemeClr val="tx1"/>
                </a:solidFill>
                <a:effectLst/>
                <a:latin typeface="Arial" charset="0"/>
                <a:ea typeface="+mn-ea"/>
                <a:cs typeface="+mn-cs"/>
              </a:rPr>
              <a:t> that an advisor’s “hire me” recommendations are not fiduciary advice.  In addition, to qualify as non-fiduciary investment education for </a:t>
            </a:r>
            <a:r>
              <a:rPr lang="en-US" sz="1200" u="sng" kern="1200" baseline="0" dirty="0" smtClean="0">
                <a:solidFill>
                  <a:schemeClr val="tx1"/>
                </a:solidFill>
                <a:effectLst/>
                <a:latin typeface="Arial" charset="0"/>
                <a:ea typeface="+mn-ea"/>
                <a:cs typeface="+mn-cs"/>
              </a:rPr>
              <a:t>IRA clients</a:t>
            </a:r>
            <a:r>
              <a:rPr lang="en-US" sz="1200" kern="1200" baseline="0" dirty="0" smtClean="0">
                <a:solidFill>
                  <a:schemeClr val="tx1"/>
                </a:solidFill>
                <a:effectLst/>
                <a:latin typeface="Arial" charset="0"/>
                <a:ea typeface="+mn-ea"/>
                <a:cs typeface="+mn-cs"/>
              </a:rPr>
              <a:t>, the DOL has indicated that asset allocation models and interactive materials for the </a:t>
            </a:r>
            <a:r>
              <a:rPr lang="en-US" sz="1200" u="none" kern="1200" baseline="0" dirty="0" smtClean="0">
                <a:solidFill>
                  <a:schemeClr val="tx1"/>
                </a:solidFill>
                <a:effectLst/>
                <a:latin typeface="Arial" charset="0"/>
                <a:ea typeface="+mn-ea"/>
                <a:cs typeface="+mn-cs"/>
              </a:rPr>
              <a:t>IRA clients </a:t>
            </a:r>
            <a:r>
              <a:rPr lang="en-US" sz="1200" kern="1200" baseline="0" dirty="0" smtClean="0">
                <a:solidFill>
                  <a:schemeClr val="tx1"/>
                </a:solidFill>
                <a:effectLst/>
                <a:latin typeface="Arial" charset="0"/>
                <a:ea typeface="+mn-ea"/>
                <a:cs typeface="+mn-cs"/>
              </a:rPr>
              <a:t>must not include any references to specific investment funds or securities.</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17</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Because of the broad scope of the proposed fiduciary rule, the DOL recognized that exemptive relief would be necessary for those advisors who do not currently hold themselves out as fiduciaries, but would be deemed to be fiduciary advisors after the rule change.  For this reason, the DOL has created a brand new prohibited transaction exemption.  But let me back up and talk about exemptions in general.  Under Section 406(b) of ERISA, there are prohibited transaction rules that prevent a fiduciary from providing any conflicted advice that would increase its own compensation.  There are also mirror prohibited transaction rules under the Internal Revenue Code.  </a:t>
            </a:r>
          </a:p>
          <a:p>
            <a:r>
              <a:rPr lang="en-US" sz="1200" b="0" kern="1200" dirty="0" smtClean="0">
                <a:solidFill>
                  <a:schemeClr val="tx1"/>
                </a:solidFill>
                <a:effectLst/>
                <a:latin typeface="Arial" charset="0"/>
                <a:ea typeface="+mn-ea"/>
                <a:cs typeface="+mn-cs"/>
              </a:rPr>
              <a:t> </a:t>
            </a:r>
          </a:p>
          <a:p>
            <a:r>
              <a:rPr lang="en-US" sz="1200" b="0" kern="1200" dirty="0" smtClean="0">
                <a:solidFill>
                  <a:schemeClr val="tx1"/>
                </a:solidFill>
                <a:effectLst/>
                <a:latin typeface="Arial" charset="0"/>
                <a:ea typeface="+mn-ea"/>
                <a:cs typeface="+mn-cs"/>
              </a:rPr>
              <a:t>As a result of these prohibitions, it is unlawful for a fiduciary to earn commissions or any other type of “variable compensation” that varies based on the particular investment that is recommended to a client.  An advisor would only be permitted to earn variable compensation if it were able to qualify for an available exemption from the prohibited transaction rules.  Thus, if a broker or insurance agent were deemed a fiduciary to a plan or IRA client under the newly proposed rule, in order to earn commissions that vary by investment product, it would need to qualify for an exemption.  To address this regulatory need, the DOL has finalized and published the Best Interest Class Exemption.</a:t>
            </a: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18</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Best Interest Class Exemption (which I am going to refer to as the “BIC Exemption” or “BICE” for short) is designed to provide relief to fiduciary advisors who earn variable commissions in connection with the non-discretionary</a:t>
            </a:r>
            <a:r>
              <a:rPr lang="en-US" sz="1200" b="0" kern="1200" baseline="0" dirty="0" smtClean="0">
                <a:solidFill>
                  <a:schemeClr val="tx1"/>
                </a:solidFill>
                <a:effectLst/>
                <a:latin typeface="Arial" charset="0"/>
                <a:ea typeface="+mn-ea"/>
                <a:cs typeface="+mn-cs"/>
              </a:rPr>
              <a:t> </a:t>
            </a:r>
            <a:r>
              <a:rPr lang="en-US" sz="1200" b="0" kern="1200" dirty="0" smtClean="0">
                <a:solidFill>
                  <a:schemeClr val="tx1"/>
                </a:solidFill>
                <a:effectLst/>
                <a:latin typeface="Arial" charset="0"/>
                <a:ea typeface="+mn-ea"/>
                <a:cs typeface="+mn-cs"/>
              </a:rPr>
              <a:t>investment advice that they provide to their plan and IRA clients.  The retirement clients covered by the BIC Exemption</a:t>
            </a:r>
            <a:r>
              <a:rPr lang="en-US" sz="1200" b="0" kern="1200" baseline="0" dirty="0" smtClean="0">
                <a:solidFill>
                  <a:schemeClr val="tx1"/>
                </a:solidFill>
                <a:effectLst/>
                <a:latin typeface="Arial" charset="0"/>
                <a:ea typeface="+mn-ea"/>
                <a:cs typeface="+mn-cs"/>
              </a:rPr>
              <a:t> </a:t>
            </a:r>
            <a:r>
              <a:rPr lang="en-US" sz="1200" b="0" kern="1200" dirty="0" smtClean="0">
                <a:solidFill>
                  <a:schemeClr val="tx1"/>
                </a:solidFill>
                <a:effectLst/>
                <a:latin typeface="Arial" charset="0"/>
                <a:ea typeface="+mn-ea"/>
                <a:cs typeface="+mn-cs"/>
              </a:rPr>
              <a:t>include participants,</a:t>
            </a:r>
            <a:r>
              <a:rPr lang="en-US" sz="1200" b="0" kern="1200" baseline="0" dirty="0" smtClean="0">
                <a:solidFill>
                  <a:schemeClr val="tx1"/>
                </a:solidFill>
                <a:effectLst/>
                <a:latin typeface="Arial" charset="0"/>
                <a:ea typeface="+mn-ea"/>
                <a:cs typeface="+mn-cs"/>
              </a:rPr>
              <a:t> </a:t>
            </a:r>
            <a:r>
              <a:rPr lang="en-US" sz="1200" b="0" kern="1200" dirty="0" smtClean="0">
                <a:solidFill>
                  <a:schemeClr val="tx1"/>
                </a:solidFill>
                <a:effectLst/>
                <a:latin typeface="Arial" charset="0"/>
                <a:ea typeface="+mn-ea"/>
                <a:cs typeface="+mn-cs"/>
              </a:rPr>
              <a:t>IRAs and other similar tax-qualified accounts such as health savings accounts, Archer medical savings accounts and Coverdell</a:t>
            </a:r>
            <a:r>
              <a:rPr lang="en-US" sz="1200" b="0" kern="1200" baseline="0" dirty="0" smtClean="0">
                <a:solidFill>
                  <a:schemeClr val="tx1"/>
                </a:solidFill>
                <a:effectLst/>
                <a:latin typeface="Arial" charset="0"/>
                <a:ea typeface="+mn-ea"/>
                <a:cs typeface="+mn-cs"/>
              </a:rPr>
              <a:t> education savings accounts</a:t>
            </a:r>
            <a:r>
              <a:rPr lang="en-US" sz="1200" b="0" kern="1200" dirty="0" smtClean="0">
                <a:solidFill>
                  <a:schemeClr val="tx1"/>
                </a:solidFill>
                <a:effectLst/>
                <a:latin typeface="Arial" charset="0"/>
                <a:ea typeface="+mn-ea"/>
                <a:cs typeface="+mn-cs"/>
              </a:rPr>
              <a:t>.  They also include non-ERISA plans, such as Keogh plans and solo 401(k)</a:t>
            </a:r>
            <a:r>
              <a:rPr lang="en-US" sz="1200" b="0" kern="1200" baseline="0" dirty="0" smtClean="0">
                <a:solidFill>
                  <a:schemeClr val="tx1"/>
                </a:solidFill>
                <a:effectLst/>
                <a:latin typeface="Arial" charset="0"/>
                <a:ea typeface="+mn-ea"/>
                <a:cs typeface="+mn-cs"/>
              </a:rPr>
              <a:t> plans, as well as ERISA plans with less than $50 million in assets</a:t>
            </a:r>
            <a:r>
              <a:rPr lang="en-US" sz="1200" b="0" kern="1200" dirty="0" smtClean="0">
                <a:solidFill>
                  <a:schemeClr val="tx1"/>
                </a:solidFill>
                <a:effectLst/>
                <a:latin typeface="Arial" charset="0"/>
                <a:ea typeface="+mn-ea"/>
                <a:cs typeface="+mn-cs"/>
              </a:rPr>
              <a:t>.  </a:t>
            </a:r>
          </a:p>
          <a:p>
            <a:r>
              <a:rPr lang="en-US" sz="1200" b="0" kern="1200" dirty="0" smtClean="0">
                <a:solidFill>
                  <a:schemeClr val="tx1"/>
                </a:solidFill>
                <a:effectLst/>
                <a:latin typeface="Arial" charset="0"/>
                <a:ea typeface="+mn-ea"/>
                <a:cs typeface="+mn-cs"/>
              </a:rPr>
              <a:t> </a:t>
            </a:r>
          </a:p>
          <a:p>
            <a:r>
              <a:rPr lang="en-US" sz="1200" b="0" kern="1200" dirty="0" smtClean="0">
                <a:solidFill>
                  <a:schemeClr val="tx1"/>
                </a:solidFill>
                <a:effectLst/>
                <a:latin typeface="Arial" charset="0"/>
                <a:ea typeface="+mn-ea"/>
                <a:cs typeface="+mn-cs"/>
              </a:rPr>
              <a:t>I just wanted to highlight the fact that the BIC Exemption does not provide any exemptive relief for variable compensation arising from the discretionary advice of fiduciary</a:t>
            </a:r>
            <a:r>
              <a:rPr lang="en-US" sz="1200" b="0" kern="1200" baseline="0" dirty="0" smtClean="0">
                <a:solidFill>
                  <a:schemeClr val="tx1"/>
                </a:solidFill>
                <a:effectLst/>
                <a:latin typeface="Arial" charset="0"/>
                <a:ea typeface="+mn-ea"/>
                <a:cs typeface="+mn-cs"/>
              </a:rPr>
              <a:t> advisors.  For example, let’s say that an investment manager has the authority to invest an IRA client’s assets in a mutual fund without client approval.  If the investment manager earns any transaction-based compensation or revenue sharing in connection with such discretionary advice, the arrangement will be in violation of the prohibited transaction rules, and the BIC Exemption will not apply because the investment manager’s advice is discretionary.</a:t>
            </a:r>
            <a:endParaRPr lang="en-US" sz="1200" b="0" kern="1200" dirty="0" smtClean="0">
              <a:solidFill>
                <a:schemeClr val="tx1"/>
              </a:solidFill>
              <a:effectLst/>
              <a:latin typeface="Arial" charset="0"/>
              <a:ea typeface="+mn-ea"/>
              <a:cs typeface="+mn-cs"/>
            </a:endParaRP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19</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dirty="0" smtClean="0"/>
              <a:t>Today’s webinar</a:t>
            </a:r>
            <a:r>
              <a:rPr lang="en-US" sz="1100" b="0" baseline="0" dirty="0" smtClean="0"/>
              <a:t> is on the DOL’s new fiduciary rule, and as you can see, we have a lot to talk about it.  We have a very full agenda, and we’ll be focusing on 10 topics.  We’ll kick off our presentation with an overview of how the DOL’s new rule is being rolled out and when the new rule will become effective.  Next, we’ll dig into </a:t>
            </a:r>
            <a:r>
              <a:rPr lang="en-US" sz="1100" b="0" dirty="0" smtClean="0"/>
              <a:t>the substance of the DOL’s new fiduciary rule, which broadens the definition of fiduciary investment advice.  This </a:t>
            </a:r>
            <a:r>
              <a:rPr lang="en-US" sz="1100" b="0" baseline="0" dirty="0" smtClean="0"/>
              <a:t>is clearly one of the</a:t>
            </a:r>
            <a:r>
              <a:rPr lang="en-US" sz="1100" b="0" dirty="0" smtClean="0"/>
              <a:t> most significant and groundbreaking</a:t>
            </a:r>
            <a:r>
              <a:rPr lang="en-US" sz="1100" b="0" baseline="0" dirty="0" smtClean="0"/>
              <a:t> </a:t>
            </a:r>
            <a:r>
              <a:rPr lang="en-US" sz="1100" b="0" dirty="0" smtClean="0"/>
              <a:t>pieces of rulemaking</a:t>
            </a:r>
            <a:r>
              <a:rPr lang="en-US" sz="1100" b="0" baseline="0" dirty="0" smtClean="0"/>
              <a:t> to </a:t>
            </a:r>
            <a:r>
              <a:rPr lang="en-US" sz="1100" b="0" dirty="0" smtClean="0"/>
              <a:t>ever emerge from the DOL.  </a:t>
            </a:r>
          </a:p>
          <a:p>
            <a:endParaRPr lang="en-US" sz="1100" b="0" dirty="0" smtClean="0"/>
          </a:p>
          <a:p>
            <a:r>
              <a:rPr lang="en-US" sz="1100" b="0" dirty="0" smtClean="0"/>
              <a:t>The DOL’s new </a:t>
            </a:r>
            <a:r>
              <a:rPr lang="en-US" sz="1100" b="0" baseline="0" dirty="0" smtClean="0"/>
              <a:t>fiduciary advice definition is intended to be extremely broad, but it also includes carve-outs or exclusions that are designed to ensure that certain providers and individuals are not inadvertently viewed as fiduciaries.  We’ll also be talking about the Best Interest Contract exemption as well as the special treatment of certain annuities under Prohibited Transaction Exemption 84-24.  We’ll also discuss fee levelization and robo-advice as potential compliance alternatives.  The DOL rule change is going to have a significant impact on both rollover practices and the managed account business, and we will be specifically covering these topics.  We’ll also include a practical discussion of what advisors, firms and financial intermediaries should be doing to prepare for the new regime.</a:t>
            </a:r>
            <a:endParaRPr lang="en-US" sz="1100" b="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Best Interest Contract Exemption is a complicated exemption, because it includes 4 sets of alternative conditions that apply based on your client type and other circumstances.  First, you have the “full blown” BIC which</a:t>
            </a:r>
            <a:r>
              <a:rPr lang="en-US" sz="1200" b="0" kern="1200" baseline="0" dirty="0" smtClean="0">
                <a:solidFill>
                  <a:schemeClr val="tx1"/>
                </a:solidFill>
                <a:effectLst/>
                <a:latin typeface="Arial" charset="0"/>
                <a:ea typeface="+mn-ea"/>
                <a:cs typeface="+mn-cs"/>
              </a:rPr>
              <a:t> applies to IRAs and Non-ERISA Plans, where you must have a written contract in place with the client.  Next, you have the “disclosure” BIC which applies to ERISA plans, where contracts are not required.  And then you have “streamlined” BIC for level fee fiduciaries who do not earn any variable compensation in connection with their advice.  Lastly, you have “transition” BIC with simplified requirements that are only available for the 2017 transition period.  Now these names that I have placed in quotes, like full blown and streamlined, are based on my own naming convention, and they are not actually used in the DOL final rule.  But as you will see, these informal names will help us keep the alternative requirements straight in our head.</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Now in theory, a firm could simply rely on the “full blown” version of the BIC for all plan and IRA clients as of April 10, 2017, when the new fiduciary rule kicks in.  But as a practical matter, it would be beneficial to use the other less onerous BIC versions for different client types, and we would expect many firms to utilize all 4 versions of the BIC.</a:t>
            </a:r>
            <a:endParaRPr lang="en-US" sz="1200" b="0" kern="1200" dirty="0" smtClean="0">
              <a:solidFill>
                <a:schemeClr val="tx1"/>
              </a:solidFill>
              <a:effectLst/>
              <a:latin typeface="Arial" charset="0"/>
              <a:ea typeface="+mn-ea"/>
              <a:cs typeface="+mn-cs"/>
            </a:endParaRP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20</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a:t>
            </a:r>
            <a:r>
              <a:rPr lang="en-US" sz="1200" b="0" kern="1200" baseline="0" dirty="0" smtClean="0">
                <a:solidFill>
                  <a:schemeClr val="tx1"/>
                </a:solidFill>
                <a:effectLst/>
                <a:latin typeface="Arial" charset="0"/>
                <a:ea typeface="+mn-ea"/>
                <a:cs typeface="+mn-cs"/>
              </a:rPr>
              <a:t> “Full Blown” BIC and its requirements apply to a firm’s IRA and Non-ERISA Plan clients.  It requires </a:t>
            </a:r>
            <a:r>
              <a:rPr lang="en-US" sz="1200" b="0" kern="1200" dirty="0" smtClean="0">
                <a:solidFill>
                  <a:schemeClr val="tx1"/>
                </a:solidFill>
                <a:effectLst/>
                <a:latin typeface="Arial" charset="0"/>
                <a:ea typeface="+mn-ea"/>
                <a:cs typeface="+mn-cs"/>
              </a:rPr>
              <a:t>a written agreement between the fiduciary advisor and a new client, and the contract generally must be executed before or when any recommended transaction is executed. The agreement must contain certain mandatory provisions and warranties. The agreement by its terms</a:t>
            </a:r>
            <a:r>
              <a:rPr lang="en-US" sz="1200" b="0" kern="1200" baseline="0" dirty="0" smtClean="0">
                <a:solidFill>
                  <a:schemeClr val="tx1"/>
                </a:solidFill>
                <a:effectLst/>
                <a:latin typeface="Arial" charset="0"/>
                <a:ea typeface="+mn-ea"/>
                <a:cs typeface="+mn-cs"/>
              </a:rPr>
              <a:t> must reflect the relevant fiduciary standards, and it must also include general disclosures concerning the advisor’s compensation and any related conflicts.  Specific compensation information relating to any recommended investment products must be provided upon request by the client. The agreement must include a warranty that the firm has adopted compliance policies designed to mitigate conflicts.  The contract is permitted to provide for mandatory arbitration with a reasonable venue for the client, but it must not limit the client’s right to participate in class action lawsuits.</a:t>
            </a:r>
            <a:endParaRPr lang="en-US" sz="1200" b="0" kern="1200" dirty="0" smtClean="0">
              <a:solidFill>
                <a:schemeClr val="tx1"/>
              </a:solidFill>
              <a:effectLst/>
              <a:latin typeface="Arial" charset="0"/>
              <a:ea typeface="+mn-ea"/>
              <a:cs typeface="+mn-cs"/>
            </a:endParaRPr>
          </a:p>
          <a:p>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In</a:t>
            </a:r>
            <a:r>
              <a:rPr lang="en-US" sz="1200" b="0" kern="1200" baseline="0" dirty="0" smtClean="0">
                <a:solidFill>
                  <a:schemeClr val="tx1"/>
                </a:solidFill>
                <a:effectLst/>
                <a:latin typeface="Arial" charset="0"/>
                <a:ea typeface="+mn-ea"/>
                <a:cs typeface="+mn-cs"/>
              </a:rPr>
              <a:t> addition to the written contract, the firm generally must also provide transactions disclosures for each and every recommended investment.  The transaction disclosures generally focus on the fiduciary standards and the advisor’s conflicts.  New transaction disclosures do not have to be provided for 1 year in the case of recommendations to purchase more of the same investment product.  And last but not least, the advisor must post webpage disclosures focusing on the firm’s business model and its related conflicts. </a:t>
            </a:r>
            <a:endParaRPr lang="en-US" sz="1100" b="0" dirty="0" smtClean="0"/>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21</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“Disclosure” BIC and its slightly easier requirements are available</a:t>
            </a:r>
            <a:r>
              <a:rPr lang="en-US" sz="1200" b="0" kern="1200" baseline="0" dirty="0" smtClean="0">
                <a:solidFill>
                  <a:schemeClr val="tx1"/>
                </a:solidFill>
                <a:effectLst/>
                <a:latin typeface="Arial" charset="0"/>
                <a:ea typeface="+mn-ea"/>
                <a:cs typeface="+mn-cs"/>
              </a:rPr>
              <a:t> to advisors when serving their ERISA plan clients.  In general, the Disclosure BIC requirements mirror those for the Full Blown BIC.  However, no </a:t>
            </a:r>
            <a:r>
              <a:rPr lang="en-US" sz="1200" b="0" u="sng" kern="1200" baseline="0" dirty="0" smtClean="0">
                <a:solidFill>
                  <a:schemeClr val="tx1"/>
                </a:solidFill>
                <a:effectLst/>
                <a:latin typeface="Arial" charset="0"/>
                <a:ea typeface="+mn-ea"/>
                <a:cs typeface="+mn-cs"/>
              </a:rPr>
              <a:t>written contract</a:t>
            </a:r>
            <a:r>
              <a:rPr lang="en-US" sz="1200" b="0" kern="1200" baseline="0" dirty="0" smtClean="0">
                <a:solidFill>
                  <a:schemeClr val="tx1"/>
                </a:solidFill>
                <a:effectLst/>
                <a:latin typeface="Arial" charset="0"/>
                <a:ea typeface="+mn-ea"/>
                <a:cs typeface="+mn-cs"/>
              </a:rPr>
              <a:t> is required.  Instead, a </a:t>
            </a:r>
            <a:r>
              <a:rPr lang="en-US" sz="1200" b="0" u="sng" kern="1200" baseline="0" dirty="0" smtClean="0">
                <a:solidFill>
                  <a:schemeClr val="tx1"/>
                </a:solidFill>
                <a:effectLst/>
                <a:latin typeface="Arial" charset="0"/>
                <a:ea typeface="+mn-ea"/>
                <a:cs typeface="+mn-cs"/>
              </a:rPr>
              <a:t>written statement</a:t>
            </a:r>
            <a:r>
              <a:rPr lang="en-US" sz="1200" b="0" kern="1200" baseline="0" dirty="0" smtClean="0">
                <a:solidFill>
                  <a:schemeClr val="tx1"/>
                </a:solidFill>
                <a:effectLst/>
                <a:latin typeface="Arial" charset="0"/>
                <a:ea typeface="+mn-ea"/>
                <a:cs typeface="+mn-cs"/>
              </a:rPr>
              <a:t> of fiduciary status and general disclosures on the advisor’s compensation and conflicts must be provided.</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Other than this one difference, the Disclosure BIC requirements are pretty much the same as the Full Blown BIC requirements.  In addition to the written statement and general disclosures on compensation and conflicts, for purposes of the Disclosure BIC for ERISA plan clients, you still need to provide specific compensation information relating to any recommended investment products upon request. The firm must adopt compliance policies designed to mitigate conflicts.  Transaction disclosures generally focusing on the fiduciary standards and the advisor’s conflicts are required for each recommended investment.  And webpage disclosures focusing on the firm’s business model and its related conflicts are also required.</a:t>
            </a: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22</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I wanted to focus on the compliance policy requirement under the Full Blown BIC for Non-ERISA Plan and IRA clients as well as the Disclosure BIC</a:t>
            </a:r>
            <a:r>
              <a:rPr lang="en-US" sz="1200" b="0" kern="1200" baseline="0" dirty="0" smtClean="0">
                <a:solidFill>
                  <a:schemeClr val="tx1"/>
                </a:solidFill>
                <a:effectLst/>
                <a:latin typeface="Arial" charset="0"/>
                <a:ea typeface="+mn-ea"/>
                <a:cs typeface="+mn-cs"/>
              </a:rPr>
              <a:t> for ERISA plan clients.  The DOL has clarified that the firm’s compliance policies must impose restrictions on any differential compensation that is paid from the broker-dealer to its associated reps.  Specifically, a BD firm cannot pay more to a rep simply because the recommended product generates a higher commission.  Any differential compensation paid to the rep must be based on “neutral factors” tied to differences in services that arise when different categories of investments are recommended (such as the additional time or expertise needed to sell a particular investment category).  </a:t>
            </a:r>
          </a:p>
          <a:p>
            <a:endParaRPr lang="en-US" sz="1200" b="0" kern="1200" baseline="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kern="1200" baseline="0" dirty="0" smtClean="0">
                <a:solidFill>
                  <a:schemeClr val="tx1"/>
                </a:solidFill>
                <a:effectLst/>
                <a:latin typeface="Arial" charset="0"/>
                <a:ea typeface="+mn-ea"/>
                <a:cs typeface="+mn-cs"/>
              </a:rPr>
              <a:t>The DOL appears to be expecting broker-dealers to change their payout grids for reps. For example, according to the DOL, a rep would be permitted to receive a higher payout for selling a VA or variable annuity, in comparison to another type of product, if more time and expertise is needed to sell VA contracts.  However, it appears that the payout for all VA contracts would need to be levelized, assuming that the time and expertise needed to sell one particular VA product is the same for all other VA products.  This requirement is designed to ensure that the rep does not have an improper incentive to steer clients to a particular VA product.</a:t>
            </a:r>
          </a:p>
          <a:p>
            <a:endParaRPr lang="en-US" sz="1200" b="0" kern="1200" baseline="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23</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There is a separate</a:t>
            </a:r>
            <a:r>
              <a:rPr lang="en-US" sz="1200" b="0" kern="1200" baseline="0" dirty="0" smtClean="0">
                <a:solidFill>
                  <a:schemeClr val="tx1"/>
                </a:solidFill>
                <a:effectLst/>
                <a:latin typeface="Arial" charset="0"/>
                <a:ea typeface="+mn-ea"/>
                <a:cs typeface="+mn-cs"/>
              </a:rPr>
              <a:t> DOL filing requirement that is imposed under</a:t>
            </a:r>
            <a:r>
              <a:rPr lang="en-US" sz="1200" b="0" kern="1200" dirty="0" smtClean="0">
                <a:solidFill>
                  <a:schemeClr val="tx1"/>
                </a:solidFill>
                <a:effectLst/>
                <a:latin typeface="Arial" charset="0"/>
                <a:ea typeface="+mn-ea"/>
                <a:cs typeface="+mn-cs"/>
              </a:rPr>
              <a:t> the Full Blown BIC for Non-ERISA Plan and IRA clients as well as the Disclosure BIC</a:t>
            </a:r>
            <a:r>
              <a:rPr lang="en-US" sz="1200" b="0" kern="1200" baseline="0" dirty="0" smtClean="0">
                <a:solidFill>
                  <a:schemeClr val="tx1"/>
                </a:solidFill>
                <a:effectLst/>
                <a:latin typeface="Arial" charset="0"/>
                <a:ea typeface="+mn-ea"/>
                <a:cs typeface="+mn-cs"/>
              </a:rPr>
              <a:t> for ERISA plan clients.  </a:t>
            </a:r>
            <a:r>
              <a:rPr lang="en-US" sz="1200" b="0" kern="1200" dirty="0" smtClean="0">
                <a:solidFill>
                  <a:schemeClr val="tx1"/>
                </a:solidFill>
                <a:effectLst/>
                <a:latin typeface="Arial" charset="0"/>
                <a:ea typeface="+mn-ea"/>
                <a:cs typeface="+mn-cs"/>
              </a:rPr>
              <a:t>A one-time notice must be filed with the DOL before a firm may receive any variable compensation in reliance on the Full</a:t>
            </a:r>
            <a:r>
              <a:rPr lang="en-US" sz="1200" b="0" kern="1200" baseline="0" dirty="0" smtClean="0">
                <a:solidFill>
                  <a:schemeClr val="tx1"/>
                </a:solidFill>
                <a:effectLst/>
                <a:latin typeface="Arial" charset="0"/>
                <a:ea typeface="+mn-ea"/>
                <a:cs typeface="+mn-cs"/>
              </a:rPr>
              <a:t> Blown BIC or the Disclosure BIC</a:t>
            </a:r>
            <a:r>
              <a:rPr lang="en-US" sz="1200" b="0" kern="1200" dirty="0" smtClean="0">
                <a:solidFill>
                  <a:schemeClr val="tx1"/>
                </a:solidFill>
                <a:effectLst/>
                <a:latin typeface="Arial" charset="0"/>
                <a:ea typeface="+mn-ea"/>
                <a:cs typeface="+mn-cs"/>
              </a:rPr>
              <a:t>.  The notice does not need to identify the firm's plan clients and IRA clients.  And the good news is that this notice filing with the DOL does not need to be approved by the DOL.  Accordingly, there is no substantive approval process or waiting period once the notice is filed.  This is not intended to be an onerous requirement, but in the end, it will require thousands</a:t>
            </a:r>
            <a:r>
              <a:rPr lang="en-US" sz="1200" b="0" kern="1200" baseline="0" dirty="0" smtClean="0">
                <a:solidFill>
                  <a:schemeClr val="tx1"/>
                </a:solidFill>
                <a:effectLst/>
                <a:latin typeface="Arial" charset="0"/>
                <a:ea typeface="+mn-ea"/>
                <a:cs typeface="+mn-cs"/>
              </a:rPr>
              <a:t> of firms to submit regulatory notice filings to the DOL when they begin relying on the Full Blown BIC or Disclosure BIC.  And it appears that the DOL will be compiling this information for investigative and other related enforcement purposes.</a:t>
            </a:r>
            <a:endParaRPr lang="en-US" sz="1200" b="0" kern="1200" dirty="0" smtClean="0">
              <a:solidFill>
                <a:schemeClr val="tx1"/>
              </a:solidFill>
              <a:effectLst/>
              <a:latin typeface="Arial" charset="0"/>
              <a:ea typeface="+mn-ea"/>
              <a:cs typeface="+mn-cs"/>
            </a:endParaRP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24</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The Streamlined BIC Exemption is for level fee fiduciaries who do not earn any variable compensation. Many level fee fiduciaries, such as RIA firms, have assumed that they will not need the BIC, since they do not earn any</a:t>
            </a:r>
            <a:r>
              <a:rPr lang="en-US" sz="1200" kern="1200" baseline="0" dirty="0" smtClean="0">
                <a:solidFill>
                  <a:schemeClr val="tx1"/>
                </a:solidFill>
                <a:effectLst/>
                <a:latin typeface="Arial" charset="0"/>
                <a:ea typeface="+mn-ea"/>
                <a:cs typeface="+mn-cs"/>
              </a:rPr>
              <a:t> variable transaction-based compensation.  However, the DOL has clarified that level fee fiduciaries will need the BIC if they have an existing plan sponsor client and they also offer rollover advice to participants for a higher fee.  They will also need the BIC if they offer rollover advice to “off the street” participants, where there is no pre-existing relationship with the plan.  Finally, they will need the BIC when recommending existing retirement clients to transition from commission-based to fee-based arrangements.  For example, let’s assume that a broker has sold an A share mutual fund to an IRA client. The broker has already received a front-end sales load and is now earning an ongoing trail of 25 basis points.  If the rep were to transition the IRA client to an advisory relationship with an ongoing fee of 100 basis points, you would need the BIC to cover the higher ongoing fee.</a:t>
            </a:r>
          </a:p>
          <a:p>
            <a:endParaRPr lang="en-US" sz="1200" kern="1200" baseline="0" dirty="0" smtClean="0">
              <a:solidFill>
                <a:schemeClr val="tx1"/>
              </a:solidFill>
              <a:effectLst/>
              <a:latin typeface="Arial" charset="0"/>
              <a:ea typeface="+mn-ea"/>
              <a:cs typeface="+mn-cs"/>
            </a:endParaRPr>
          </a:p>
          <a:p>
            <a:r>
              <a:rPr lang="en-US" sz="1200" kern="1200" baseline="0" dirty="0" smtClean="0">
                <a:solidFill>
                  <a:schemeClr val="tx1"/>
                </a:solidFill>
                <a:effectLst/>
                <a:latin typeface="Arial" charset="0"/>
                <a:ea typeface="+mn-ea"/>
                <a:cs typeface="+mn-cs"/>
              </a:rPr>
              <a:t>Fortunately, the streamlined BIC requirements are very simple.  The advisor must provide a written statement of fiduciary status.  The reason for the rollover recommendation being in the best interest of the client also needs to be documented internally.  There is no need for compliance policies or other disclosures.</a:t>
            </a:r>
            <a:endParaRPr lang="en-US"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25</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“Transition” BIC is</a:t>
            </a:r>
            <a:r>
              <a:rPr lang="en-US" sz="1200" b="0" kern="1200" baseline="0" dirty="0" smtClean="0">
                <a:solidFill>
                  <a:schemeClr val="tx1"/>
                </a:solidFill>
                <a:effectLst/>
                <a:latin typeface="Arial" charset="0"/>
                <a:ea typeface="+mn-ea"/>
                <a:cs typeface="+mn-cs"/>
              </a:rPr>
              <a:t> available to fiduciary advisors and their plan and IRA clients for the transition period beginning April 10, 2017, when the new fiduciary advice definition goes into effect, through January 1, 2018.  The Transition BIC is optional, but it may be beneficial for firms are not yet ready to comply with the Full Blown, Disclosure or Streamlined BIC by April 10</a:t>
            </a:r>
            <a:r>
              <a:rPr lang="en-US" sz="1200" b="0" kern="1200" baseline="30000" dirty="0" smtClean="0">
                <a:solidFill>
                  <a:schemeClr val="tx1"/>
                </a:solidFill>
                <a:effectLst/>
                <a:latin typeface="Arial" charset="0"/>
                <a:ea typeface="+mn-ea"/>
                <a:cs typeface="+mn-cs"/>
              </a:rPr>
              <a:t>th</a:t>
            </a:r>
            <a:r>
              <a:rPr lang="en-US" sz="1200" b="0" kern="1200" baseline="0" dirty="0" smtClean="0">
                <a:solidFill>
                  <a:schemeClr val="tx1"/>
                </a:solidFill>
                <a:effectLst/>
                <a:latin typeface="Arial" charset="0"/>
                <a:ea typeface="+mn-ea"/>
                <a:cs typeface="+mn-cs"/>
              </a:rPr>
              <a:t>.  The good news is that many of the regular BIC requires are waived for the transition period through January 1, 2018.</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Under the simplified requirements, the Transition BIC simply requires the advisor to provide a written statement of fiduciary status and conflict disclosures.  This information may be provided electronically or by mail.  A person or persons who will be responsible for monitoring compliance with the new fiduciary standard must also be designated.  Again, this is my own naming convention, but I informally refer to this person as the BICE Officer.  Although a BICE Officers needs to be designated under the Transition BIC by April 10, 2017, there is no need to adopt any BIC compliance policies or to provide any other disclosures.</a:t>
            </a:r>
            <a:endParaRPr lang="en-US" sz="1100" b="0" dirty="0" smtClean="0"/>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26</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DOL has provided “grandfathering” relief for any ongoing commissions that are earned</a:t>
            </a:r>
            <a:r>
              <a:rPr lang="en-US" sz="1200" b="0" kern="1200" baseline="0" dirty="0" smtClean="0">
                <a:solidFill>
                  <a:schemeClr val="tx1"/>
                </a:solidFill>
                <a:effectLst/>
                <a:latin typeface="Arial" charset="0"/>
                <a:ea typeface="+mn-ea"/>
                <a:cs typeface="+mn-cs"/>
              </a:rPr>
              <a:t> by broker-dealers on investment products that were recommended prior to the effective date of the new fiduciary rule, April 10, 2017.  In sum, the BD firm and the rep may continue to earn commissions on these grandfathered investments, if certain conditions are met.  When the grandfathered investment was originally sold to the client, the sale transaction must have been in compliance with the prohibited transaction rules.  The compensation earned by the advisor must also be reasonable.  There is no grandfathering relief for any investment recommended after April 10, 2017, including additional purchases that are recommended for the same grandfathered investment.  For example, let’s say that a VA contract is a grandfathered investment sold to a retirement client prior to April 10</a:t>
            </a:r>
            <a:r>
              <a:rPr lang="en-US" sz="1200" b="0" kern="1200" baseline="30000" dirty="0" smtClean="0">
                <a:solidFill>
                  <a:schemeClr val="tx1"/>
                </a:solidFill>
                <a:effectLst/>
                <a:latin typeface="Arial" charset="0"/>
                <a:ea typeface="+mn-ea"/>
                <a:cs typeface="+mn-cs"/>
              </a:rPr>
              <a:t>th</a:t>
            </a:r>
            <a:r>
              <a:rPr lang="en-US" sz="1200" b="0" kern="1200" baseline="0" dirty="0" smtClean="0">
                <a:solidFill>
                  <a:schemeClr val="tx1"/>
                </a:solidFill>
                <a:effectLst/>
                <a:latin typeface="Arial" charset="0"/>
                <a:ea typeface="+mn-ea"/>
                <a:cs typeface="+mn-cs"/>
              </a:rPr>
              <a:t>. If the advisor recommends additional deposits under the same contract after this date, any commissions generated by this new recommendation would not be grandfathered and you would need the BIC Exemption.</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As a formal matter, the grandfathering rule is a part of the BIC Exemption.  And it is somewhat troublesome on its face.  If an advisor no longer provides any advice to the client after April 10</a:t>
            </a:r>
            <a:r>
              <a:rPr lang="en-US" sz="1200" b="0" kern="1200" baseline="30000" dirty="0" smtClean="0">
                <a:solidFill>
                  <a:schemeClr val="tx1"/>
                </a:solidFill>
                <a:effectLst/>
                <a:latin typeface="Arial" charset="0"/>
                <a:ea typeface="+mn-ea"/>
                <a:cs typeface="+mn-cs"/>
              </a:rPr>
              <a:t>th</a:t>
            </a:r>
            <a:r>
              <a:rPr lang="en-US" sz="1200" b="0" kern="1200" baseline="0" dirty="0" smtClean="0">
                <a:solidFill>
                  <a:schemeClr val="tx1"/>
                </a:solidFill>
                <a:effectLst/>
                <a:latin typeface="Arial" charset="0"/>
                <a:ea typeface="+mn-ea"/>
                <a:cs typeface="+mn-cs"/>
              </a:rPr>
              <a:t>, it is unclear if the ongoing commissions earned from the grandfathered investment, would qualify as reasonable compensation under the grandfathering rule.  Hopefully, the DOL will provide further clarification on this point.</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27</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final version of the BIC Exemption is similar in structure to the DOL’s proposed version, but numerous</a:t>
            </a:r>
            <a:r>
              <a:rPr lang="en-US" sz="1200" b="0" kern="1200" baseline="0" dirty="0" smtClean="0">
                <a:solidFill>
                  <a:schemeClr val="tx1"/>
                </a:solidFill>
                <a:effectLst/>
                <a:latin typeface="Arial" charset="0"/>
                <a:ea typeface="+mn-ea"/>
                <a:cs typeface="+mn-cs"/>
              </a:rPr>
              <a:t> changes have been adopted and incorporated into the final BIC Exemption.  These changes are beneficial, in that they are designed to improve the administrative feasibility of complying with the BIC.  Written contracts are no longer required for ERISA Plans, which are now covered by the Disclosure BIC as we discussed.  The proposed version of the BIC Exemption required projected cost charts and annual fee activity statements, but these disclosure requirements have been dropped from the final version.  Specific compensation information had to be posted on the firm’s webpage disclosures under the proposed version, but the final BIC Exemption only requires specific compensation figures to be provided upon request.</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The final BIC Exemption also clarifies that BIC relief is necessary when level fee fiduciaries solicit rollovers from “off the street” participants, even when there is no pre-existing relationship with the plan.  It also clarifies that differential compensation for registered reps of BD firms is only permitted if they are based on neutral factors.  As you can see, while administrative feasibility has been improved, the BIC Exemption still imposes some heavy requirements.</a:t>
            </a: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28</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The BIC Exemption is a really interesting piece of rulemaking.  As a technical matter, the DOL is responsible for defining what a fiduciary is for both plans and IRAs, and it is also responsible for granting exemptions for both plans and IRAs.  However, the IRS generally has exclusive enforcement jurisdiction over IRAs.  If an advisor were to violate its fiduciary duties to an IRA client, the DOL would have no enforcement power over the advisor.  In recognition of this fact, the BIC Exemption effectively gives IRA owners the contractual power to enforce any fiduciary violations made by an advisor.  By requiring the inclusion of the Best Interest fiduciary in written contracts under</a:t>
            </a:r>
            <a:r>
              <a:rPr lang="en-US" sz="1200" b="0" kern="1200" baseline="0" dirty="0" smtClean="0">
                <a:solidFill>
                  <a:schemeClr val="tx1"/>
                </a:solidFill>
                <a:effectLst/>
                <a:latin typeface="Arial" charset="0"/>
                <a:ea typeface="+mn-ea"/>
                <a:cs typeface="+mn-cs"/>
              </a:rPr>
              <a:t> the Full Blown BIC</a:t>
            </a:r>
            <a:r>
              <a:rPr lang="en-US" sz="1200" b="0" kern="1200" dirty="0" smtClean="0">
                <a:solidFill>
                  <a:schemeClr val="tx1"/>
                </a:solidFill>
                <a:effectLst/>
                <a:latin typeface="Arial" charset="0"/>
                <a:ea typeface="+mn-ea"/>
                <a:cs typeface="+mn-cs"/>
              </a:rPr>
              <a:t>, the DOL has effectively handed off its enforcement responsibilities to IRA investors themselves</a:t>
            </a:r>
            <a:r>
              <a:rPr lang="en-US" sz="1200" b="0" kern="1200" baseline="0" dirty="0" smtClean="0">
                <a:solidFill>
                  <a:schemeClr val="tx1"/>
                </a:solidFill>
                <a:effectLst/>
                <a:latin typeface="Arial" charset="0"/>
                <a:ea typeface="+mn-ea"/>
                <a:cs typeface="+mn-cs"/>
              </a:rPr>
              <a:t> </a:t>
            </a:r>
            <a:r>
              <a:rPr lang="en-US" sz="1200" b="0" kern="1200" dirty="0" smtClean="0">
                <a:solidFill>
                  <a:schemeClr val="tx1"/>
                </a:solidFill>
                <a:effectLst/>
                <a:latin typeface="Arial" charset="0"/>
                <a:ea typeface="+mn-ea"/>
                <a:cs typeface="+mn-cs"/>
              </a:rPr>
              <a:t>and the plaintiffs' bar.  </a:t>
            </a:r>
          </a:p>
          <a:p>
            <a:r>
              <a:rPr lang="en-US" sz="1200" b="1" kern="1200" dirty="0" smtClean="0">
                <a:solidFill>
                  <a:schemeClr val="tx1"/>
                </a:solidFill>
                <a:effectLst/>
                <a:latin typeface="Arial" charset="0"/>
                <a:ea typeface="+mn-ea"/>
                <a:cs typeface="+mn-cs"/>
              </a:rPr>
              <a:t> </a:t>
            </a:r>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The BIC Exemption is expected to have a huge impact on broker-dealers.  Even if you don't have any </a:t>
            </a:r>
            <a:r>
              <a:rPr lang="en-US" sz="1200" b="0" u="sng" kern="1200" dirty="0" smtClean="0">
                <a:solidFill>
                  <a:schemeClr val="tx1"/>
                </a:solidFill>
                <a:effectLst/>
                <a:latin typeface="Arial" charset="0"/>
                <a:ea typeface="+mn-ea"/>
                <a:cs typeface="+mn-cs"/>
              </a:rPr>
              <a:t>plan</a:t>
            </a:r>
            <a:r>
              <a:rPr lang="en-US" sz="1200" b="0" kern="1200" dirty="0" smtClean="0">
                <a:solidFill>
                  <a:schemeClr val="tx1"/>
                </a:solidFill>
                <a:effectLst/>
                <a:latin typeface="Arial" charset="0"/>
                <a:ea typeface="+mn-ea"/>
                <a:cs typeface="+mn-cs"/>
              </a:rPr>
              <a:t> clients, the BIC Exemption will still affect private wealth management clients who have IRA money. The required disclosures may be somewhat burdensome, but I suspect that many BD</a:t>
            </a:r>
            <a:r>
              <a:rPr lang="en-US" sz="1200" b="0" kern="1200" baseline="0" dirty="0" smtClean="0">
                <a:solidFill>
                  <a:schemeClr val="tx1"/>
                </a:solidFill>
                <a:effectLst/>
                <a:latin typeface="Arial" charset="0"/>
                <a:ea typeface="+mn-ea"/>
                <a:cs typeface="+mn-cs"/>
              </a:rPr>
              <a:t> firms</a:t>
            </a:r>
            <a:r>
              <a:rPr lang="en-US" sz="1200" b="0" kern="1200" dirty="0" smtClean="0">
                <a:solidFill>
                  <a:schemeClr val="tx1"/>
                </a:solidFill>
                <a:effectLst/>
                <a:latin typeface="Arial" charset="0"/>
                <a:ea typeface="+mn-ea"/>
                <a:cs typeface="+mn-cs"/>
              </a:rPr>
              <a:t> will find it especially difficult to adopt compliance policies</a:t>
            </a:r>
            <a:r>
              <a:rPr lang="en-US" sz="1200" b="0" kern="1200" baseline="0" dirty="0" smtClean="0">
                <a:solidFill>
                  <a:schemeClr val="tx1"/>
                </a:solidFill>
                <a:effectLst/>
                <a:latin typeface="Arial" charset="0"/>
                <a:ea typeface="+mn-ea"/>
                <a:cs typeface="+mn-cs"/>
              </a:rPr>
              <a:t> that </a:t>
            </a:r>
            <a:r>
              <a:rPr lang="en-US" sz="1200" b="0" kern="1200" dirty="0" smtClean="0">
                <a:solidFill>
                  <a:schemeClr val="tx1"/>
                </a:solidFill>
                <a:effectLst/>
                <a:latin typeface="Arial" charset="0"/>
                <a:ea typeface="+mn-ea"/>
                <a:cs typeface="+mn-cs"/>
              </a:rPr>
              <a:t>eliminate all incentives that encourage improper advice as required under the exemption.  Now that the rule is finalized,</a:t>
            </a:r>
            <a:r>
              <a:rPr lang="en-US" sz="1200" b="0" kern="1200" baseline="0" dirty="0" smtClean="0">
                <a:solidFill>
                  <a:schemeClr val="tx1"/>
                </a:solidFill>
                <a:effectLst/>
                <a:latin typeface="Arial" charset="0"/>
                <a:ea typeface="+mn-ea"/>
                <a:cs typeface="+mn-cs"/>
              </a:rPr>
              <a:t> t</a:t>
            </a:r>
            <a:r>
              <a:rPr lang="en-US" sz="1200" b="0" kern="1200" dirty="0" smtClean="0">
                <a:solidFill>
                  <a:schemeClr val="tx1"/>
                </a:solidFill>
                <a:effectLst/>
                <a:latin typeface="Arial" charset="0"/>
                <a:ea typeface="+mn-ea"/>
                <a:cs typeface="+mn-cs"/>
              </a:rPr>
              <a:t>he DOL is expected to provide additional guidance on</a:t>
            </a:r>
            <a:r>
              <a:rPr lang="en-US" sz="1200" b="0" kern="1200" baseline="0" dirty="0" smtClean="0">
                <a:solidFill>
                  <a:schemeClr val="tx1"/>
                </a:solidFill>
                <a:effectLst/>
                <a:latin typeface="Arial" charset="0"/>
                <a:ea typeface="+mn-ea"/>
                <a:cs typeface="+mn-cs"/>
              </a:rPr>
              <a:t> compliance policies, before this BIC requirement is fully phased in on January 1, 2018.</a:t>
            </a:r>
            <a:endParaRPr lang="en-US" sz="1100" b="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29</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dirty="0" smtClean="0"/>
              <a:t>The DOL’s new fiduciary rule is designed to broaden the scope of retirement advisors who are deemed to be fiduciaries</a:t>
            </a:r>
            <a:r>
              <a:rPr lang="en-US" sz="1100" b="0" baseline="0" dirty="0" smtClean="0"/>
              <a:t> under ERISA and the Internal Revenue Code, and it is also designed to </a:t>
            </a:r>
            <a:r>
              <a:rPr lang="en-US" sz="1100" b="0" dirty="0" smtClean="0"/>
              <a:t>address the potential conflicts of interest that arise when they are advising their retirement</a:t>
            </a:r>
            <a:r>
              <a:rPr lang="en-US" sz="1100" b="0" baseline="0" dirty="0" smtClean="0"/>
              <a:t> clients.</a:t>
            </a:r>
            <a:r>
              <a:rPr lang="en-US" sz="1100" b="0" dirty="0" smtClean="0"/>
              <a:t> The scope of the new</a:t>
            </a:r>
            <a:r>
              <a:rPr lang="en-US" sz="1100" b="0" baseline="0" dirty="0" smtClean="0"/>
              <a:t> rule </a:t>
            </a:r>
            <a:r>
              <a:rPr lang="en-US" sz="1100" b="0" dirty="0" smtClean="0"/>
              <a:t>is far-reaching, and it specifically</a:t>
            </a:r>
            <a:r>
              <a:rPr lang="en-US" sz="1100" b="0" baseline="0" dirty="0" smtClean="0"/>
              <a:t> covers and protects IRA clients as well as plan sponsors and participants.</a:t>
            </a:r>
            <a:r>
              <a:rPr lang="en-US" sz="1100" b="0" dirty="0" smtClean="0"/>
              <a:t>  As a formal matter, the DOL</a:t>
            </a:r>
            <a:r>
              <a:rPr lang="en-US" sz="1100" b="0" baseline="0" dirty="0" smtClean="0"/>
              <a:t> </a:t>
            </a:r>
            <a:r>
              <a:rPr lang="en-US" sz="1100" b="0" dirty="0" smtClean="0"/>
              <a:t>issued final regulations defining what “fiduciary” investment advice is, and it has adopted a number of related class exemptions for prohibited transactions. </a:t>
            </a:r>
          </a:p>
          <a:p>
            <a:endParaRPr lang="en-US" sz="1100" b="0" dirty="0" smtClean="0"/>
          </a:p>
          <a:p>
            <a:r>
              <a:rPr lang="en-US" sz="1100" b="0" dirty="0" smtClean="0"/>
              <a:t>The DOL’s new fiduciary rule </a:t>
            </a:r>
            <a:r>
              <a:rPr lang="en-US" sz="1100" b="0" baseline="0" dirty="0" smtClean="0"/>
              <a:t>targets broker-dealers and their registered representatives.  It would impact virtually all registered reps with any IRA or plan clients. In order to continue to earn commission-based compensation, registered reps will need to comply with one of the new class exemptions. </a:t>
            </a:r>
            <a:r>
              <a:rPr lang="en-US" sz="1200" b="0" kern="1200" dirty="0" smtClean="0">
                <a:solidFill>
                  <a:schemeClr val="tx1"/>
                </a:solidFill>
                <a:effectLst/>
                <a:latin typeface="Arial" charset="0"/>
                <a:ea typeface="+mn-ea"/>
                <a:cs typeface="+mn-cs"/>
              </a:rPr>
              <a:t>Virtually all IRA advisors will be deemed to be fiduciaries, and </a:t>
            </a:r>
            <a:r>
              <a:rPr lang="en-US" sz="1200" b="0" baseline="0" dirty="0" smtClean="0"/>
              <a:t>t</a:t>
            </a:r>
            <a:r>
              <a:rPr lang="en-US" sz="1400" b="0" kern="1200" dirty="0" smtClean="0">
                <a:solidFill>
                  <a:schemeClr val="tx1"/>
                </a:solidFill>
                <a:effectLst/>
                <a:latin typeface="Arial" charset="0"/>
                <a:ea typeface="+mn-ea"/>
                <a:cs typeface="+mn-cs"/>
              </a:rPr>
              <a:t>he new DOL rule is expected to change the IRA marketplace. </a:t>
            </a:r>
            <a:r>
              <a:rPr lang="en-US" sz="1200" b="0" kern="1200" baseline="0" dirty="0" smtClean="0">
                <a:solidFill>
                  <a:schemeClr val="tx1"/>
                </a:solidFill>
                <a:effectLst/>
                <a:latin typeface="Arial" charset="0"/>
                <a:ea typeface="+mn-ea"/>
                <a:cs typeface="+mn-cs"/>
              </a:rPr>
              <a:t>The DOL rule will also impact registered investment advisers or RIAs principally in 2 areas.  It would restrict their ability to capture rollovers and it would also impose new restrictions on retail managed account programs that are sponsored by advisory firms.  But before we dive into the DOL’s new rule, let’s talk about the rulemaking process and how the new rule will become effective.</a:t>
            </a:r>
            <a:endParaRPr lang="en-US" sz="1100" b="0" dirty="0" smtClean="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Given the popularity and importance of annuity products in the retirement</a:t>
            </a:r>
            <a:r>
              <a:rPr lang="en-US" sz="1200" b="0" kern="1200" baseline="0" dirty="0" smtClean="0">
                <a:solidFill>
                  <a:schemeClr val="tx1"/>
                </a:solidFill>
                <a:effectLst/>
                <a:latin typeface="Arial" charset="0"/>
                <a:ea typeface="+mn-ea"/>
                <a:cs typeface="+mn-cs"/>
              </a:rPr>
              <a:t> industry, I wanted to take a moment to discuss the special treatment of annuity products under the DOL’s final rule.  As everybody knows, annuity products are routinely sold through brokers and insurance agents who earn commissions in connection with their sales recommendations.  Commissions are customarily earned with the sale of fixed annuities, fixed indexed annuities or FIAs, and variable annuities or VAs.  Once the new DOL rule becomes effective on April 10, 2017, virtually all insurance brokers and agents will be deemed to be fiduciary advisors to their plan and IRA clients.  The problem is that commissions are a form of variable compensation, since commissions will vary by annuity products.  Therefore, as fiduciary advisors, brokers and agents will need an exemption in order to earn commissions from annuity sales.</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The good news is that the BIC Exemption is a very powerful exemption that would also cover the sale of all annuity types in exchange for variable compensation.  In addition, PTE 84-24 is an alternative exemption with far less onerous conditions, but it only covers the sale of fixed annuities.</a:t>
            </a:r>
            <a:endParaRPr lang="en-US" sz="1200" b="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30</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smtClean="0"/>
              <a:t>PTE 84-24 is an old exemption from 1984 that is designed to give fiduciary advisors the ability to earn commissions when recommending annuity products to plan clients.  Under the DOL’s final rulemaking, PTE 84-24 has been modified.  The upside of this exemption is that it is much easier to satisfy than the BIC Exemption.  For example, unlike the BIC Exemption, PTE 84-24 does not require a written contract with Non-ERISA Plan and IRA clients, and no compliance policies are required.  But the downside is that 84-24 will not cover FIA or VA sales to an advisor’s retirement clients.  In addition, it only provides relief for commissions, and does not permit the receipt of other forms of variable compensation, such as revenue sharing payments from insurance companies.</a:t>
            </a:r>
          </a:p>
          <a:p>
            <a:endParaRPr lang="en-US" b="0" baseline="0" dirty="0" smtClean="0"/>
          </a:p>
          <a:p>
            <a:r>
              <a:rPr lang="en-US" b="0" baseline="0" dirty="0" smtClean="0"/>
              <a:t>In general, it requires advisors to disclose their conflicts.  The advisor must also disclose its commissions.  In the case of ongoing deposits that are made under the same annuity contract, new disclosures would have to repeated on an annual basis.  The client must also provide written authorization of the annuity purchase and acknowledge receipt of the required disclosures from the advisor.</a:t>
            </a:r>
          </a:p>
          <a:p>
            <a:endParaRPr lang="en-US" baseline="0" dirty="0" smtClean="0"/>
          </a:p>
          <a:p>
            <a:r>
              <a:rPr lang="en-US" sz="1200" kern="1200" dirty="0" smtClean="0">
                <a:solidFill>
                  <a:schemeClr val="tx1"/>
                </a:solidFill>
                <a:effectLst/>
                <a:latin typeface="Arial" charset="0"/>
                <a:ea typeface="+mn-ea"/>
                <a:cs typeface="+mn-cs"/>
              </a:rPr>
              <a:t> </a:t>
            </a:r>
          </a:p>
          <a:p>
            <a:r>
              <a:rPr lang="en-US" sz="1200" kern="1200" dirty="0" smtClean="0">
                <a:solidFill>
                  <a:schemeClr val="tx1"/>
                </a:solidFill>
                <a:effectLst/>
                <a:latin typeface="Arial" charset="0"/>
                <a:ea typeface="+mn-ea"/>
                <a:cs typeface="+mn-cs"/>
              </a:rPr>
              <a:t>I</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31</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baseline="0" dirty="0" smtClean="0"/>
              <a:t>There is a big difference between the version of PTE 84-24 as proposed by the DOL in April 2015, and the final version.  While the final version covers fixed annuities only, the proposed version had covered FIA sales to Plans and IRAs as well as VA sales to Plans.  Additionally, instead of requiring </a:t>
            </a:r>
            <a:r>
              <a:rPr lang="en-US" b="0" u="sng" baseline="0" dirty="0" smtClean="0"/>
              <a:t>annual</a:t>
            </a:r>
            <a:r>
              <a:rPr lang="en-US" b="0" baseline="0" dirty="0" smtClean="0"/>
              <a:t> disclosure in the case of ongoing deposits under the same annuity product, the proposal had required the disclosures to be provided every 3 years.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0" baseline="0" dirty="0" smtClean="0"/>
              <a:t>In the final version of 84-24, the DOL also clarified that the required commission disclosures must break out the separate amounts payable to the individual advisor and to the firm.  The disclosed commissions must also be expressed as a flat dollar figure if it is feasible to do so.  If not, the commissions must be expressed as a percentage of the premium payments.  Although PTE 84-24 does include a number of technical requirements, on the whole, they are must easier to satisfy that the requirements under the Full Blown BIC and Disclosure BIC.</a:t>
            </a:r>
            <a:endParaRPr lang="en-US" sz="1200" b="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32</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I wanted</a:t>
            </a:r>
            <a:r>
              <a:rPr lang="en-US" sz="1200" b="0" kern="1200" baseline="0" dirty="0" smtClean="0">
                <a:solidFill>
                  <a:schemeClr val="tx1"/>
                </a:solidFill>
                <a:effectLst/>
                <a:latin typeface="Arial" charset="0"/>
                <a:ea typeface="+mn-ea"/>
                <a:cs typeface="+mn-cs"/>
              </a:rPr>
              <a:t> to take a moment to talk about </a:t>
            </a:r>
            <a:r>
              <a:rPr lang="en-US" sz="1200" b="0" kern="1200" dirty="0" smtClean="0">
                <a:solidFill>
                  <a:schemeClr val="tx1"/>
                </a:solidFill>
                <a:effectLst/>
                <a:latin typeface="Arial" charset="0"/>
                <a:ea typeface="+mn-ea"/>
                <a:cs typeface="+mn-cs"/>
              </a:rPr>
              <a:t>fee</a:t>
            </a:r>
            <a:r>
              <a:rPr lang="en-US" sz="1200" b="0" kern="1200" baseline="0" dirty="0" smtClean="0">
                <a:solidFill>
                  <a:schemeClr val="tx1"/>
                </a:solidFill>
                <a:effectLst/>
                <a:latin typeface="Arial" charset="0"/>
                <a:ea typeface="+mn-ea"/>
                <a:cs typeface="+mn-cs"/>
              </a:rPr>
              <a:t> levelization, since there has been a lot of buzz and talk about it.  In short, fee levelizing is just another way to comply with the prohibited transaction rules.  For example, i</a:t>
            </a:r>
            <a:r>
              <a:rPr lang="en-US" b="0" dirty="0" smtClean="0"/>
              <a:t>nstead of using </a:t>
            </a:r>
            <a:r>
              <a:rPr lang="en-US" b="0" baseline="0" dirty="0" smtClean="0"/>
              <a:t>the BIC Exemption or PTE 84-24, a firm could always levelize its commission-based compensation in order to avoid a violation of the prohibited transaction rules.  Levelizing is not an official exemption, but it is helpful to think of it as a de facto exemption.  It eliminates variable compensation and stops any prohibited transaction from happening in the first place.  </a:t>
            </a:r>
          </a:p>
          <a:p>
            <a:endParaRPr lang="en-US" b="0" baseline="0" dirty="0" smtClean="0"/>
          </a:p>
          <a:p>
            <a:r>
              <a:rPr lang="en-US" b="0" baseline="0" dirty="0" smtClean="0"/>
              <a:t>For example, let’s say that an advisor commits to recommending IRA investments that generate a level asset-based commission of 50 basis points.  Under this approach, the advisor would recommend an investment product, such as a variable annuity that pays a 50 basis point trail, and the retirement client would not have any worries about getting pushed into a different investment with a higher payout for the advisor.  Of course, if you were to move ahead with the fee levelized approach as a way to avoid prohibited transactions, it would be critical to identify any other forms of variable compensation.  For example, in addition to commissions, you would need to address all other forms of compensation that could potentially be paid to the individual advisor or the advisor’s firm in connection with the investment product.</a:t>
            </a:r>
            <a:endParaRPr lang="en-US" sz="1200" b="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33</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The first step in implementing</a:t>
            </a:r>
            <a:r>
              <a:rPr lang="en-US" b="0" baseline="0" dirty="0" smtClean="0"/>
              <a:t> fee levelization is to identify any and all forms of variable compensation that are in play.  This includes the compensation that is payable to the individual advisor, such as any commission-based compensation and ticket charges.  Revenue sharing may be payable from product sponsors, such as mutual fund families and annuity providers, and these payments would be viewed as variable compensation to the extent they are based on sales or assets.  If the firm maintains custody, investment fund products may pay sub-transfer agency or sub-TA payments that vary by fund product.  A firm may also have proprietary investment products, such as sweep vehicles, where the firm earns an internal investment fee on top of the transaction-based compensation.  </a:t>
            </a:r>
          </a:p>
          <a:p>
            <a:endParaRPr lang="en-US" b="0" baseline="0" dirty="0" smtClean="0"/>
          </a:p>
          <a:p>
            <a:r>
              <a:rPr lang="en-US" b="0" baseline="0" dirty="0" smtClean="0"/>
              <a:t>Once all forms of variable compensation have been identified, they would need to be restructured to ensure that no amount varies based on which particular investment product is sold.  For example, if the client agrees to pay 50 basis points, you would need to ensure that there is an appropriate universe of investment products that generate a commission of 50 basis points.  No additional payments may be generated, such as revenue sharing, although you would be able to restructure any revenue sharing payments so that they are flat dollar amounts that do not vary based on sales or assets.  As a general rule, proprietary products don’t work with fee levelization, which means that you either have to eliminate proprietary products or provide a fee credit that eliminates any financial incentive to include them.</a:t>
            </a: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34</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 recent years, robo-advice has become a popular investment service for plans</a:t>
            </a:r>
            <a:r>
              <a:rPr lang="en-US" b="0" baseline="0" dirty="0" smtClean="0"/>
              <a:t> and plan participants.  Given the additional compliance costs that may be associated with servicing retirement clients after the DOL rule goes into effect, many people are considering robo-advice as a potential investment solution for retirement accounts, especially smaller client accounts.  So what is robo-advice?  Well, providers of robo-advice generally provide asset allocation advice based on a computer model.  They are routinely offered to and used by participants, to help them determine investment allocations for their plan accounts.  Although robo-advice providers have historically focused on serving plan participants, similar computer models can potentially be utilized for IRA clients.</a:t>
            </a:r>
          </a:p>
          <a:p>
            <a:endParaRPr lang="en-US" b="0" baseline="0" dirty="0" smtClean="0"/>
          </a:p>
          <a:p>
            <a:r>
              <a:rPr lang="en-US" b="0" baseline="0" dirty="0" smtClean="0"/>
              <a:t>The computer models typically use “mean variance optimization”, which is a quantitative tool that is used to identify </a:t>
            </a:r>
            <a:r>
              <a:rPr lang="en-US" b="0" dirty="0" smtClean="0"/>
              <a:t>portfolios with optimally diversified</a:t>
            </a:r>
            <a:r>
              <a:rPr lang="en-US" b="0" baseline="0" dirty="0" smtClean="0"/>
              <a:t> allocations</a:t>
            </a:r>
            <a:r>
              <a:rPr lang="en-US" b="0" dirty="0" smtClean="0"/>
              <a:t> for a preferred level of </a:t>
            </a:r>
            <a:r>
              <a:rPr lang="en-US" b="0" baseline="0" dirty="0" smtClean="0"/>
              <a:t>risk.  MVO models are based on the pioneering work of Harry Markowitz, who is a Nobel-Prize winning economist.  Many computer models use Monte Carlo simulations to model the different portfolio outcomes for a given investment allocation strategy, as well as the probability of those different outcomes.</a:t>
            </a: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35</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Robo-advice</a:t>
            </a:r>
            <a:r>
              <a:rPr lang="en-US" b="0" baseline="0" dirty="0" smtClean="0"/>
              <a:t> are of particular interest right now, because there is an associated exemption from the prohibited transaction rules.  This exemption is based on historical regulatory guidance from the DOL that has evolved over the years.  In 1997, the DOL had initially issued PTE 97-60, which is sometimes referred to as the T</a:t>
            </a:r>
            <a:r>
              <a:rPr lang="en-US" b="0" dirty="0" smtClean="0"/>
              <a:t>CW</a:t>
            </a:r>
            <a:r>
              <a:rPr lang="en-US" b="0" baseline="0" dirty="0" smtClean="0"/>
              <a:t> Exemption.  On a personal note, I helped create and shape this novel exemption, which gave the fiduciary advisor the ability to recommend affiliated funds, as long as the recommendations were made by an independent financial expert.  In 2001, the DOL then released Advisory Opinion 2001-09A, which is also referred to as the SunAmerica Opinion.  This opinion gave the fiduciary advisor the ability to recommend its own affiliated funds, as long as the allocation advice was generated by an independent computer model.  With the enactment of the Pension Protection Act of 2006, a related statutory exemption which is simply called the Computer Model Exemption was created.  </a:t>
            </a:r>
          </a:p>
          <a:p>
            <a:endParaRPr lang="en-US" b="0" baseline="0" dirty="0" smtClean="0"/>
          </a:p>
          <a:p>
            <a:r>
              <a:rPr lang="en-US" b="0" baseline="0" dirty="0" smtClean="0"/>
              <a:t>This Computer Model Exemption is the most powerful of the relevant exemptions in that it </a:t>
            </a:r>
            <a:r>
              <a:rPr lang="en-US" sz="1200" b="0" kern="1200" dirty="0" smtClean="0">
                <a:solidFill>
                  <a:schemeClr val="tx1"/>
                </a:solidFill>
                <a:effectLst/>
                <a:latin typeface="Arial" charset="0"/>
                <a:ea typeface="+mn-ea"/>
                <a:cs typeface="+mn-cs"/>
              </a:rPr>
              <a:t>allows fiduciary investment advisors to receive all forms of variable compensation, including commissions such as 12b-1 fees as well as additional levels</a:t>
            </a:r>
            <a:r>
              <a:rPr lang="en-US" sz="1200" b="0" kern="1200" baseline="0" dirty="0" smtClean="0">
                <a:solidFill>
                  <a:schemeClr val="tx1"/>
                </a:solidFill>
                <a:effectLst/>
                <a:latin typeface="Arial" charset="0"/>
                <a:ea typeface="+mn-ea"/>
                <a:cs typeface="+mn-cs"/>
              </a:rPr>
              <a:t> of compensation earned from using proprietary funds.  In order to rely on the Computer Model Exemption, the advice must be limited to </a:t>
            </a:r>
            <a:r>
              <a:rPr lang="en-US" sz="1200" b="0" kern="1200" dirty="0" smtClean="0">
                <a:solidFill>
                  <a:schemeClr val="tx1"/>
                </a:solidFill>
                <a:effectLst/>
                <a:latin typeface="Arial" charset="0"/>
                <a:ea typeface="+mn-ea"/>
                <a:cs typeface="+mn-cs"/>
              </a:rPr>
              <a:t>nondiscretionary advice that is based on a qualified computer model certified by an independent expert.</a:t>
            </a:r>
            <a:endParaRPr lang="en-US" b="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36</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Investment advice based on a computer model qualifies under the PPA’s exemption only if the computer model applies generally accepted investment theories that take into account the historic risks and returns of different asset classes.  The model must not inappropriately favor proprietary investments or any other investment options that may generate greater income for the fiduciary advisor.</a:t>
            </a:r>
            <a:r>
              <a:rPr lang="en-US" sz="1200" b="0" kern="1200" baseline="0" dirty="0" smtClean="0">
                <a:solidFill>
                  <a:schemeClr val="tx1"/>
                </a:solidFill>
                <a:effectLst/>
                <a:latin typeface="Arial" charset="0"/>
                <a:ea typeface="+mn-ea"/>
                <a:cs typeface="+mn-cs"/>
              </a:rPr>
              <a:t>  The computer model must </a:t>
            </a:r>
            <a:r>
              <a:rPr lang="en-US" sz="1200" b="0" kern="1200" dirty="0" smtClean="0">
                <a:solidFill>
                  <a:schemeClr val="tx1"/>
                </a:solidFill>
                <a:effectLst/>
                <a:latin typeface="Arial" charset="0"/>
                <a:ea typeface="+mn-ea"/>
                <a:cs typeface="+mn-cs"/>
              </a:rPr>
              <a:t>request and utilize relevant information from a plan participant or IRA owner (such as age, risk tolerance and expected retirement time frame).  The model must also take into account all “designated investment options” available under the plan.</a:t>
            </a:r>
          </a:p>
          <a:p>
            <a:pPr lvl="0"/>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The computer model also needs</a:t>
            </a:r>
            <a:r>
              <a:rPr lang="en-US" sz="1200" b="0" kern="1200" baseline="0" dirty="0" smtClean="0">
                <a:solidFill>
                  <a:schemeClr val="tx1"/>
                </a:solidFill>
                <a:effectLst/>
                <a:latin typeface="Arial" charset="0"/>
                <a:ea typeface="+mn-ea"/>
                <a:cs typeface="+mn-cs"/>
              </a:rPr>
              <a:t> to</a:t>
            </a:r>
            <a:r>
              <a:rPr lang="en-US" sz="1200" b="0" kern="1200" dirty="0" smtClean="0">
                <a:solidFill>
                  <a:schemeClr val="tx1"/>
                </a:solidFill>
                <a:effectLst/>
                <a:latin typeface="Arial" charset="0"/>
                <a:ea typeface="+mn-ea"/>
                <a:cs typeface="+mn-cs"/>
              </a:rPr>
              <a:t> be certified by an investment expert that is independent of the model developer.  Whenever the computer model is materially modified, it must be re-certified. In addition to the certification requirement, the computer model arrangement must be audited by an independent auditor on an annual basis.  Written disclosures must also be provided, and the computer model arrangement must be authorized in writing by the plan or IRA client. The compensation earned by the fiduciary advisor and its affiliates through the computer model program must also be reasonable.</a:t>
            </a:r>
          </a:p>
          <a:p>
            <a:pPr lvl="0"/>
            <a:endParaRPr lang="en-US" sz="1200" kern="1200" dirty="0" smtClean="0">
              <a:solidFill>
                <a:schemeClr val="tx1"/>
              </a:solidFill>
              <a:effectLst/>
              <a:latin typeface="Arial" charset="0"/>
              <a:ea typeface="+mn-ea"/>
              <a:cs typeface="+mn-cs"/>
            </a:endParaRPr>
          </a:p>
          <a:p>
            <a:pPr lvl="0"/>
            <a:endParaRPr lang="en-US"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37</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0" dirty="0" smtClean="0">
                <a:latin typeface="Arial" panose="020B0604020202020204" pitchFamily="34" charset="0"/>
                <a:cs typeface="Arial" panose="020B0604020202020204" pitchFamily="34" charset="0"/>
              </a:rPr>
              <a:t>Now, let’s turn our attention to one of the major targets of the DOL fiduciary proposal and see how you can provide rollover services in compliance with the law.  Advisors can provide invaluable assistance to participants as they consider whether to roll over 401(k) and other qualified plan monies to IRAs once they leave their employer.</a:t>
            </a:r>
          </a:p>
          <a:p>
            <a:endParaRPr lang="en-US" sz="1200" b="0" dirty="0" smtClean="0">
              <a:latin typeface="Arial" panose="020B0604020202020204" pitchFamily="34" charset="0"/>
              <a:cs typeface="Arial" panose="020B0604020202020204" pitchFamily="34" charset="0"/>
            </a:endParaRPr>
          </a:p>
          <a:p>
            <a:r>
              <a:rPr lang="en-US" altLang="en-US" sz="1200" b="0" dirty="0" smtClean="0">
                <a:latin typeface="Arial" panose="020B0604020202020204" pitchFamily="34" charset="0"/>
                <a:cs typeface="Arial" panose="020B0604020202020204" pitchFamily="34" charset="0"/>
              </a:rPr>
              <a:t>In order to understand what needs to be done to capture rollovers now and in the future, we need to explore ERISA’s limitations and restrictions on cross-selling.  Cross-selling practices by their nature create potential conflicts of interest.  It is easy to see the potential abuse that can arise when a firm or business exploits the trust, which it has developed with a client through a longstanding relationship, to sell additional products and services at potentially unfavorable terms to the client.  “Capturing” rollover assets is a classic example of cross-selling.  In many instances, an advisor will have developed longstanding relationships with both the plan sponsor as well as the plan’s participants over the years.  It would be tempting then, for the advisor to encourage the plan’s participants to roll over their account balances to IRAs as soon as they become eligible to take a distribution from the plan.  This temptation arises whenever the advisor can earn a higher level of compensation providing Rollover IRA Services for the participant, than the level of plan-related compensation that would otherwise be earned by the advisor if the participant’s assets had remained with the plan.  The U.S. Government Accountability Office has issued several well-publicized reports that investment management services provided to IRAs are highly lucrative and significantly more valuable to advisors than fees generated by employer plans.</a:t>
            </a:r>
            <a:endParaRPr lang="en-US" sz="1200" b="0"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38</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0" dirty="0" smtClean="0">
                <a:latin typeface="Arial" panose="020B0604020202020204" pitchFamily="34" charset="0"/>
                <a:cs typeface="Arial" panose="020B0604020202020204" pitchFamily="34" charset="0"/>
              </a:rPr>
              <a:t>To curb potential abuses associated with “capturing” rollovers, the DOL issued Advisory Opinion 2005-23A (which I will refer to as the “ Rollover Opinion”).  On its face, this interpretive guidance broadly suggested that any rollover-related advice from an advisor providing </a:t>
            </a:r>
            <a:r>
              <a:rPr lang="en-US" altLang="en-US" sz="1200" b="0" u="sng" dirty="0" smtClean="0">
                <a:latin typeface="Arial" panose="020B0604020202020204" pitchFamily="34" charset="0"/>
                <a:cs typeface="Arial" panose="020B0604020202020204" pitchFamily="34" charset="0"/>
              </a:rPr>
              <a:t>any</a:t>
            </a:r>
            <a:r>
              <a:rPr lang="en-US" altLang="en-US" sz="1200" b="0" dirty="0" smtClean="0">
                <a:latin typeface="Arial" panose="020B0604020202020204" pitchFamily="34" charset="0"/>
                <a:cs typeface="Arial" panose="020B0604020202020204" pitchFamily="34" charset="0"/>
              </a:rPr>
              <a:t> fiduciary advice to the plan sponsor or the plan’s participants could result in a prohibited transaction.  On the other hand, an advisor who did </a:t>
            </a:r>
            <a:r>
              <a:rPr lang="en-US" altLang="en-US" sz="1200" b="0" u="sng" dirty="0" smtClean="0">
                <a:latin typeface="Arial" panose="020B0604020202020204" pitchFamily="34" charset="0"/>
                <a:cs typeface="Arial" panose="020B0604020202020204" pitchFamily="34" charset="0"/>
              </a:rPr>
              <a:t>not</a:t>
            </a:r>
            <a:r>
              <a:rPr lang="en-US" altLang="en-US" sz="1200" b="0" dirty="0" smtClean="0">
                <a:latin typeface="Arial" panose="020B0604020202020204" pitchFamily="34" charset="0"/>
                <a:cs typeface="Arial" panose="020B0604020202020204" pitchFamily="34" charset="0"/>
              </a:rPr>
              <a:t> serve as a fiduciary could freely advise participants on  rolling over their accounts to IRAs and how the rollover proceeds should be invested.</a:t>
            </a:r>
          </a:p>
          <a:p>
            <a:pPr>
              <a:spcBef>
                <a:spcPct val="0"/>
              </a:spcBef>
            </a:pPr>
            <a:endParaRPr lang="en-US" altLang="en-US" sz="1200" b="0" dirty="0" smtClean="0">
              <a:latin typeface="Arial" panose="020B0604020202020204" pitchFamily="34" charset="0"/>
              <a:cs typeface="Arial" panose="020B0604020202020204" pitchFamily="34" charset="0"/>
            </a:endParaRPr>
          </a:p>
          <a:p>
            <a:pPr>
              <a:spcBef>
                <a:spcPct val="0"/>
              </a:spcBef>
            </a:pPr>
            <a:r>
              <a:rPr lang="en-US" altLang="en-US" sz="1200" b="0" dirty="0" smtClean="0">
                <a:latin typeface="Arial" panose="020B0604020202020204" pitchFamily="34" charset="0"/>
                <a:cs typeface="Arial" panose="020B0604020202020204" pitchFamily="34" charset="0"/>
              </a:rPr>
              <a:t>For advisors holding themselves out as providers of fiduciary advice to plan participants,  the DOL Rollover Opinion provides that they cannot capture rollover assets from this client base.  Furthermore, the DOL Rollover Opinion indicates that  advisors providing such fiduciary advice, even if accidentally, will also be treated as subject to the restrictions described in the Rollover Opinion. </a:t>
            </a:r>
            <a:r>
              <a:rPr lang="en-US" sz="1200" b="0" dirty="0" smtClean="0">
                <a:latin typeface="Arial" panose="020B0604020202020204" pitchFamily="34" charset="0"/>
                <a:cs typeface="Arial" panose="020B0604020202020204" pitchFamily="34" charset="0"/>
              </a:rPr>
              <a:t>However, consistent with the Rollover Opinion’s reliance on the Supreme Court decision of </a:t>
            </a:r>
            <a:r>
              <a:rPr lang="en-US" sz="1200" b="0" u="sng" dirty="0" smtClean="0">
                <a:latin typeface="Arial" panose="020B0604020202020204" pitchFamily="34" charset="0"/>
                <a:cs typeface="Arial" panose="020B0604020202020204" pitchFamily="34" charset="0"/>
              </a:rPr>
              <a:t>Varity v. Howe</a:t>
            </a:r>
            <a:r>
              <a:rPr lang="en-US" sz="1200" b="0" dirty="0" smtClean="0">
                <a:latin typeface="Arial" panose="020B0604020202020204" pitchFamily="34" charset="0"/>
                <a:cs typeface="Arial" panose="020B0604020202020204" pitchFamily="34" charset="0"/>
              </a:rPr>
              <a:t>, many believe that an advisor engaged to provide plan-level fiduciary services, would </a:t>
            </a:r>
            <a:r>
              <a:rPr lang="en-US" sz="1200" b="0" u="sng" dirty="0" smtClean="0">
                <a:latin typeface="Arial" panose="020B0604020202020204" pitchFamily="34" charset="0"/>
                <a:cs typeface="Arial" panose="020B0604020202020204" pitchFamily="34" charset="0"/>
              </a:rPr>
              <a:t>not</a:t>
            </a:r>
            <a:r>
              <a:rPr lang="en-US" sz="1200" b="0" dirty="0" smtClean="0">
                <a:latin typeface="Arial" panose="020B0604020202020204" pitchFamily="34" charset="0"/>
                <a:cs typeface="Arial" panose="020B0604020202020204" pitchFamily="34" charset="0"/>
              </a:rPr>
              <a:t> be acting as a fiduciary when acting in a wholly separate non-fiduciary capacity, such as selling personal rollover services unrelated to its status as a plan fiduciary.  Unfortunately,</a:t>
            </a:r>
            <a:r>
              <a:rPr lang="en-US" sz="1200" b="0" baseline="0" dirty="0" smtClean="0">
                <a:latin typeface="Arial" panose="020B0604020202020204" pitchFamily="34" charset="0"/>
                <a:cs typeface="Arial" panose="020B0604020202020204" pitchFamily="34" charset="0"/>
              </a:rPr>
              <a:t> the DOL guidance in this area is rather murky.</a:t>
            </a:r>
            <a:endParaRPr lang="en-US" sz="1200" b="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39</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kern="1200" dirty="0" smtClean="0">
                <a:solidFill>
                  <a:schemeClr val="tx1"/>
                </a:solidFill>
                <a:effectLst/>
                <a:latin typeface="Arial" charset="0"/>
                <a:ea typeface="+mn-ea"/>
                <a:cs typeface="+mn-cs"/>
              </a:rPr>
              <a:t>The DOL’s fiduciary proposal was published on April 20,2015.  Based on the thousands of comment letters that were submitted, as well as public hearings, the DOL modified over</a:t>
            </a:r>
            <a:r>
              <a:rPr lang="en-US" sz="1200" b="0" kern="1200" baseline="0" dirty="0" smtClean="0">
                <a:solidFill>
                  <a:schemeClr val="tx1"/>
                </a:solidFill>
                <a:effectLst/>
                <a:latin typeface="Arial" charset="0"/>
                <a:ea typeface="+mn-ea"/>
                <a:cs typeface="+mn-cs"/>
              </a:rPr>
              <a:t> a year or so.  The DOL finalized and published its new fiduciary rule</a:t>
            </a:r>
            <a:r>
              <a:rPr lang="en-US" sz="1200" b="0" kern="1200" dirty="0" smtClean="0">
                <a:solidFill>
                  <a:schemeClr val="tx1"/>
                </a:solidFill>
                <a:effectLst/>
                <a:latin typeface="Arial" charset="0"/>
                <a:ea typeface="+mn-ea"/>
                <a:cs typeface="+mn-cs"/>
              </a:rPr>
              <a:t> on April 8,</a:t>
            </a:r>
            <a:r>
              <a:rPr lang="en-US" sz="1200" b="0" kern="1200" baseline="0" dirty="0" smtClean="0">
                <a:solidFill>
                  <a:schemeClr val="tx1"/>
                </a:solidFill>
                <a:effectLst/>
                <a:latin typeface="Arial" charset="0"/>
                <a:ea typeface="+mn-ea"/>
                <a:cs typeface="+mn-cs"/>
              </a:rPr>
              <a:t> </a:t>
            </a:r>
            <a:r>
              <a:rPr lang="en-US" sz="1200" b="0" kern="1200" dirty="0" smtClean="0">
                <a:solidFill>
                  <a:schemeClr val="tx1"/>
                </a:solidFill>
                <a:effectLst/>
                <a:latin typeface="Arial" charset="0"/>
                <a:ea typeface="+mn-ea"/>
                <a:cs typeface="+mn-cs"/>
              </a:rPr>
              <a:t>2016.  The new fiduciary rule is actually a set of rules</a:t>
            </a:r>
            <a:r>
              <a:rPr lang="en-US" sz="1200" b="0" kern="1200" baseline="0" dirty="0" smtClean="0">
                <a:solidFill>
                  <a:schemeClr val="tx1"/>
                </a:solidFill>
                <a:effectLst/>
                <a:latin typeface="Arial" charset="0"/>
                <a:ea typeface="+mn-ea"/>
                <a:cs typeface="+mn-cs"/>
              </a:rPr>
              <a:t> comprised of a new definition of fiduciary investment advice, and a number of related releases providing new and modified exemptions from the prohibited transaction rules for fiduciary advisors.  These prohibited transaction exemptions are also known as PTEs for short.</a:t>
            </a:r>
            <a:endParaRPr lang="en-US" sz="1200" b="0" kern="1200" dirty="0" smtClean="0">
              <a:solidFill>
                <a:schemeClr val="tx1"/>
              </a:solidFill>
              <a:effectLst/>
              <a:latin typeface="Arial" charset="0"/>
              <a:ea typeface="+mn-ea"/>
              <a:cs typeface="+mn-cs"/>
            </a:endParaRPr>
          </a:p>
          <a:p>
            <a:pPr lvl="0"/>
            <a:endParaRPr lang="en-US" sz="1200" b="0" kern="1200" dirty="0" smtClean="0">
              <a:solidFill>
                <a:schemeClr val="tx1"/>
              </a:solidFill>
              <a:effectLst/>
              <a:latin typeface="Arial" charset="0"/>
              <a:ea typeface="+mn-ea"/>
              <a:cs typeface="+mn-cs"/>
            </a:endParaRPr>
          </a:p>
          <a:p>
            <a:pPr lvl="0"/>
            <a:r>
              <a:rPr lang="en-US" sz="1200" b="0" kern="1200" dirty="0" smtClean="0">
                <a:solidFill>
                  <a:schemeClr val="tx1"/>
                </a:solidFill>
                <a:effectLst/>
                <a:latin typeface="Arial" charset="0"/>
                <a:ea typeface="+mn-ea"/>
                <a:cs typeface="+mn-cs"/>
              </a:rPr>
              <a:t>Although the</a:t>
            </a:r>
            <a:r>
              <a:rPr lang="en-US" sz="1200" b="0" kern="1200" baseline="0" dirty="0" smtClean="0">
                <a:solidFill>
                  <a:schemeClr val="tx1"/>
                </a:solidFill>
                <a:effectLst/>
                <a:latin typeface="Arial" charset="0"/>
                <a:ea typeface="+mn-ea"/>
                <a:cs typeface="+mn-cs"/>
              </a:rPr>
              <a:t> DOL’s final rule was officially published on April 8th, it will not go into effect until April 10, 2017.  </a:t>
            </a:r>
            <a:r>
              <a:rPr lang="en-US" sz="1200" b="0" kern="1200" dirty="0" smtClean="0">
                <a:solidFill>
                  <a:schemeClr val="tx1"/>
                </a:solidFill>
                <a:effectLst/>
                <a:latin typeface="Arial" charset="0"/>
                <a:ea typeface="+mn-ea"/>
                <a:cs typeface="+mn-cs"/>
              </a:rPr>
              <a:t>This one-year </a:t>
            </a:r>
            <a:r>
              <a:rPr lang="en-US" sz="1200" b="0" kern="1200" baseline="0" dirty="0" smtClean="0">
                <a:solidFill>
                  <a:schemeClr val="tx1"/>
                </a:solidFill>
                <a:effectLst/>
                <a:latin typeface="Arial" charset="0"/>
                <a:ea typeface="+mn-ea"/>
                <a:cs typeface="+mn-cs"/>
              </a:rPr>
              <a:t>grace period is designed to give the industry time to adjust to the new rules, and it is consistent with the DOL’s previously announced commitment to give the industry a lead time of at least 8 months.  The related PTEs impose numerous conditions and requirements on fiduciary advisors.  Some of these requirements will be phased in and become effective on April 10, 2017, but many of the more onerous requirements will not become effective until January 1, 2018, once again giving advisors and other service provider more time to prepare.</a:t>
            </a:r>
            <a:endParaRPr lang="en-US" sz="1100" b="0" dirty="0" smtClean="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0" dirty="0" smtClean="0">
                <a:latin typeface="Arial" panose="020B0604020202020204" pitchFamily="34" charset="0"/>
                <a:cs typeface="Arial" panose="020B0604020202020204" pitchFamily="34" charset="0"/>
              </a:rPr>
              <a:t>The DOL’s new fiduciary rule supersedes and replaces the DOL’s existing rollover guidance as articulated in Advisory Opinion 2005-23A.  In contrast to this Rollover Opinion, under the DOL’s new and broader definition of fiduciary advice, any and all rollover recommendations would generally be viewed as fiduciary advice.  In</a:t>
            </a:r>
            <a:r>
              <a:rPr lang="en-US" altLang="en-US" b="0" baseline="0" dirty="0" smtClean="0">
                <a:latin typeface="Arial" panose="020B0604020202020204" pitchFamily="34" charset="0"/>
                <a:cs typeface="Arial" panose="020B0604020202020204" pitchFamily="34" charset="0"/>
              </a:rPr>
              <a:t> fact, a</a:t>
            </a:r>
            <a:r>
              <a:rPr lang="en-US" altLang="en-US" b="0" dirty="0" smtClean="0">
                <a:latin typeface="Arial" panose="020B0604020202020204" pitchFamily="34" charset="0"/>
                <a:cs typeface="Arial" panose="020B0604020202020204" pitchFamily="34" charset="0"/>
              </a:rPr>
              <a:t> recommendation for</a:t>
            </a:r>
            <a:r>
              <a:rPr lang="en-US" altLang="en-US" b="0" baseline="0" dirty="0" smtClean="0">
                <a:latin typeface="Arial" panose="020B0604020202020204" pitchFamily="34" charset="0"/>
                <a:cs typeface="Arial" panose="020B0604020202020204" pitchFamily="34" charset="0"/>
              </a:rPr>
              <a:t> a participant to take a rollover distribution would be viewed as fiduciary advice, even if the </a:t>
            </a:r>
            <a:r>
              <a:rPr lang="en-US" altLang="en-US" b="0" dirty="0" smtClean="0">
                <a:latin typeface="Arial" panose="020B0604020202020204" pitchFamily="34" charset="0"/>
                <a:cs typeface="Arial" panose="020B0604020202020204" pitchFamily="34" charset="0"/>
              </a:rPr>
              <a:t>advisor does</a:t>
            </a:r>
            <a:r>
              <a:rPr lang="en-US" altLang="en-US" b="0" baseline="0" dirty="0" smtClean="0">
                <a:latin typeface="Arial" panose="020B0604020202020204" pitchFamily="34" charset="0"/>
                <a:cs typeface="Arial" panose="020B0604020202020204" pitchFamily="34" charset="0"/>
              </a:rPr>
              <a:t> not include any actual investment recommendations along with the rollover recommendation.  The resulting rollover advice would then automatically cause the advisor to become a plan or IRA fiduciary.</a:t>
            </a:r>
            <a:endParaRPr lang="en-US" altLang="en-US" b="0" dirty="0" smtClean="0">
              <a:latin typeface="Arial" panose="020B0604020202020204" pitchFamily="34" charset="0"/>
              <a:cs typeface="Arial" panose="020B0604020202020204" pitchFamily="34" charset="0"/>
            </a:endParaRPr>
          </a:p>
          <a:p>
            <a:r>
              <a:rPr lang="en-US" altLang="en-US" b="0" dirty="0" smtClean="0">
                <a:latin typeface="Arial" panose="020B0604020202020204" pitchFamily="34" charset="0"/>
                <a:cs typeface="Arial" panose="020B0604020202020204" pitchFamily="34" charset="0"/>
              </a:rPr>
              <a:t> </a:t>
            </a:r>
          </a:p>
          <a:p>
            <a:r>
              <a:rPr lang="en-US" altLang="en-US" b="0" dirty="0" smtClean="0">
                <a:latin typeface="Arial" panose="020B0604020202020204" pitchFamily="34" charset="0"/>
                <a:cs typeface="Arial" panose="020B0604020202020204" pitchFamily="34" charset="0"/>
              </a:rPr>
              <a:t>In the case of financial</a:t>
            </a:r>
            <a:r>
              <a:rPr lang="en-US" altLang="en-US" b="0" baseline="0" dirty="0" smtClean="0">
                <a:latin typeface="Arial" panose="020B0604020202020204" pitchFamily="34" charset="0"/>
                <a:cs typeface="Arial" panose="020B0604020202020204" pitchFamily="34" charset="0"/>
              </a:rPr>
              <a:t> advisors who earn commissions, they would need to comply with the Full Blown BIC requirements when soliciting rollovers.  The BIC Exemption would provide relief if the commission-based advisor earns a higher level of compensation as a result of the rollover, and it would also provide relief for any commissions that are earned on rollover IRA assets.  Fee-based advisors may also need relief under the BIC Exemption when offering rollover advice as we have discussed earlier.</a:t>
            </a:r>
            <a:endParaRPr lang="en-US" altLang="en-US" b="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40</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Under the new DOL rule, w</a:t>
            </a:r>
            <a:r>
              <a:rPr lang="en-US" b="0" baseline="0" dirty="0" smtClean="0"/>
              <a:t>hen a RIA with an existing plan client offers rollover advice to the plan’s participants, it would be customary for the RIA to earn a higher rate of compensation from the rollovers.  For example, a RIA may earn 50 basis points for advising a plan but may earn 100 basis points from rollover IRA assets.  Under the DOL’s final rule, the RIA would need the BIC Exemption in order to earn a higher rate of compensation for providing rollover advice.  Fortunately, the Streamlined BIC would be available to the RIAs in their capacity as Level Fee Fiduciaries.  As discussed earlier, the Streamlined BIC could also be used when RIAs offer rollover advice to “off the street” participants.</a:t>
            </a:r>
          </a:p>
          <a:p>
            <a:endParaRPr lang="en-US" b="0" baseline="0" dirty="0" smtClean="0"/>
          </a:p>
          <a:p>
            <a:r>
              <a:rPr lang="en-US" b="0" baseline="0" dirty="0" smtClean="0"/>
              <a:t>RIAs may also need to comply with the BIC Exemption when it comes to retail managed account programs.  If a program sponsor or advisor earns any kind of variable compensation from its IRA or plan clients under its managed account program, they would need BIC relief.  In addition, solicitors who refer IRA or plan clients to a managed account program would be viewed as fiduciary advisors earning a referral fee under the DOL Proposal.  Referral fees would generally be viewed as variable compensation that is tied to a referral, so solicitors would also need to comply with the BIC Exemption once the new rule goes into effect on April 10, 2017.</a:t>
            </a:r>
            <a:endParaRPr lang="en-US" b="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41</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Managed account programs are tricky in that there are so many moving parts.</a:t>
            </a:r>
            <a:r>
              <a:rPr lang="en-US" b="0" baseline="0" dirty="0" smtClean="0"/>
              <a:t>  For example, many programs have multiple investment managers that are accessible to program clients.  Because the DOL’s fiduciary rule is so broad, an advisor’s recommendation to a client to select a particular investment manager would be viewed as fiduciary advice relating to the “management” of the client’s investment account. In many advisory programs, variable compensation may arise to the extent that the advisor can increase its net compensation by recommending a cheaper investment manager.  For example, let’s assume that the gross fee for managed account services is 100 bps.  If an investment manager charges 30 bps for its services and there are 20bps for other costs, the net compensation for the firm would be 50 bps.  However, the firm could potentially increase its net compensation by recommending a cheaper investment manager that charges, let’s say, only 15 bps rather than 30 bps.</a:t>
            </a:r>
          </a:p>
          <a:p>
            <a:endParaRPr lang="en-US" altLang="en-US" b="0" baseline="0" dirty="0" smtClean="0">
              <a:latin typeface="Arial" panose="020B0604020202020204" pitchFamily="34" charset="0"/>
              <a:cs typeface="Arial" panose="020B0604020202020204" pitchFamily="34" charset="0"/>
            </a:endParaRPr>
          </a:p>
          <a:p>
            <a:r>
              <a:rPr lang="en-US" altLang="en-US" b="0" baseline="0" dirty="0" smtClean="0">
                <a:latin typeface="Arial" panose="020B0604020202020204" pitchFamily="34" charset="0"/>
                <a:cs typeface="Arial" panose="020B0604020202020204" pitchFamily="34" charset="0"/>
              </a:rPr>
              <a:t>As you can see, if model providers charge different amounts for their services, the firm sponsoring the managed account program may have variable compensation issues.  Other potential sources of variable compensation include revenue sharing payments, as well as commissions and ticket charges in the case of non-wrap fee advisory programs.</a:t>
            </a:r>
            <a:endParaRPr lang="en-US" altLang="en-US" b="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42</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If a managed account program has variable compensation issues, the program sponsor and advisor could always</a:t>
            </a:r>
            <a:r>
              <a:rPr lang="en-US" b="0" baseline="0" dirty="0" smtClean="0"/>
              <a:t> rely on the DOL’s BIC Exemption.  The BIC Exemption would give fiduciary advisors, including the program sponsor, the ability to earn variable compensation when providing advice through managed account programs.  However, one big weakness of the BIC Exemption is that it does not provide relief for variable compensation arising from </a:t>
            </a:r>
            <a:r>
              <a:rPr lang="en-US" b="0" u="sng" baseline="0" dirty="0" smtClean="0"/>
              <a:t>discretionary</a:t>
            </a:r>
            <a:r>
              <a:rPr lang="en-US" b="0" baseline="0" dirty="0" smtClean="0"/>
              <a:t> advice. The BIC Exemption only cover providers of non-discretionary advice, and the problem is that many managed account programs involve the delivery of discretionary investment advice.</a:t>
            </a:r>
          </a:p>
          <a:p>
            <a:endParaRPr lang="en-US" b="0" baseline="0" dirty="0" smtClean="0"/>
          </a:p>
          <a:p>
            <a:r>
              <a:rPr lang="en-US" b="0" baseline="0" dirty="0" smtClean="0"/>
              <a:t>If the BIC Exemption is not available, the managed program may need to be modified so that there is fee levelization for the participating fiduciary advisors.  In fact, firms may wish to explore using a combination of the BIC Exemption and fee levelization as a compliance strategy for their managed account programs.  For example, the BIC Exemption may be utilized for programs that feature non-discretionary advice, and fee levelization may be used for programs that feature discretionary advice.  For fee levelization purposes, revenue sharing payments from third party firms could be restructured so that they are based on factors that are not related sales, such as the level of access that the third party firm will have to the program sponsor’s individual advisors.</a:t>
            </a:r>
            <a:endParaRPr lang="en-US" b="0" dirty="0" smtClean="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43</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It’s always difficult to predict what the longer-term implications of any regulatory change will be.  But we can be certain that the broker-dealer</a:t>
            </a:r>
            <a:r>
              <a:rPr lang="en-US" b="0" baseline="0" dirty="0" smtClean="0"/>
              <a:t> industry will be thinking strategically about the DOL’s new fiduciary rule.  Here are different courses of action that many firms will be considering.  To avoid the BIC Exemption and its requirements, firms are likely to explore levelizing commissions and structuring their revenue sharing payments as flat dollar amounts. We can also expect more registered reps to migrate to an advisory service model, which may or may not be revenue neutral for hybrid RIA firms that can support IARs or investment adviser reps. Presumably, they will also modify their advisory programs so that they utilize institutional mutual funds and variable annuiti</a:t>
            </a:r>
            <a:r>
              <a:rPr lang="en-US" b="0" i="0" u="none" baseline="0" dirty="0" smtClean="0"/>
              <a:t>es.  We can also expect firms that sponsor retail SMA programs to modify them to rely on the BIC Exemption, fee levelization or a combination of both.  </a:t>
            </a:r>
          </a:p>
          <a:p>
            <a:endParaRPr lang="en-US" b="0" i="0" u="none" baseline="0" dirty="0" smtClean="0"/>
          </a:p>
          <a:p>
            <a:r>
              <a:rPr lang="en-US" b="0" i="0" u="none" baseline="0" dirty="0" smtClean="0"/>
              <a:t>BD firms are likely to reduce the investment minimums in their advisory programs to accommodate smaller retirement accounts that were previously advised for commission-based compensation.  Firms may also develop robo-advice solutions or explore partnering with robo-advice providers, so that their reps will have an appropriate investment solution  for clients with smaller accounts.  By relying on the Computer Model Exemption, these reps may be able to continue to earn commission-based compensation on these smaller accounts.</a:t>
            </a:r>
            <a:endParaRPr lang="en-US" b="0" i="0" u="none"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44</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baseline="0" dirty="0" smtClean="0"/>
              <a:t>Given the volume of work that is required, firms should start preparing for the new fiduciary rule right now. For example, you should be identifying all investment products and advisory services that are currently being distributed to your plan and IRA clients. Many firms have retirement client accounts that are held direct at the mutual fund company or held away on 401(k) recordkeeping platforms, and are not custodied in a brokerage account.  In all of these situations, you should ensure that you have adequate supervisory control over all plan and IRA accounts.  Firms should also be identifying all instances of variable compensation that would be deemed to trigger unlawful prohibited transactions.  You should also be making strategic plans with ERISA counsel as to whether you will be relying on the BIC Exemption, PTE 84-24, Fee Levelization or some other exemption.  </a:t>
            </a:r>
          </a:p>
          <a:p>
            <a:endParaRPr lang="en-US" b="0" i="0" baseline="0" dirty="0" smtClean="0"/>
          </a:p>
          <a:p>
            <a:r>
              <a:rPr lang="en-US" b="0" i="0" baseline="0" dirty="0" smtClean="0"/>
              <a:t>If you plan to take advantage of the simplified requirements under the Transition BIC, you will need to provide the required disclosures to clients on April 10, 2017. A BICE Officer will also need to be designated by this date. As of January 1, 2018, the Full Blown BIC requirements will apply, and written contracts will be required for your IRA and Non-ERISA Plan clients.  Fortunately, the DOL has clarified that these clients may adopt the required agreements through a negative consent process.</a:t>
            </a:r>
            <a:endParaRPr lang="en-US" b="0" i="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45</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 general, </a:t>
            </a:r>
            <a:r>
              <a:rPr lang="en-US" b="0" baseline="0" dirty="0" smtClean="0"/>
              <a:t>broker-dealers will need to upgrade their systems, procedures and compliance policies to comply with the requirements of the BIC Exemption, which is really the centerpiece of the DOL’s new rule.  Firms will need a toolkit to help them meet the numerous requirements.  Specifically, the firm will need model client contracts for the Full Blown BIC and model disclosures for Disclosure BIC.  They will also need to adopt model Transaction and Webpage Disclosures. </a:t>
            </a:r>
          </a:p>
          <a:p>
            <a:endParaRPr lang="en-US" b="0" baseline="0" dirty="0" smtClean="0"/>
          </a:p>
          <a:p>
            <a:r>
              <a:rPr lang="en-US" b="0" baseline="0" dirty="0" smtClean="0"/>
              <a:t>Firms will also need to adopt compliance policies designed to mitigate all conflicts of interest, and they should also consider making changes to their payout grid for individual advisors so that their differential compensation is based on neutral factors.  Systems will also need to be developed, so that specific compensation figures for any recommended investment can be made available upon demand by clients. Lastly, the firm should also provide education and training to their advisors relating to the new fiduciary standard of care, the various requirements under the BIC Exemption as well as the firm’s new compliance policies.  </a:t>
            </a:r>
            <a:endParaRPr lang="en-US" b="0" i="1"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46</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As firms consider their</a:t>
            </a:r>
            <a:r>
              <a:rPr lang="en-US" b="0" baseline="0" dirty="0" smtClean="0"/>
              <a:t> procedures and processes for implementing the BIC Exemption, they may also wish to consider the strategic use of financial plans.  Once the new rule goes into effect, advice from commission-based advisors will be subject to a higher fiduciary standard.  For this reason, BD firms may wish to consider using financial plans to ensure that the rep’s recommendations are in the Best Interest of the retirement client.  Quality financial plans by their nature force the rep to consider the client’s full financial picture, and can help demonstrate that the advisor’s recommendations are being made with procedural prudence.</a:t>
            </a:r>
          </a:p>
          <a:p>
            <a:endParaRPr lang="en-US" b="0" i="0" baseline="0" dirty="0" smtClean="0"/>
          </a:p>
          <a:p>
            <a:r>
              <a:rPr lang="en-US" b="0" i="0" baseline="0" dirty="0" smtClean="0"/>
              <a:t>The BIC Exemption requires compliance policies that address conflicts and variable compensation issues.  If a BD firm were to generally require reps to conduct a financial plan before making any investment recommendations to a plan or IRA client, this business practice could help mitigate any potential conflicts. Financial plans are not formally required under the BIC Exemption, but using them and integrating them into the firm’s BIC compliance policies may be protective and beneficial for purposes of the BIC Exemption.</a:t>
            </a: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47</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It's time to wind up our discussion of the DOL's new fiduciary rule, and I hope you were able to see the DOL’s “big picture” policy goals.  In the end, the DOL is seeking to impose a universal “best interest” fiduciary standard on all types of advisors to plan sponsors, participants and IRA owners.  There is a certain degree of irony in the DOL’s policy goals.  The new regime effectively creates 2 classes of fiduciary advisors, those earning variable compensation and those that do not. Although we will have a universal fiduciary standard, the BIC Exemption will ultimately allow certain fiduciary</a:t>
            </a:r>
            <a:r>
              <a:rPr lang="en-US" sz="1200" b="0" kern="1200" baseline="0" dirty="0" smtClean="0">
                <a:solidFill>
                  <a:schemeClr val="tx1"/>
                </a:solidFill>
                <a:effectLst/>
                <a:latin typeface="Arial" charset="0"/>
                <a:ea typeface="+mn-ea"/>
                <a:cs typeface="+mn-cs"/>
              </a:rPr>
              <a:t> advisors to earn higher levels of compensation for recommending one particular investment over another</a:t>
            </a:r>
            <a:r>
              <a:rPr lang="en-US" sz="1200" b="0" kern="1200" dirty="0" smtClean="0">
                <a:solidFill>
                  <a:schemeClr val="tx1"/>
                </a:solidFill>
                <a:effectLst/>
                <a:latin typeface="Arial" charset="0"/>
                <a:ea typeface="+mn-ea"/>
                <a:cs typeface="+mn-cs"/>
              </a:rPr>
              <a:t>. </a:t>
            </a:r>
          </a:p>
          <a:p>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The DOL’s new rule is expected to affect substantially all advisors,</a:t>
            </a:r>
            <a:r>
              <a:rPr lang="en-US" sz="1200" b="0" kern="1200" baseline="0" dirty="0" smtClean="0">
                <a:solidFill>
                  <a:schemeClr val="tx1"/>
                </a:solidFill>
                <a:effectLst/>
                <a:latin typeface="Arial" charset="0"/>
                <a:ea typeface="+mn-ea"/>
                <a:cs typeface="+mn-cs"/>
              </a:rPr>
              <a:t> even if they don’t have plan clients, </a:t>
            </a:r>
            <a:r>
              <a:rPr lang="en-US" sz="1200" b="0" kern="1200" dirty="0" smtClean="0">
                <a:solidFill>
                  <a:schemeClr val="tx1"/>
                </a:solidFill>
                <a:effectLst/>
                <a:latin typeface="Arial" charset="0"/>
                <a:ea typeface="+mn-ea"/>
                <a:cs typeface="+mn-cs"/>
              </a:rPr>
              <a:t>because of the </a:t>
            </a:r>
            <a:r>
              <a:rPr lang="en-US" sz="1200" b="0" kern="1200" baseline="0" dirty="0" smtClean="0">
                <a:solidFill>
                  <a:schemeClr val="tx1"/>
                </a:solidFill>
                <a:effectLst/>
                <a:latin typeface="Arial" charset="0"/>
                <a:ea typeface="+mn-ea"/>
                <a:cs typeface="+mn-cs"/>
              </a:rPr>
              <a:t>rule’s </a:t>
            </a:r>
            <a:r>
              <a:rPr lang="en-US" sz="1200" b="0" kern="1200" dirty="0" smtClean="0">
                <a:solidFill>
                  <a:schemeClr val="tx1"/>
                </a:solidFill>
                <a:effectLst/>
                <a:latin typeface="Arial" charset="0"/>
                <a:ea typeface="+mn-ea"/>
                <a:cs typeface="+mn-cs"/>
              </a:rPr>
              <a:t>reach to IRA assets.  This is why so many people are referring</a:t>
            </a:r>
            <a:r>
              <a:rPr lang="en-US" sz="1200" b="0" kern="1200" baseline="0" dirty="0" smtClean="0">
                <a:solidFill>
                  <a:schemeClr val="tx1"/>
                </a:solidFill>
                <a:effectLst/>
                <a:latin typeface="Arial" charset="0"/>
                <a:ea typeface="+mn-ea"/>
                <a:cs typeface="+mn-cs"/>
              </a:rPr>
              <a:t> to this rule as a game-changer. The DOL’s new rule is also going to</a:t>
            </a:r>
            <a:r>
              <a:rPr lang="en-US" sz="1200" b="0" kern="1200" dirty="0" smtClean="0">
                <a:solidFill>
                  <a:schemeClr val="tx1"/>
                </a:solidFill>
                <a:effectLst/>
                <a:latin typeface="Arial" charset="0"/>
                <a:ea typeface="+mn-ea"/>
                <a:cs typeface="+mn-cs"/>
              </a:rPr>
              <a:t> impose significant compliance costs on broker-dealers, insurance agencies and other</a:t>
            </a:r>
            <a:r>
              <a:rPr lang="en-US" sz="1200" b="0" kern="1200" baseline="0" dirty="0" smtClean="0">
                <a:solidFill>
                  <a:schemeClr val="tx1"/>
                </a:solidFill>
                <a:effectLst/>
                <a:latin typeface="Arial" charset="0"/>
                <a:ea typeface="+mn-ea"/>
                <a:cs typeface="+mn-cs"/>
              </a:rPr>
              <a:t> firms</a:t>
            </a:r>
            <a:r>
              <a:rPr lang="en-US" sz="1200" b="0" kern="1200" dirty="0" smtClean="0">
                <a:solidFill>
                  <a:schemeClr val="tx1"/>
                </a:solidFill>
                <a:effectLst/>
                <a:latin typeface="Arial" charset="0"/>
                <a:ea typeface="+mn-ea"/>
                <a:cs typeface="+mn-cs"/>
              </a:rPr>
              <a:t>.  </a:t>
            </a:r>
          </a:p>
          <a:p>
            <a:endParaRPr lang="en-US" sz="1200" b="0" kern="1200" dirty="0" smtClean="0">
              <a:solidFill>
                <a:schemeClr val="tx1"/>
              </a:solidFill>
              <a:effectLst/>
              <a:latin typeface="Arial" charset="0"/>
              <a:ea typeface="+mn-ea"/>
              <a:cs typeface="+mn-cs"/>
            </a:endParaRPr>
          </a:p>
          <a:p>
            <a:r>
              <a:rPr lang="en-US" sz="1200" b="0" kern="1200" dirty="0" smtClean="0">
                <a:solidFill>
                  <a:schemeClr val="tx1"/>
                </a:solidFill>
                <a:effectLst/>
                <a:latin typeface="Arial" charset="0"/>
                <a:ea typeface="+mn-ea"/>
                <a:cs typeface="+mn-cs"/>
              </a:rPr>
              <a:t>It</a:t>
            </a:r>
            <a:r>
              <a:rPr lang="en-US" sz="1200" b="0" kern="1200" baseline="0" dirty="0" smtClean="0">
                <a:solidFill>
                  <a:schemeClr val="tx1"/>
                </a:solidFill>
                <a:effectLst/>
                <a:latin typeface="Arial" charset="0"/>
                <a:ea typeface="+mn-ea"/>
                <a:cs typeface="+mn-cs"/>
              </a:rPr>
              <a:t> won’t be easy to prepare for the DOL’s new rule, but based on the changes that were adopted and integrated into the final rule, it looks like the new requirements are workable.  The DOL is expected to release additional guidance in the upcoming months, and you should of course stay on the lookout for any new releases.</a:t>
            </a:r>
            <a:endParaRPr lang="en-US" sz="1200" b="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48</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49</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100" b="0" baseline="0" dirty="0" smtClean="0"/>
              <a:t>Under the DOL’s existing fiduciary definition for service providers, you are deemed to be a fiduciary to the extent that you provide “investment advice” relating to plan assets for a fee or other compensation.  And once you are deemed to be a fiduciary, the provider becomes subject to a high standard of care under ERISA.  </a:t>
            </a:r>
            <a:r>
              <a:rPr lang="en-US" sz="1100" b="0" dirty="0" smtClean="0"/>
              <a:t>The existing DOL definition has a 5-prong test. </a:t>
            </a:r>
            <a:r>
              <a:rPr lang="en-US" sz="1100" b="0" baseline="0" dirty="0" smtClean="0"/>
              <a:t>In order to be deemed a fiduciary providing investment advice, the advisor needs to make recommendations as to investing in securities or other property, or give advice as to their value, on a regular basis.  There must also be a mutual understanding that the advice will serve as a primary basis for the plan’s investment decisions, and that the advice will be individualized to the particular needs of the plan.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100" b="0" baseline="0" dirty="0" smtClean="0"/>
              <a:t>T</a:t>
            </a:r>
            <a:r>
              <a:rPr lang="en-US" sz="1100" b="0" dirty="0" smtClean="0"/>
              <a:t>he DOL position is that this definition is too narrow in today’s world, allowing many advisors to effectively provide advice without having to answer to the fiduciary standard of care under ERISA.  For example, an advisor could take the position that its advice is not provided on a </a:t>
            </a:r>
            <a:r>
              <a:rPr lang="en-US" sz="1100" b="0" u="sng" dirty="0" smtClean="0"/>
              <a:t>regular basis</a:t>
            </a:r>
            <a:r>
              <a:rPr lang="en-US" sz="1100" b="0" dirty="0" smtClean="0"/>
              <a:t>, or that there is no </a:t>
            </a:r>
            <a:r>
              <a:rPr lang="en-US" sz="1100" b="0" u="sng" dirty="0" smtClean="0"/>
              <a:t>mutual understanding </a:t>
            </a:r>
            <a:r>
              <a:rPr lang="en-US" sz="1100" b="0" dirty="0" smtClean="0"/>
              <a:t>that the advisor’s recommendations will serve as the </a:t>
            </a:r>
            <a:r>
              <a:rPr lang="en-US" sz="1100" b="0" u="sng" dirty="0" smtClean="0"/>
              <a:t>primary basis </a:t>
            </a:r>
            <a:r>
              <a:rPr lang="en-US" sz="1100" b="0" dirty="0" smtClean="0"/>
              <a:t>for the plan’s decisions.  Because the 5-prong </a:t>
            </a:r>
            <a:r>
              <a:rPr lang="en-US" sz="1100" b="0" baseline="0" dirty="0" smtClean="0"/>
              <a:t>definition is so narrow, the DOL believes that it is too easy for advisors to escape fiduciary status.  Therefore, the DOL is now seeking to expand the definition considerably to include a much broader group of advisors.</a:t>
            </a:r>
            <a:r>
              <a:rPr lang="en-US" sz="1100" b="0" dirty="0" smtClean="0"/>
              <a:t>    </a:t>
            </a: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5</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 </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50</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Narrow" pitchFamily="34" charset="0"/>
              </a:defRPr>
            </a:lvl1pPr>
            <a:lvl2pPr marL="742950" indent="-285750" eaLnBrk="0" hangingPunct="0">
              <a:defRPr sz="3600">
                <a:solidFill>
                  <a:schemeClr val="tx1"/>
                </a:solidFill>
                <a:latin typeface="Arial Narrow" pitchFamily="34" charset="0"/>
              </a:defRPr>
            </a:lvl2pPr>
            <a:lvl3pPr marL="1143000" indent="-228600" eaLnBrk="0" hangingPunct="0">
              <a:defRPr sz="3600">
                <a:solidFill>
                  <a:schemeClr val="tx1"/>
                </a:solidFill>
                <a:latin typeface="Arial Narrow" pitchFamily="34" charset="0"/>
              </a:defRPr>
            </a:lvl3pPr>
            <a:lvl4pPr marL="1600200" indent="-228600" eaLnBrk="0" hangingPunct="0">
              <a:defRPr sz="3600">
                <a:solidFill>
                  <a:schemeClr val="tx1"/>
                </a:solidFill>
                <a:latin typeface="Arial Narrow" pitchFamily="34" charset="0"/>
              </a:defRPr>
            </a:lvl4pPr>
            <a:lvl5pPr marL="2057400" indent="-228600" eaLnBrk="0" hangingPunct="0">
              <a:defRPr sz="3600">
                <a:solidFill>
                  <a:schemeClr val="tx1"/>
                </a:solidFill>
                <a:latin typeface="Arial Narrow" pitchFamily="34" charset="0"/>
              </a:defRPr>
            </a:lvl5pPr>
            <a:lvl6pPr marL="2514600" indent="-228600" eaLnBrk="0" fontAlgn="base" hangingPunct="0">
              <a:spcBef>
                <a:spcPct val="0"/>
              </a:spcBef>
              <a:spcAft>
                <a:spcPct val="0"/>
              </a:spcAft>
              <a:defRPr sz="3600">
                <a:solidFill>
                  <a:schemeClr val="tx1"/>
                </a:solidFill>
                <a:latin typeface="Arial Narrow" pitchFamily="34" charset="0"/>
              </a:defRPr>
            </a:lvl6pPr>
            <a:lvl7pPr marL="2971800" indent="-228600" eaLnBrk="0" fontAlgn="base" hangingPunct="0">
              <a:spcBef>
                <a:spcPct val="0"/>
              </a:spcBef>
              <a:spcAft>
                <a:spcPct val="0"/>
              </a:spcAft>
              <a:defRPr sz="3600">
                <a:solidFill>
                  <a:schemeClr val="tx1"/>
                </a:solidFill>
                <a:latin typeface="Arial Narrow" pitchFamily="34" charset="0"/>
              </a:defRPr>
            </a:lvl7pPr>
            <a:lvl8pPr marL="3429000" indent="-228600" eaLnBrk="0" fontAlgn="base" hangingPunct="0">
              <a:spcBef>
                <a:spcPct val="0"/>
              </a:spcBef>
              <a:spcAft>
                <a:spcPct val="0"/>
              </a:spcAft>
              <a:defRPr sz="3600">
                <a:solidFill>
                  <a:schemeClr val="tx1"/>
                </a:solidFill>
                <a:latin typeface="Arial Narrow" pitchFamily="34" charset="0"/>
              </a:defRPr>
            </a:lvl8pPr>
            <a:lvl9pPr marL="3886200" indent="-228600" eaLnBrk="0" fontAlgn="base" hangingPunct="0">
              <a:spcBef>
                <a:spcPct val="0"/>
              </a:spcBef>
              <a:spcAft>
                <a:spcPct val="0"/>
              </a:spcAft>
              <a:defRPr sz="3600">
                <a:solidFill>
                  <a:schemeClr val="tx1"/>
                </a:solidFill>
                <a:latin typeface="Arial Narrow" pitchFamily="34" charset="0"/>
              </a:defRPr>
            </a:lvl9pPr>
          </a:lstStyle>
          <a:p>
            <a:pPr eaLnBrk="1" hangingPunct="1"/>
            <a:fld id="{214DEA33-BF8F-4CBA-97EB-59425767F7A2}" type="slidenum">
              <a:rPr lang="en-US" sz="1200" smtClean="0">
                <a:latin typeface="Arial" charset="0"/>
              </a:rPr>
              <a:pPr eaLnBrk="1" hangingPunct="1"/>
              <a:t>51</a:t>
            </a:fld>
            <a:endParaRPr lang="en-US" sz="1200" dirty="0" smtClean="0">
              <a:latin typeface="Arial" charset="0"/>
            </a:endParaRPr>
          </a:p>
        </p:txBody>
      </p:sp>
      <p:sp>
        <p:nvSpPr>
          <p:cNvPr id="44035" name="Rectangle 2"/>
          <p:cNvSpPr>
            <a:spLocks noGrp="1" noRot="1" noChangeAspect="1" noChangeArrowheads="1" noTextEdit="1"/>
          </p:cNvSpPr>
          <p:nvPr>
            <p:ph type="sldImg"/>
          </p:nvPr>
        </p:nvSpPr>
        <p:spPr>
          <a:xfrm>
            <a:off x="1141413" y="609600"/>
            <a:ext cx="4648200" cy="3486150"/>
          </a:xfrm>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As with the existing fiduciary rule, under the DOL’s new rule, a person who provides “investment advice” for compensation would still be viewed as a fiduciary.  However, under the new rule, there are 3 different ways</a:t>
            </a:r>
            <a:r>
              <a:rPr lang="en-US" sz="1200" b="0" kern="1200" baseline="0" dirty="0" smtClean="0">
                <a:solidFill>
                  <a:schemeClr val="tx1"/>
                </a:solidFill>
                <a:effectLst/>
                <a:latin typeface="Arial" charset="0"/>
                <a:ea typeface="+mn-ea"/>
                <a:cs typeface="+mn-cs"/>
              </a:rPr>
              <a:t> or contexts in which an advisor will be deemed to be giving investment advice as a fiduciary.  First, if the advisor acknowledged that it is acting as a fiduciary under ERISA or the Internal Revenue Code, its advice will be automatically viewed as fiduciary advice.  Second, if there is a written or unwritten understanding that the advice is based on the particular investment needs of the client, the advice will be deemed to be fiduciary in nature. And third, if the advice is directed to a specific person where the advice relates to the advisability of a particular investment decision, the advice will be deemed to be fiduciary advice.</a:t>
            </a:r>
          </a:p>
          <a:p>
            <a:endParaRPr lang="en-US" sz="1200" b="0" kern="1200" baseline="0" dirty="0" smtClean="0">
              <a:solidFill>
                <a:schemeClr val="tx1"/>
              </a:solidFill>
              <a:effectLst/>
              <a:latin typeface="Arial" charset="0"/>
              <a:ea typeface="+mn-ea"/>
              <a:cs typeface="+mn-cs"/>
            </a:endParaRPr>
          </a:p>
          <a:p>
            <a:r>
              <a:rPr lang="en-US" sz="1200" b="0" kern="1200" baseline="0" dirty="0" smtClean="0">
                <a:solidFill>
                  <a:schemeClr val="tx1"/>
                </a:solidFill>
                <a:effectLst/>
                <a:latin typeface="Arial" charset="0"/>
                <a:ea typeface="+mn-ea"/>
                <a:cs typeface="+mn-cs"/>
              </a:rPr>
              <a:t>In addition to looking at the context of the advice, you also have to look at the nature of the advice, to determine if it is fiduciary advice.  Advice will be deemed to be fiduciary investment advice, only if it includes a “recommendation” for a fee or other direct or indirect compensation.</a:t>
            </a:r>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6</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Under the final rule, the threshold question in determining if fiduciary advice has been rendered is whether a “recommendation” has occurred.  The formal definition,</a:t>
            </a:r>
            <a:r>
              <a:rPr lang="en-US" sz="1200" kern="1200" baseline="0" dirty="0" smtClean="0">
                <a:solidFill>
                  <a:schemeClr val="tx1"/>
                </a:solidFill>
                <a:effectLst/>
                <a:latin typeface="Arial" charset="0"/>
                <a:ea typeface="+mn-ea"/>
                <a:cs typeface="+mn-cs"/>
              </a:rPr>
              <a:t> like everything in the final rule, is somewhat complicated, but it can be boiled down to 2 types of recommendations to Plan and IRA clients.  Fiduciary advice includes recommendations on the advisability of investing in a security or other investment property.  It also broadly includes recommendations relating to the management of securities or other property.  For example, management-related recommendations may include guidance with respect to an investment policy statement, investment strategies or portfolio composition.  It may also include recommendations concerning the selection of other persons to provide investment advice or investment management services.  Recommendations relating to the type of investment account (such as brokerage versus advisory accounts) is also covered.  And lastly, recommendations for the transfer or rollover of assets from a Plan or IRA account to another Plan or IRA account is also advice.</a:t>
            </a:r>
            <a:endParaRPr lang="en-US" sz="1200" kern="1200" dirty="0" smtClean="0">
              <a:solidFill>
                <a:schemeClr val="tx1"/>
              </a:solidFill>
              <a:effectLst/>
              <a:latin typeface="Arial" charset="0"/>
              <a:ea typeface="+mn-ea"/>
              <a:cs typeface="+mn-cs"/>
            </a:endParaRP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final rule follows the FINRA definition of a “recommendation,” meaning</a:t>
            </a:r>
            <a:r>
              <a:rPr lang="en-US" sz="1200" kern="1200" baseline="0" dirty="0" smtClean="0">
                <a:solidFill>
                  <a:schemeClr val="tx1"/>
                </a:solidFill>
                <a:effectLst/>
                <a:latin typeface="Arial" charset="0"/>
                <a:ea typeface="+mn-ea"/>
                <a:cs typeface="+mn-cs"/>
              </a:rPr>
              <a:t> that it broadly includes any</a:t>
            </a:r>
            <a:r>
              <a:rPr lang="en-US" sz="1200" kern="1200" dirty="0" smtClean="0">
                <a:solidFill>
                  <a:schemeClr val="tx1"/>
                </a:solidFill>
                <a:effectLst/>
                <a:latin typeface="Arial" charset="0"/>
                <a:ea typeface="+mn-ea"/>
                <a:cs typeface="+mn-cs"/>
              </a:rPr>
              <a:t> communication that, based on its content, context and presentation, would be reasonably viewed as a suggestion that the advice recipient engage in or refrain from taking a particular course of action. </a:t>
            </a:r>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7</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Arial" charset="0"/>
                <a:ea typeface="+mn-ea"/>
                <a:cs typeface="+mn-cs"/>
              </a:rPr>
              <a:t>I just want to take a minute to share a few observations about the DOL's new “investment advice” definition.  The new definition really does broaden the scope of what fiduciary advice is.  Even one-time advice that is not provided on a regular basis could potentially be viewed as fiduciary advice.  Unlike the old definition, there is no need for a “mutual understanding” between the parties for fiduciary advice to be provided.  It is enough for a plan or IRA client to unilaterally think that the advisor is providing fiduciary advice, to trigger fiduciary status for the advisor.  The advice does not even need to be individualized.  A recommendation will be viewed as fiduciary advice if </a:t>
            </a:r>
            <a:r>
              <a:rPr lang="en-US" sz="1200" b="0" kern="1200" baseline="0" dirty="0" smtClean="0">
                <a:solidFill>
                  <a:schemeClr val="tx1"/>
                </a:solidFill>
                <a:effectLst/>
                <a:latin typeface="Arial" charset="0"/>
                <a:ea typeface="+mn-ea"/>
                <a:cs typeface="+mn-cs"/>
              </a:rPr>
              <a:t>addresses the particular investment needs of a client, or if it merely addresses a particular investment decision.</a:t>
            </a:r>
          </a:p>
          <a:p>
            <a:r>
              <a:rPr lang="en-US" sz="1200" b="0" kern="1200" dirty="0" smtClean="0">
                <a:solidFill>
                  <a:schemeClr val="tx1"/>
                </a:solidFill>
                <a:effectLst/>
                <a:latin typeface="Arial" charset="0"/>
                <a:ea typeface="+mn-ea"/>
                <a:cs typeface="+mn-cs"/>
              </a:rPr>
              <a:t>  </a:t>
            </a:r>
          </a:p>
          <a:p>
            <a:r>
              <a:rPr lang="en-US" sz="1200" b="0" kern="1200" dirty="0" smtClean="0">
                <a:solidFill>
                  <a:schemeClr val="tx1"/>
                </a:solidFill>
                <a:effectLst/>
                <a:latin typeface="Arial" charset="0"/>
                <a:ea typeface="+mn-ea"/>
                <a:cs typeface="+mn-cs"/>
              </a:rPr>
              <a:t>Also, the advice no longer needs to serve as the “primary basis” for the retirement client's investment decision as required under the old rule.  Under the new rule, the client merely needs to receive the advice.  Lastly, I just wanted to note that the existing definition clearly covers investment recommendations, but it does not expressly cover investment </a:t>
            </a:r>
            <a:r>
              <a:rPr lang="en-US" sz="1200" b="0" u="sng" kern="1200" dirty="0" smtClean="0">
                <a:solidFill>
                  <a:schemeClr val="tx1"/>
                </a:solidFill>
                <a:effectLst/>
                <a:latin typeface="Arial" charset="0"/>
                <a:ea typeface="+mn-ea"/>
                <a:cs typeface="+mn-cs"/>
              </a:rPr>
              <a:t>management</a:t>
            </a:r>
            <a:r>
              <a:rPr lang="en-US" sz="1200" b="0" kern="1200" dirty="0" smtClean="0">
                <a:solidFill>
                  <a:schemeClr val="tx1"/>
                </a:solidFill>
                <a:effectLst/>
                <a:latin typeface="Arial" charset="0"/>
                <a:ea typeface="+mn-ea"/>
                <a:cs typeface="+mn-cs"/>
              </a:rPr>
              <a:t> recommendations.  Because of the literal wording, certain advisors took the position that recommending investment managers (as opposed to investments) was not a fiduciary act.  However, DOL officials have now  clarified that investment management recommendations are also covered advice.</a:t>
            </a:r>
          </a:p>
          <a:p>
            <a:endParaRPr lang="en-US" sz="1100" dirty="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8</a:t>
            </a:fld>
            <a:endParaRPr lang="en-US" dirty="0"/>
          </a:p>
        </p:txBody>
      </p:sp>
    </p:spTree>
    <p:extLst>
      <p:ext uri="{BB962C8B-B14F-4D97-AF65-F5344CB8AC3E}">
        <p14:creationId xmlns:p14="http://schemas.microsoft.com/office/powerpoint/2010/main" val="2802766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100" b="0" baseline="0" dirty="0" smtClean="0"/>
              <a:t>The DOL has clarified that its new fiduciary advice definition is not intended to include marketing-related statements that an advisor might make when promoting its own services.  Under the new advice definition, fiduciary advice includes recommendations relating to the selection of </a:t>
            </a:r>
            <a:r>
              <a:rPr lang="en-US" sz="1100" b="0" u="sng" baseline="0" dirty="0" smtClean="0"/>
              <a:t>others persons</a:t>
            </a:r>
            <a:r>
              <a:rPr lang="en-US" sz="1100" b="0" baseline="0" dirty="0" smtClean="0"/>
              <a:t> to provide advice, but it does not include an advisor’s recommendation to a retirement client to hire the advisor itself.  In other words, an advisor that makes a “hire me” recommendation to a Plan or IRA client will not be viewed as providing fiduciary advice.  This is a helpful clarification, because otherwise, an advisor’s “hire me” recommendation could potentially be viewed as conflicted advice in violation of the prohibited transaction rules.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100" b="0" baseline="0" dirty="0" smtClean="0"/>
              <a:t>The DOL has also clarified that under its new fiduciary advice definition, all types of rollover recommendations will be viewed as fiduciary investment advice.  Merely recommending a rollover distribution from a plan is viewed as fiduciary advice, even if it does not include an actual investment recommendation as to how to invest the rollover proceeds after the distribution is made from the plan.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100" b="0" baseline="0" dirty="0" smtClean="0"/>
          </a:p>
        </p:txBody>
      </p:sp>
      <p:sp>
        <p:nvSpPr>
          <p:cNvPr id="4" name="Slide Number Placeholder 3"/>
          <p:cNvSpPr>
            <a:spLocks noGrp="1"/>
          </p:cNvSpPr>
          <p:nvPr>
            <p:ph type="sldNum" sz="quarter" idx="10"/>
          </p:nvPr>
        </p:nvSpPr>
        <p:spPr/>
        <p:txBody>
          <a:bodyPr/>
          <a:lstStyle/>
          <a:p>
            <a:pPr>
              <a:defRPr/>
            </a:pPr>
            <a:fld id="{BB49C6D9-F17C-45B5-9A7F-C5A98FEF49DD}" type="slidenum">
              <a:rPr lang="en-US" smtClean="0"/>
              <a:pPr>
                <a:defRPr/>
              </a:pPr>
              <a:t>9</a:t>
            </a:fld>
            <a:endParaRPr lang="en-US" dirty="0"/>
          </a:p>
        </p:txBody>
      </p:sp>
    </p:spTree>
    <p:extLst>
      <p:ext uri="{BB962C8B-B14F-4D97-AF65-F5344CB8AC3E}">
        <p14:creationId xmlns:p14="http://schemas.microsoft.com/office/powerpoint/2010/main" val="2802766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4" name="Date Placeholder 23"/>
          <p:cNvSpPr>
            <a:spLocks noGrp="1"/>
          </p:cNvSpPr>
          <p:nvPr>
            <p:ph type="dt" sz="half" idx="10"/>
          </p:nvPr>
        </p:nvSpPr>
        <p:spPr/>
        <p:txBody>
          <a:bodyPr/>
          <a:lstStyle>
            <a:lvl1pPr>
              <a:defRPr/>
            </a:lvl1pPr>
          </a:lstStyle>
          <a:p>
            <a:pPr>
              <a:defRPr/>
            </a:pPr>
            <a:fld id="{585F109A-F57D-4FB8-9DFD-5E3D9F376472}" type="datetime1">
              <a:rPr lang="en-US"/>
              <a:pPr>
                <a:defRPr/>
              </a:pPr>
              <a:t>4/19/2016</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A004721B-BEC6-4790-98F7-B9E7F1FDDCE1}" type="slidenum">
              <a:rPr lang="en-US"/>
              <a:pPr>
                <a:defRPr/>
              </a:pPr>
              <a:t>‹#›</a:t>
            </a:fld>
            <a:endParaRPr lang="en-US" dirty="0"/>
          </a:p>
        </p:txBody>
      </p:sp>
    </p:spTree>
    <p:extLst>
      <p:ext uri="{BB962C8B-B14F-4D97-AF65-F5344CB8AC3E}">
        <p14:creationId xmlns:p14="http://schemas.microsoft.com/office/powerpoint/2010/main" val="276440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568906D7-D9CD-41AA-98CE-BE089E5E4F19}" type="datetime1">
              <a:rPr lang="en-US"/>
              <a:pPr>
                <a:defRPr/>
              </a:pPr>
              <a:t>4/19/2016</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3EC08340-7B5C-4C59-A437-16A6B567D7B6}" type="slidenum">
              <a:rPr lang="en-US"/>
              <a:pPr>
                <a:defRPr/>
              </a:pPr>
              <a:t>‹#›</a:t>
            </a:fld>
            <a:endParaRPr lang="en-US" dirty="0"/>
          </a:p>
        </p:txBody>
      </p:sp>
    </p:spTree>
    <p:extLst>
      <p:ext uri="{BB962C8B-B14F-4D97-AF65-F5344CB8AC3E}">
        <p14:creationId xmlns:p14="http://schemas.microsoft.com/office/powerpoint/2010/main" val="4108515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C2F76411-F605-4341-B46F-350674FDCCE6}" type="datetime1">
              <a:rPr lang="en-US"/>
              <a:pPr>
                <a:defRPr/>
              </a:pPr>
              <a:t>4/19/2016</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E8FC30F7-33F1-49C4-A384-A240062E847E}" type="slidenum">
              <a:rPr lang="en-US"/>
              <a:pPr>
                <a:defRPr/>
              </a:pPr>
              <a:t>‹#›</a:t>
            </a:fld>
            <a:endParaRPr lang="en-US" dirty="0"/>
          </a:p>
        </p:txBody>
      </p:sp>
    </p:spTree>
    <p:extLst>
      <p:ext uri="{BB962C8B-B14F-4D97-AF65-F5344CB8AC3E}">
        <p14:creationId xmlns:p14="http://schemas.microsoft.com/office/powerpoint/2010/main" val="232281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5F3D9B50-F796-4400-9E71-75D1DAEEDFF8}" type="datetime1">
              <a:rPr lang="en-US"/>
              <a:pPr>
                <a:defRPr/>
              </a:pPr>
              <a:t>4/19/2016</a:t>
            </a:fld>
            <a:endParaRPr lang="en-US" dirty="0"/>
          </a:p>
        </p:txBody>
      </p:sp>
      <p:sp>
        <p:nvSpPr>
          <p:cNvPr id="3" name="Footer Placeholder 9"/>
          <p:cNvSpPr>
            <a:spLocks noGrp="1"/>
          </p:cNvSpPr>
          <p:nvPr>
            <p:ph type="ftr" sz="quarter" idx="11"/>
          </p:nvPr>
        </p:nvSpPr>
        <p:spPr/>
        <p:txBody>
          <a:bodyPr/>
          <a:lstStyle>
            <a:lvl1pPr>
              <a:defRPr/>
            </a:lvl1pPr>
          </a:lstStyle>
          <a:p>
            <a:pPr>
              <a:defRPr/>
            </a:pPr>
            <a:endParaRPr lang="en-US" dirty="0"/>
          </a:p>
        </p:txBody>
      </p:sp>
      <p:sp>
        <p:nvSpPr>
          <p:cNvPr id="4" name="Slide Number Placeholder 21"/>
          <p:cNvSpPr>
            <a:spLocks noGrp="1"/>
          </p:cNvSpPr>
          <p:nvPr>
            <p:ph type="sldNum" sz="quarter" idx="12"/>
          </p:nvPr>
        </p:nvSpPr>
        <p:spPr/>
        <p:txBody>
          <a:bodyPr/>
          <a:lstStyle>
            <a:lvl1pPr>
              <a:defRPr/>
            </a:lvl1pPr>
          </a:lstStyle>
          <a:p>
            <a:pPr>
              <a:defRPr/>
            </a:pPr>
            <a:fld id="{7CFD87DF-E0CE-4DC9-8BC7-147ADB47C1B9}" type="slidenum">
              <a:rPr lang="en-US"/>
              <a:pPr>
                <a:defRPr/>
              </a:pPr>
              <a:t>‹#›</a:t>
            </a:fld>
            <a:endParaRPr lang="en-US" dirty="0"/>
          </a:p>
        </p:txBody>
      </p:sp>
    </p:spTree>
    <p:extLst>
      <p:ext uri="{BB962C8B-B14F-4D97-AF65-F5344CB8AC3E}">
        <p14:creationId xmlns:p14="http://schemas.microsoft.com/office/powerpoint/2010/main" val="240335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dirty="0"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3"/>
          <p:cNvSpPr>
            <a:spLocks noGrp="1"/>
          </p:cNvSpPr>
          <p:nvPr>
            <p:ph type="dt" sz="half" idx="10"/>
          </p:nvPr>
        </p:nvSpPr>
        <p:spPr/>
        <p:txBody>
          <a:bodyPr/>
          <a:lstStyle>
            <a:lvl1pPr>
              <a:defRPr/>
            </a:lvl1pPr>
          </a:lstStyle>
          <a:p>
            <a:pPr>
              <a:defRPr/>
            </a:pPr>
            <a:fld id="{84AF0B25-E1DB-487E-99CA-1976194D3012}" type="datetime1">
              <a:rPr lang="en-US"/>
              <a:pPr>
                <a:defRPr/>
              </a:pPr>
              <a:t>4/19/2016</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1CA818CC-217F-4484-AEDF-321D6DD1A1BA}" type="slidenum">
              <a:rPr lang="en-US"/>
              <a:pPr>
                <a:defRPr/>
              </a:pPr>
              <a:t>‹#›</a:t>
            </a:fld>
            <a:endParaRPr lang="en-US" dirty="0"/>
          </a:p>
        </p:txBody>
      </p:sp>
    </p:spTree>
    <p:extLst>
      <p:ext uri="{BB962C8B-B14F-4D97-AF65-F5344CB8AC3E}">
        <p14:creationId xmlns:p14="http://schemas.microsoft.com/office/powerpoint/2010/main" val="3781354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800" dirty="0"/>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sz="1800"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3113B555-7A4D-4F38-8077-FA0429B9EF04}" type="datetime1">
              <a:rPr lang="en-US"/>
              <a:pPr>
                <a:defRPr/>
              </a:pPr>
              <a:t>4/19/2016</a:t>
            </a:fld>
            <a:endParaRPr lang="en-US" dirty="0"/>
          </a:p>
        </p:txBody>
      </p:sp>
      <p:sp>
        <p:nvSpPr>
          <p:cNvPr id="9" name="Footer Placeholder 4"/>
          <p:cNvSpPr>
            <a:spLocks noGrp="1"/>
          </p:cNvSpPr>
          <p:nvPr>
            <p:ph type="ftr" sz="quarter" idx="11"/>
          </p:nvPr>
        </p:nvSpPr>
        <p:spPr/>
        <p:txBody>
          <a:bodyPr/>
          <a:lstStyle>
            <a:lvl1pPr>
              <a:defRPr dirty="0"/>
            </a:lvl1pPr>
          </a:lstStyle>
          <a:p>
            <a:pPr>
              <a:defRPr/>
            </a:pPr>
            <a:endParaRPr lang="en-US" dirty="0"/>
          </a:p>
        </p:txBody>
      </p:sp>
      <p:sp>
        <p:nvSpPr>
          <p:cNvPr id="10" name="Slide Number Placeholder 5"/>
          <p:cNvSpPr>
            <a:spLocks noGrp="1"/>
          </p:cNvSpPr>
          <p:nvPr>
            <p:ph type="sldNum" sz="quarter" idx="12"/>
          </p:nvPr>
        </p:nvSpPr>
        <p:spPr/>
        <p:txBody>
          <a:bodyPr/>
          <a:lstStyle>
            <a:lvl1pPr>
              <a:defRPr/>
            </a:lvl1pPr>
            <a:extLst/>
          </a:lstStyle>
          <a:p>
            <a:pPr>
              <a:defRPr/>
            </a:pPr>
            <a:fld id="{F5100FF0-D116-4247-92A9-31693A0A0E71}" type="slidenum">
              <a:rPr lang="en-US"/>
              <a:pPr>
                <a:defRPr/>
              </a:pPr>
              <a:t>‹#›</a:t>
            </a:fld>
            <a:endParaRPr lang="en-US" dirty="0"/>
          </a:p>
        </p:txBody>
      </p:sp>
    </p:spTree>
    <p:extLst>
      <p:ext uri="{BB962C8B-B14F-4D97-AF65-F5344CB8AC3E}">
        <p14:creationId xmlns:p14="http://schemas.microsoft.com/office/powerpoint/2010/main" val="414734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A929ADF6-2F2A-4440-9AD2-CF628F2A1EEF}" type="datetime1">
              <a:rPr lang="en-US"/>
              <a:pPr>
                <a:defRPr/>
              </a:pPr>
              <a:t>4/19/2016</a:t>
            </a:fld>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dirty="0"/>
          </a:p>
        </p:txBody>
      </p:sp>
      <p:sp>
        <p:nvSpPr>
          <p:cNvPr id="7" name="Slide Number Placeholder 21"/>
          <p:cNvSpPr>
            <a:spLocks noGrp="1"/>
          </p:cNvSpPr>
          <p:nvPr>
            <p:ph type="sldNum" sz="quarter" idx="12"/>
          </p:nvPr>
        </p:nvSpPr>
        <p:spPr/>
        <p:txBody>
          <a:bodyPr/>
          <a:lstStyle>
            <a:lvl1pPr>
              <a:defRPr/>
            </a:lvl1pPr>
          </a:lstStyle>
          <a:p>
            <a:pPr>
              <a:defRPr/>
            </a:pPr>
            <a:fld id="{CB2CFAE3-E1F0-425E-ACAF-19A60CBDE4D1}" type="slidenum">
              <a:rPr lang="en-US"/>
              <a:pPr>
                <a:defRPr/>
              </a:pPr>
              <a:t>‹#›</a:t>
            </a:fld>
            <a:endParaRPr lang="en-US" dirty="0"/>
          </a:p>
        </p:txBody>
      </p:sp>
    </p:spTree>
    <p:extLst>
      <p:ext uri="{BB962C8B-B14F-4D97-AF65-F5344CB8AC3E}">
        <p14:creationId xmlns:p14="http://schemas.microsoft.com/office/powerpoint/2010/main" val="627845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84D245F1-EE49-48BF-B85E-FB7532F1FE77}" type="datetime1">
              <a:rPr lang="en-US"/>
              <a:pPr>
                <a:defRPr/>
              </a:pPr>
              <a:t>4/19/2016</a:t>
            </a:fld>
            <a:endParaRPr lang="en-US" dirty="0"/>
          </a:p>
        </p:txBody>
      </p:sp>
      <p:sp>
        <p:nvSpPr>
          <p:cNvPr id="8" name="Footer Placeholder 7"/>
          <p:cNvSpPr>
            <a:spLocks noGrp="1"/>
          </p:cNvSpPr>
          <p:nvPr>
            <p:ph type="ftr" sz="quarter" idx="11"/>
          </p:nvPr>
        </p:nvSpPr>
        <p:spPr/>
        <p:txBody>
          <a:bodyPr/>
          <a:lstStyle>
            <a:lvl1pPr>
              <a:defRPr dirty="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13EEC25A-DAC0-49B0-9600-4DEA5E92E906}" type="slidenum">
              <a:rPr lang="en-US"/>
              <a:pPr>
                <a:defRPr/>
              </a:pPr>
              <a:t>‹#›</a:t>
            </a:fld>
            <a:endParaRPr lang="en-US" dirty="0"/>
          </a:p>
        </p:txBody>
      </p:sp>
    </p:spTree>
    <p:extLst>
      <p:ext uri="{BB962C8B-B14F-4D97-AF65-F5344CB8AC3E}">
        <p14:creationId xmlns:p14="http://schemas.microsoft.com/office/powerpoint/2010/main" val="3110876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92EC7E35-AF31-447B-B317-14B71D540A6D}" type="datetime1">
              <a:rPr lang="en-US"/>
              <a:pPr>
                <a:defRPr/>
              </a:pPr>
              <a:t>4/19/2016</a:t>
            </a:fld>
            <a:endParaRPr lang="en-US" dirty="0"/>
          </a:p>
        </p:txBody>
      </p:sp>
      <p:sp>
        <p:nvSpPr>
          <p:cNvPr id="4" name="Footer Placeholder 9"/>
          <p:cNvSpPr>
            <a:spLocks noGrp="1"/>
          </p:cNvSpPr>
          <p:nvPr>
            <p:ph type="ftr" sz="quarter" idx="11"/>
          </p:nvPr>
        </p:nvSpPr>
        <p:spPr/>
        <p:txBody>
          <a:bodyPr/>
          <a:lstStyle>
            <a:lvl1pPr>
              <a:defRPr/>
            </a:lvl1pPr>
          </a:lstStyle>
          <a:p>
            <a:pPr>
              <a:defRPr/>
            </a:pPr>
            <a:endParaRPr lang="en-US" dirty="0"/>
          </a:p>
        </p:txBody>
      </p:sp>
      <p:sp>
        <p:nvSpPr>
          <p:cNvPr id="5" name="Slide Number Placeholder 21"/>
          <p:cNvSpPr>
            <a:spLocks noGrp="1"/>
          </p:cNvSpPr>
          <p:nvPr>
            <p:ph type="sldNum" sz="quarter" idx="12"/>
          </p:nvPr>
        </p:nvSpPr>
        <p:spPr/>
        <p:txBody>
          <a:bodyPr/>
          <a:lstStyle>
            <a:lvl1pPr>
              <a:defRPr/>
            </a:lvl1pPr>
          </a:lstStyle>
          <a:p>
            <a:pPr>
              <a:defRPr/>
            </a:pPr>
            <a:fld id="{7C509D47-CFA2-4FA4-A29F-F1A8AF342846}" type="slidenum">
              <a:rPr lang="en-US"/>
              <a:pPr>
                <a:defRPr/>
              </a:pPr>
              <a:t>‹#›</a:t>
            </a:fld>
            <a:endParaRPr lang="en-US" dirty="0"/>
          </a:p>
        </p:txBody>
      </p:sp>
    </p:spTree>
    <p:extLst>
      <p:ext uri="{BB962C8B-B14F-4D97-AF65-F5344CB8AC3E}">
        <p14:creationId xmlns:p14="http://schemas.microsoft.com/office/powerpoint/2010/main" val="1723022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4" name="Date Placeholder 1"/>
          <p:cNvSpPr>
            <a:spLocks noGrp="1"/>
          </p:cNvSpPr>
          <p:nvPr>
            <p:ph type="dt" sz="half" idx="10"/>
          </p:nvPr>
        </p:nvSpPr>
        <p:spPr/>
        <p:txBody>
          <a:bodyPr/>
          <a:lstStyle>
            <a:lvl1pPr>
              <a:defRPr/>
            </a:lvl1pPr>
          </a:lstStyle>
          <a:p>
            <a:pPr>
              <a:defRPr/>
            </a:pPr>
            <a:fld id="{D5473EE3-A95E-43DD-A499-CF769D25A687}" type="datetime1">
              <a:rPr lang="en-US"/>
              <a:pPr>
                <a:defRPr/>
              </a:pPr>
              <a:t>4/19/2016</a:t>
            </a:fld>
            <a:endParaRPr lang="en-US" dirty="0"/>
          </a:p>
        </p:txBody>
      </p:sp>
      <p:sp>
        <p:nvSpPr>
          <p:cNvPr id="5" name="Footer Placeholder 2"/>
          <p:cNvSpPr>
            <a:spLocks noGrp="1"/>
          </p:cNvSpPr>
          <p:nvPr>
            <p:ph type="ftr" sz="quarter" idx="11"/>
          </p:nvPr>
        </p:nvSpPr>
        <p:spPr/>
        <p:txBody>
          <a:bodyPr/>
          <a:lstStyle>
            <a:lvl1pPr>
              <a:defRPr dirty="0"/>
            </a:lvl1pPr>
          </a:lstStyle>
          <a:p>
            <a:pPr>
              <a:defRPr/>
            </a:pPr>
            <a:endParaRPr lang="en-US" dirty="0"/>
          </a:p>
        </p:txBody>
      </p:sp>
      <p:sp>
        <p:nvSpPr>
          <p:cNvPr id="6" name="Slide Number Placeholder 3"/>
          <p:cNvSpPr>
            <a:spLocks noGrp="1"/>
          </p:cNvSpPr>
          <p:nvPr>
            <p:ph type="sldNum" sz="quarter" idx="12"/>
          </p:nvPr>
        </p:nvSpPr>
        <p:spPr/>
        <p:txBody>
          <a:bodyPr/>
          <a:lstStyle>
            <a:lvl1pPr>
              <a:defRPr/>
            </a:lvl1pPr>
            <a:extLst/>
          </a:lstStyle>
          <a:p>
            <a:pPr>
              <a:defRPr/>
            </a:pPr>
            <a:fld id="{B9A06611-272E-4764-A52D-ADD197A6A091}" type="slidenum">
              <a:rPr lang="en-US"/>
              <a:pPr>
                <a:defRPr/>
              </a:pPr>
              <a:t>‹#›</a:t>
            </a:fld>
            <a:endParaRPr lang="en-US" dirty="0"/>
          </a:p>
        </p:txBody>
      </p:sp>
    </p:spTree>
    <p:extLst>
      <p:ext uri="{BB962C8B-B14F-4D97-AF65-F5344CB8AC3E}">
        <p14:creationId xmlns:p14="http://schemas.microsoft.com/office/powerpoint/2010/main" val="1160628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66B2C67-7B85-4AAC-81CA-4B0DA195F892}" type="datetime1">
              <a:rPr lang="en-US"/>
              <a:pPr>
                <a:defRPr/>
              </a:pPr>
              <a:t>4/19/2016</a:t>
            </a:fld>
            <a:endParaRPr lang="en-US" dirty="0"/>
          </a:p>
        </p:txBody>
      </p:sp>
      <p:sp>
        <p:nvSpPr>
          <p:cNvPr id="6" name="Footer Placeholder 5"/>
          <p:cNvSpPr>
            <a:spLocks noGrp="1"/>
          </p:cNvSpPr>
          <p:nvPr>
            <p:ph type="ftr" sz="quarter" idx="11"/>
          </p:nvPr>
        </p:nvSpPr>
        <p:spPr/>
        <p:txBody>
          <a:bodyPr/>
          <a:lstStyle>
            <a:lvl1pPr>
              <a:defRPr dirty="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6A1FFCC2-FE64-48FE-8CEF-FA918D1CC938}" type="slidenum">
              <a:rPr lang="en-US"/>
              <a:pPr>
                <a:defRPr/>
              </a:pPr>
              <a:t>‹#›</a:t>
            </a:fld>
            <a:endParaRPr lang="en-US" dirty="0"/>
          </a:p>
        </p:txBody>
      </p:sp>
    </p:spTree>
    <p:extLst>
      <p:ext uri="{BB962C8B-B14F-4D97-AF65-F5344CB8AC3E}">
        <p14:creationId xmlns:p14="http://schemas.microsoft.com/office/powerpoint/2010/main" val="929942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dirty="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004C4AC3-ED09-4238-AE90-E71F538E54C0}" type="datetime1">
              <a:rPr lang="en-US"/>
              <a:pPr>
                <a:defRPr/>
              </a:pPr>
              <a:t>4/19/2016</a:t>
            </a:fld>
            <a:endParaRPr lang="en-US" dirty="0"/>
          </a:p>
        </p:txBody>
      </p:sp>
      <p:sp>
        <p:nvSpPr>
          <p:cNvPr id="9" name="Footer Placeholder 5"/>
          <p:cNvSpPr>
            <a:spLocks noGrp="1"/>
          </p:cNvSpPr>
          <p:nvPr>
            <p:ph type="ftr" sz="quarter" idx="11"/>
          </p:nvPr>
        </p:nvSpPr>
        <p:spPr/>
        <p:txBody>
          <a:bodyPr/>
          <a:lstStyle>
            <a:lvl1pPr>
              <a:defRPr dirty="0"/>
            </a:lvl1pPr>
          </a:lstStyle>
          <a:p>
            <a:pPr>
              <a:defRPr/>
            </a:pPr>
            <a:endParaRPr lang="en-US" dirty="0"/>
          </a:p>
        </p:txBody>
      </p:sp>
      <p:sp>
        <p:nvSpPr>
          <p:cNvPr id="10" name="Slide Number Placeholder 6"/>
          <p:cNvSpPr>
            <a:spLocks noGrp="1"/>
          </p:cNvSpPr>
          <p:nvPr>
            <p:ph type="sldNum" sz="quarter" idx="12"/>
          </p:nvPr>
        </p:nvSpPr>
        <p:spPr/>
        <p:txBody>
          <a:bodyPr/>
          <a:lstStyle>
            <a:lvl1pPr>
              <a:defRPr/>
            </a:lvl1pPr>
            <a:extLst/>
          </a:lstStyle>
          <a:p>
            <a:pPr>
              <a:defRPr/>
            </a:pPr>
            <a:fld id="{23266A1B-3F88-48B9-80A0-EACBEBCBB465}" type="slidenum">
              <a:rPr lang="en-US"/>
              <a:pPr>
                <a:defRPr/>
              </a:pPr>
              <a:t>‹#›</a:t>
            </a:fld>
            <a:endParaRPr lang="en-US" dirty="0"/>
          </a:p>
        </p:txBody>
      </p:sp>
    </p:spTree>
    <p:extLst>
      <p:ext uri="{BB962C8B-B14F-4D97-AF65-F5344CB8AC3E}">
        <p14:creationId xmlns:p14="http://schemas.microsoft.com/office/powerpoint/2010/main" val="3153198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solidFill>
                  <a:srgbClr val="B5A788"/>
                </a:solidFill>
                <a:cs typeface="+mn-cs"/>
              </a:defRPr>
            </a:lvl1pPr>
          </a:lstStyle>
          <a:p>
            <a:pPr>
              <a:defRPr/>
            </a:pPr>
            <a:fld id="{FBF606F7-F2CF-4191-9589-00DEAA84B0A8}" type="datetime1">
              <a:rPr lang="en-US"/>
              <a:pPr>
                <a:defRPr/>
              </a:pPr>
              <a:t>4/19/2016</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solidFill>
                  <a:srgbClr val="B5A788"/>
                </a:solidFill>
                <a:cs typeface="+mn-cs"/>
              </a:defRPr>
            </a:lvl1pPr>
          </a:lstStyle>
          <a:p>
            <a:pPr>
              <a:defRPr/>
            </a:pPr>
            <a:endParaRPr lang="en-US" dirty="0"/>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cs typeface="+mn-cs"/>
              </a:defRPr>
            </a:lvl1pPr>
            <a:extLst/>
          </a:lstStyle>
          <a:p>
            <a:pPr>
              <a:defRPr/>
            </a:pPr>
            <a:fld id="{22882F58-2D88-4991-A3CB-92A7D7EEEF98}" type="slidenum">
              <a:rPr lang="en-US"/>
              <a:pPr>
                <a:defRPr/>
              </a:pPr>
              <a:t>‹#›</a:t>
            </a:fld>
            <a:endParaRPr lang="en-US" dirty="0"/>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6" r:id="rId3"/>
    <p:sldLayoutId id="2147484041" r:id="rId4"/>
    <p:sldLayoutId id="2147484047" r:id="rId5"/>
    <p:sldLayoutId id="2147484042" r:id="rId6"/>
    <p:sldLayoutId id="2147484048" r:id="rId7"/>
    <p:sldLayoutId id="2147484049" r:id="rId8"/>
    <p:sldLayoutId id="2147484050" r:id="rId9"/>
    <p:sldLayoutId id="2147484043" r:id="rId10"/>
    <p:sldLayoutId id="2147484044" r:id="rId11"/>
    <p:sldLayoutId id="2147484045" r:id="rId12"/>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alibri" pitchFamily="34" charset="0"/>
        </a:defRPr>
      </a:lvl2pPr>
      <a:lvl3pPr algn="l" rtl="0" eaLnBrk="0" fontAlgn="base" hangingPunct="0">
        <a:spcBef>
          <a:spcPct val="0"/>
        </a:spcBef>
        <a:spcAft>
          <a:spcPct val="0"/>
        </a:spcAft>
        <a:defRPr sz="4300">
          <a:solidFill>
            <a:srgbClr val="572314"/>
          </a:solidFill>
          <a:latin typeface="Calibri" pitchFamily="34" charset="0"/>
        </a:defRPr>
      </a:lvl3pPr>
      <a:lvl4pPr algn="l" rtl="0" eaLnBrk="0" fontAlgn="base" hangingPunct="0">
        <a:spcBef>
          <a:spcPct val="0"/>
        </a:spcBef>
        <a:spcAft>
          <a:spcPct val="0"/>
        </a:spcAft>
        <a:defRPr sz="4300">
          <a:solidFill>
            <a:srgbClr val="572314"/>
          </a:solidFill>
          <a:latin typeface="Calibri" pitchFamily="34" charset="0"/>
        </a:defRPr>
      </a:lvl4pPr>
      <a:lvl5pPr algn="l" rtl="0" eaLnBrk="0" fontAlgn="base" hangingPunct="0">
        <a:spcBef>
          <a:spcPct val="0"/>
        </a:spcBef>
        <a:spcAft>
          <a:spcPct val="0"/>
        </a:spcAft>
        <a:defRPr sz="4300">
          <a:solidFill>
            <a:srgbClr val="572314"/>
          </a:solidFill>
          <a:latin typeface="Calibri" pitchFamily="34" charset="0"/>
        </a:defRPr>
      </a:lvl5pPr>
      <a:lvl6pPr marL="457200" algn="l" rtl="0" fontAlgn="base">
        <a:spcBef>
          <a:spcPct val="0"/>
        </a:spcBef>
        <a:spcAft>
          <a:spcPct val="0"/>
        </a:spcAft>
        <a:defRPr sz="4300">
          <a:solidFill>
            <a:srgbClr val="572314"/>
          </a:solidFill>
          <a:latin typeface="Calibri" pitchFamily="34" charset="0"/>
        </a:defRPr>
      </a:lvl6pPr>
      <a:lvl7pPr marL="914400" algn="l" rtl="0" fontAlgn="base">
        <a:spcBef>
          <a:spcPct val="0"/>
        </a:spcBef>
        <a:spcAft>
          <a:spcPct val="0"/>
        </a:spcAft>
        <a:defRPr sz="4300">
          <a:solidFill>
            <a:srgbClr val="572314"/>
          </a:solidFill>
          <a:latin typeface="Calibri" pitchFamily="34" charset="0"/>
        </a:defRPr>
      </a:lvl7pPr>
      <a:lvl8pPr marL="1371600" algn="l" rtl="0" fontAlgn="base">
        <a:spcBef>
          <a:spcPct val="0"/>
        </a:spcBef>
        <a:spcAft>
          <a:spcPct val="0"/>
        </a:spcAft>
        <a:defRPr sz="4300">
          <a:solidFill>
            <a:srgbClr val="572314"/>
          </a:solidFill>
          <a:latin typeface="Calibri" pitchFamily="34" charset="0"/>
        </a:defRPr>
      </a:lvl8pPr>
      <a:lvl9pPr marL="1828800" algn="l" rtl="0" fontAlgn="base">
        <a:spcBef>
          <a:spcPct val="0"/>
        </a:spcBef>
        <a:spcAft>
          <a:spcPct val="0"/>
        </a:spcAft>
        <a:defRPr sz="4300">
          <a:solidFill>
            <a:srgbClr val="572314"/>
          </a:solidFill>
          <a:latin typeface="Calibri"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bwMode="auto">
          <a:xfrm>
            <a:off x="1447800" y="304800"/>
            <a:ext cx="7407275" cy="3505200"/>
          </a:xfrm>
        </p:spPr>
        <p:txBody>
          <a:bodyPr vert="horz" wrap="square" lIns="91440" tIns="45720" rIns="91440" bIns="45720" numCol="1" anchorCtr="0" compatLnSpc="1">
            <a:prstTxWarp prst="textNoShape">
              <a:avLst/>
            </a:prstTxWarp>
          </a:bodyPr>
          <a:lstStyle/>
          <a:p>
            <a:pPr eaLnBrk="1" hangingPunct="1"/>
            <a:r>
              <a:rPr lang="en-US" sz="4400" b="1" dirty="0" smtClean="0">
                <a:effectLst/>
              </a:rPr>
              <a:t/>
            </a:r>
            <a:br>
              <a:rPr lang="en-US" sz="4400" b="1" dirty="0" smtClean="0">
                <a:effectLst/>
              </a:rPr>
            </a:br>
            <a:endParaRPr lang="en-US" sz="4000" b="1" dirty="0" smtClean="0">
              <a:effectLst/>
            </a:endParaRPr>
          </a:p>
        </p:txBody>
      </p:sp>
      <p:sp>
        <p:nvSpPr>
          <p:cNvPr id="7171" name="Rectangle 3"/>
          <p:cNvSpPr>
            <a:spLocks noGrp="1" noChangeArrowheads="1"/>
          </p:cNvSpPr>
          <p:nvPr>
            <p:ph type="subTitle" idx="1"/>
          </p:nvPr>
        </p:nvSpPr>
        <p:spPr>
          <a:xfrm>
            <a:off x="1404257" y="2667000"/>
            <a:ext cx="7407275" cy="2133600"/>
          </a:xfrm>
        </p:spPr>
        <p:txBody>
          <a:bodyPr/>
          <a:lstStyle/>
          <a:p>
            <a:pPr marL="26988" eaLnBrk="1" hangingPunct="1">
              <a:lnSpc>
                <a:spcPct val="80000"/>
              </a:lnSpc>
            </a:pPr>
            <a:endParaRPr lang="en-US" sz="2200" b="1" dirty="0" smtClean="0">
              <a:solidFill>
                <a:srgbClr val="320E04"/>
              </a:solidFill>
              <a:latin typeface="Times New Roman" pitchFamily="18" charset="0"/>
            </a:endParaRPr>
          </a:p>
          <a:p>
            <a:pPr marL="26988" algn="ctr" eaLnBrk="1" hangingPunct="1">
              <a:lnSpc>
                <a:spcPct val="80000"/>
              </a:lnSpc>
            </a:pPr>
            <a:endParaRPr lang="en-US" sz="2800" b="1" dirty="0" smtClean="0">
              <a:solidFill>
                <a:srgbClr val="320E04"/>
              </a:solidFill>
              <a:latin typeface="Arial" charset="0"/>
              <a:cs typeface="Arial" charset="0"/>
            </a:endParaRPr>
          </a:p>
          <a:p>
            <a:pPr marL="26988" algn="ctr" eaLnBrk="1" hangingPunct="1">
              <a:lnSpc>
                <a:spcPct val="80000"/>
              </a:lnSpc>
            </a:pPr>
            <a:r>
              <a:rPr lang="en-US" sz="2800" b="1" dirty="0" smtClean="0">
                <a:solidFill>
                  <a:srgbClr val="320E04"/>
                </a:solidFill>
                <a:latin typeface="Arial" charset="0"/>
                <a:cs typeface="Arial" charset="0"/>
              </a:rPr>
              <a:t>Marcia </a:t>
            </a:r>
            <a:r>
              <a:rPr lang="en-US" sz="2800" b="1" dirty="0">
                <a:solidFill>
                  <a:srgbClr val="320E04"/>
                </a:solidFill>
                <a:latin typeface="Arial" charset="0"/>
                <a:cs typeface="Arial" charset="0"/>
              </a:rPr>
              <a:t>S. Wagner, Esq.</a:t>
            </a:r>
          </a:p>
          <a:p>
            <a:pPr marL="26988" algn="ctr" eaLnBrk="1" hangingPunct="1">
              <a:lnSpc>
                <a:spcPct val="80000"/>
              </a:lnSpc>
            </a:pPr>
            <a:endParaRPr lang="en-US" sz="5400" b="1" dirty="0" smtClean="0">
              <a:solidFill>
                <a:srgbClr val="320E04"/>
              </a:solidFill>
              <a:latin typeface="Arial" charset="0"/>
              <a:cs typeface="Arial" charset="0"/>
            </a:endParaRPr>
          </a:p>
          <a:p>
            <a:pPr marL="26988" algn="ctr" eaLnBrk="1" hangingPunct="1">
              <a:lnSpc>
                <a:spcPct val="80000"/>
              </a:lnSpc>
            </a:pPr>
            <a:endParaRPr lang="en-US" sz="2800" b="1" dirty="0" smtClean="0">
              <a:solidFill>
                <a:srgbClr val="320E04"/>
              </a:solidFill>
              <a:latin typeface="Arial" charset="0"/>
              <a:cs typeface="Arial" charset="0"/>
            </a:endParaRPr>
          </a:p>
          <a:p>
            <a:pPr marL="26988" eaLnBrk="1" hangingPunct="1">
              <a:lnSpc>
                <a:spcPct val="80000"/>
              </a:lnSpc>
            </a:pPr>
            <a:endParaRPr lang="en-US" sz="800" b="1" dirty="0" smtClean="0">
              <a:solidFill>
                <a:srgbClr val="320E04"/>
              </a:solidFill>
              <a:latin typeface="Times New Roman" pitchFamily="18" charset="0"/>
            </a:endParaRPr>
          </a:p>
          <a:p>
            <a:pPr marL="26988" eaLnBrk="1" hangingPunct="1">
              <a:lnSpc>
                <a:spcPct val="80000"/>
              </a:lnSpc>
            </a:pPr>
            <a:endParaRPr lang="en-US" sz="2200" b="1" dirty="0">
              <a:solidFill>
                <a:srgbClr val="320E04"/>
              </a:solidFill>
              <a:latin typeface="Times New Roman" pitchFamily="18" charset="0"/>
            </a:endParaRPr>
          </a:p>
          <a:p>
            <a:pPr marL="26988" eaLnBrk="1" hangingPunct="1">
              <a:lnSpc>
                <a:spcPct val="80000"/>
              </a:lnSpc>
            </a:pPr>
            <a:endParaRPr lang="en-US" sz="2200" b="1" dirty="0" smtClean="0">
              <a:solidFill>
                <a:srgbClr val="320E04"/>
              </a:solidFill>
              <a:latin typeface="Times New Roman" pitchFamily="18" charset="0"/>
            </a:endParaRPr>
          </a:p>
          <a:p>
            <a:pPr marL="26988" eaLnBrk="1" hangingPunct="1">
              <a:lnSpc>
                <a:spcPct val="80000"/>
              </a:lnSpc>
            </a:pPr>
            <a:endParaRPr lang="en-US" sz="1600" b="1" dirty="0">
              <a:solidFill>
                <a:srgbClr val="320E04"/>
              </a:solidFill>
              <a:latin typeface="Times New Roman" pitchFamily="18" charset="0"/>
            </a:endParaRPr>
          </a:p>
        </p:txBody>
      </p:sp>
      <p:sp>
        <p:nvSpPr>
          <p:cNvPr id="7172" name="Rectangle 3"/>
          <p:cNvSpPr>
            <a:spLocks noChangeArrowheads="1"/>
          </p:cNvSpPr>
          <p:nvPr/>
        </p:nvSpPr>
        <p:spPr bwMode="auto">
          <a:xfrm>
            <a:off x="1447800" y="304800"/>
            <a:ext cx="7391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lstStyle/>
          <a:p>
            <a:pPr marL="26988">
              <a:lnSpc>
                <a:spcPct val="80000"/>
              </a:lnSpc>
              <a:spcBef>
                <a:spcPts val="600"/>
              </a:spcBef>
              <a:buClr>
                <a:schemeClr val="accent1"/>
              </a:buClr>
              <a:buSzPct val="80000"/>
              <a:buFont typeface="Wingdings 2" pitchFamily="18" charset="2"/>
              <a:buNone/>
            </a:pPr>
            <a:endParaRPr lang="en-US" sz="2200" dirty="0">
              <a:solidFill>
                <a:srgbClr val="320E04"/>
              </a:solidFill>
              <a:latin typeface="Times New Roman" pitchFamily="18" charset="0"/>
              <a:cs typeface="Times New Roman" pitchFamily="18" charset="0"/>
            </a:endParaRPr>
          </a:p>
          <a:p>
            <a:pPr marL="26988" lvl="0" algn="ctr">
              <a:spcBef>
                <a:spcPts val="0"/>
              </a:spcBef>
              <a:buClr>
                <a:srgbClr val="3891A7"/>
              </a:buClr>
              <a:buSzPct val="80000"/>
            </a:pPr>
            <a:r>
              <a:rPr lang="en-US" sz="4400" b="1" dirty="0">
                <a:solidFill>
                  <a:srgbClr val="C32D2E">
                    <a:lumMod val="50000"/>
                  </a:srgbClr>
                </a:solidFill>
                <a:latin typeface="Arial" charset="0"/>
              </a:rPr>
              <a:t>The New Fiduciary Rules:</a:t>
            </a:r>
          </a:p>
          <a:p>
            <a:pPr marL="26988" lvl="0" algn="ctr">
              <a:spcBef>
                <a:spcPts val="0"/>
              </a:spcBef>
              <a:spcAft>
                <a:spcPts val="1200"/>
              </a:spcAft>
              <a:buClr>
                <a:srgbClr val="3891A7"/>
              </a:buClr>
              <a:buSzPct val="80000"/>
            </a:pPr>
            <a:endParaRPr lang="en-US" sz="600" i="1" dirty="0" smtClean="0">
              <a:solidFill>
                <a:srgbClr val="C32D2E">
                  <a:lumMod val="50000"/>
                </a:srgbClr>
              </a:solidFill>
              <a:latin typeface="Arial" charset="0"/>
            </a:endParaRPr>
          </a:p>
          <a:p>
            <a:pPr marL="4763" lvl="0" algn="ctr">
              <a:spcBef>
                <a:spcPts val="0"/>
              </a:spcBef>
              <a:spcAft>
                <a:spcPts val="600"/>
              </a:spcAft>
              <a:buClr>
                <a:srgbClr val="3891A7"/>
              </a:buClr>
              <a:buSzPct val="80000"/>
            </a:pPr>
            <a:r>
              <a:rPr lang="en-US" i="1" dirty="0" smtClean="0">
                <a:solidFill>
                  <a:srgbClr val="C32D2E">
                    <a:lumMod val="50000"/>
                  </a:srgbClr>
                </a:solidFill>
                <a:latin typeface="Arial" charset="0"/>
              </a:rPr>
              <a:t>What </a:t>
            </a:r>
            <a:r>
              <a:rPr lang="en-US" i="1" dirty="0">
                <a:solidFill>
                  <a:srgbClr val="C32D2E">
                    <a:lumMod val="50000"/>
                  </a:srgbClr>
                </a:solidFill>
                <a:latin typeface="Arial" charset="0"/>
              </a:rPr>
              <a:t>Do You Need to Know </a:t>
            </a:r>
          </a:p>
          <a:p>
            <a:pPr marL="26988" lvl="0" algn="ctr">
              <a:spcBef>
                <a:spcPts val="0"/>
              </a:spcBef>
              <a:spcAft>
                <a:spcPts val="600"/>
              </a:spcAft>
              <a:buClr>
                <a:srgbClr val="3891A7"/>
              </a:buClr>
              <a:buSzPct val="80000"/>
            </a:pPr>
            <a:r>
              <a:rPr lang="en-US" i="1" dirty="0">
                <a:solidFill>
                  <a:srgbClr val="C32D2E">
                    <a:lumMod val="50000"/>
                  </a:srgbClr>
                </a:solidFill>
                <a:latin typeface="Arial" charset="0"/>
              </a:rPr>
              <a:t>and Do Now?</a:t>
            </a:r>
            <a:endParaRPr lang="en-US" i="1" dirty="0">
              <a:solidFill>
                <a:srgbClr val="320E04"/>
              </a:solidFill>
              <a:latin typeface="Arial" charset="0"/>
            </a:endParaRPr>
          </a:p>
        </p:txBody>
      </p:sp>
      <p:pic>
        <p:nvPicPr>
          <p:cNvPr id="6" name="Picture 5" descr="C:\Documents and Settings\Barbara Lewis\Local Settings\Temporary Internet Files\OLK2EB\Wagner-Logo.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038600"/>
            <a:ext cx="3505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188817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924800" cy="944562"/>
          </a:xfrm>
        </p:spPr>
        <p:txBody>
          <a:bodyPr>
            <a:noAutofit/>
          </a:bodyPr>
          <a:lstStyle/>
          <a:p>
            <a:r>
              <a:rPr lang="en-US" sz="3200" b="1" dirty="0" smtClean="0">
                <a:effectLst/>
                <a:latin typeface="Arial" pitchFamily="34" charset="0"/>
                <a:cs typeface="Arial" pitchFamily="34" charset="0"/>
              </a:rPr>
              <a:t>6 Exclusions from “Investment Advice”</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Exclusions from “Recommendations”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Platform Providers</a:t>
            </a:r>
          </a:p>
          <a:p>
            <a:pPr lvl="1">
              <a:defRPr/>
            </a:pPr>
            <a:r>
              <a:rPr lang="en-US" sz="2400" dirty="0" smtClean="0">
                <a:latin typeface="Arial" pitchFamily="34" charset="0"/>
                <a:cs typeface="Arial" pitchFamily="34" charset="0"/>
              </a:rPr>
              <a:t>Investment Education</a:t>
            </a:r>
          </a:p>
          <a:p>
            <a:pPr lvl="1">
              <a:defRPr/>
            </a:pPr>
            <a:r>
              <a:rPr lang="en-US" sz="2400" dirty="0" smtClean="0">
                <a:latin typeface="Arial" pitchFamily="34" charset="0"/>
                <a:cs typeface="Arial" pitchFamily="34" charset="0"/>
              </a:rPr>
              <a:t>General Communications</a:t>
            </a:r>
          </a:p>
          <a:p>
            <a:pPr marL="403225" lvl="1" indent="0">
              <a:buNone/>
              <a:defRPr/>
            </a:pPr>
            <a:endParaRPr lang="en-US" sz="2400" dirty="0">
              <a:latin typeface="Arial" pitchFamily="34" charset="0"/>
              <a:cs typeface="Arial" pitchFamily="34" charset="0"/>
            </a:endParaRPr>
          </a:p>
          <a:p>
            <a:pPr>
              <a:defRPr/>
            </a:pPr>
            <a:r>
              <a:rPr lang="en-US" sz="2800" dirty="0" smtClean="0">
                <a:latin typeface="Arial" pitchFamily="34" charset="0"/>
                <a:cs typeface="Arial" pitchFamily="34" charset="0"/>
              </a:rPr>
              <a:t>Exclusions from “Fiduciary” Definition</a:t>
            </a:r>
          </a:p>
          <a:p>
            <a:pPr lvl="1">
              <a:defRPr/>
            </a:pPr>
            <a:r>
              <a:rPr lang="en-US" sz="2400" dirty="0" smtClean="0">
                <a:latin typeface="Arial" pitchFamily="34" charset="0"/>
                <a:cs typeface="Arial" pitchFamily="34" charset="0"/>
              </a:rPr>
              <a:t>Sellers to Institutional Fiduciaries</a:t>
            </a:r>
          </a:p>
          <a:p>
            <a:pPr lvl="1">
              <a:defRPr/>
            </a:pPr>
            <a:r>
              <a:rPr lang="en-US" sz="2400" dirty="0" smtClean="0">
                <a:latin typeface="Arial" pitchFamily="34" charset="0"/>
                <a:cs typeface="Arial" pitchFamily="34" charset="0"/>
              </a:rPr>
              <a:t>Swap Counterparties</a:t>
            </a:r>
          </a:p>
          <a:p>
            <a:pPr lvl="1">
              <a:defRPr/>
            </a:pPr>
            <a:r>
              <a:rPr lang="en-US" sz="2400" dirty="0" smtClean="0">
                <a:latin typeface="Arial" pitchFamily="34" charset="0"/>
                <a:cs typeface="Arial" pitchFamily="34" charset="0"/>
              </a:rPr>
              <a:t>Plan Sponsor Employees</a:t>
            </a:r>
          </a:p>
          <a:p>
            <a:pPr marL="1663700" lvl="1" indent="-1031875">
              <a:buNone/>
              <a:defRPr/>
            </a:pPr>
            <a:r>
              <a:rPr lang="en-US" sz="2400" b="1" i="1" dirty="0" smtClean="0">
                <a:latin typeface="Arial" pitchFamily="34" charset="0"/>
                <a:cs typeface="Arial" pitchFamily="34" charset="0"/>
              </a:rPr>
              <a:t>NOTE:	</a:t>
            </a:r>
            <a:r>
              <a:rPr lang="en-US" sz="2400" i="1" dirty="0" smtClean="0">
                <a:latin typeface="Arial" pitchFamily="34" charset="0"/>
                <a:cs typeface="Arial" pitchFamily="34" charset="0"/>
              </a:rPr>
              <a:t>Exclusion not apply if the advisor acknowledges its fiduciary status</a:t>
            </a:r>
            <a:endParaRPr lang="en-US" sz="2100" i="1" dirty="0" smtClean="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10</a:t>
            </a:fld>
            <a:endParaRPr lang="en-US" dirty="0"/>
          </a:p>
        </p:txBody>
      </p:sp>
    </p:spTree>
    <p:extLst>
      <p:ext uri="{BB962C8B-B14F-4D97-AF65-F5344CB8AC3E}">
        <p14:creationId xmlns:p14="http://schemas.microsoft.com/office/powerpoint/2010/main" val="108984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708900" cy="944562"/>
          </a:xfrm>
        </p:spPr>
        <p:txBody>
          <a:bodyPr>
            <a:noAutofit/>
          </a:bodyPr>
          <a:lstStyle/>
          <a:p>
            <a:r>
              <a:rPr lang="en-US" sz="3200" b="1" dirty="0" smtClean="0">
                <a:effectLst/>
                <a:latin typeface="Arial" pitchFamily="34" charset="0"/>
                <a:cs typeface="Arial" pitchFamily="34" charset="0"/>
              </a:rPr>
              <a:t>Exclusion #1: Platform Providers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143000"/>
            <a:ext cx="7499350" cy="5181600"/>
          </a:xfrm>
        </p:spPr>
        <p:txBody>
          <a:bodyPr/>
          <a:lstStyle/>
          <a:p>
            <a:pPr>
              <a:defRPr/>
            </a:pPr>
            <a:r>
              <a:rPr lang="en-US" sz="2800" dirty="0" smtClean="0">
                <a:latin typeface="Arial" pitchFamily="34" charset="0"/>
                <a:cs typeface="Arial" pitchFamily="34" charset="0"/>
              </a:rPr>
              <a:t>Requirements for Exclusion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DC Plan recordkeepers may market investment options available through their platforms    (without regard to individualized needs)</a:t>
            </a:r>
          </a:p>
          <a:p>
            <a:pPr lvl="1">
              <a:defRPr/>
            </a:pPr>
            <a:r>
              <a:rPr lang="en-US" sz="2400" dirty="0" smtClean="0">
                <a:latin typeface="Arial" pitchFamily="34" charset="0"/>
                <a:cs typeface="Arial" pitchFamily="34" charset="0"/>
              </a:rPr>
              <a:t>Must disclose that platform does not provide impartial fiduciary advice </a:t>
            </a:r>
          </a:p>
          <a:p>
            <a:pPr lvl="1">
              <a:defRPr/>
            </a:pPr>
            <a:r>
              <a:rPr lang="en-US" sz="2400" dirty="0" smtClean="0">
                <a:latin typeface="Arial" pitchFamily="34" charset="0"/>
                <a:cs typeface="Arial" pitchFamily="34" charset="0"/>
              </a:rPr>
              <a:t>Can identify options that meet objective criteria (where financial interests are disclosed)</a:t>
            </a:r>
          </a:p>
          <a:p>
            <a:pPr lvl="1">
              <a:defRPr/>
            </a:pPr>
            <a:r>
              <a:rPr lang="en-US" sz="2400" dirty="0" smtClean="0">
                <a:latin typeface="Arial" pitchFamily="34" charset="0"/>
                <a:cs typeface="Arial" pitchFamily="34" charset="0"/>
              </a:rPr>
              <a:t>Can identify sample list of options based on plan size or current options in response to RFP  (where financial interests are disclosed)</a:t>
            </a:r>
          </a:p>
          <a:p>
            <a:pPr lvl="1">
              <a:defRPr/>
            </a:pPr>
            <a:r>
              <a:rPr lang="en-US" sz="2400" dirty="0" smtClean="0">
                <a:latin typeface="Arial" pitchFamily="34" charset="0"/>
                <a:cs typeface="Arial" pitchFamily="34" charset="0"/>
              </a:rPr>
              <a:t>Can provide objective financial data and benchmark comparisons</a:t>
            </a: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11</a:t>
            </a:fld>
            <a:endParaRPr lang="en-US" dirty="0"/>
          </a:p>
        </p:txBody>
      </p:sp>
    </p:spTree>
    <p:extLst>
      <p:ext uri="{BB962C8B-B14F-4D97-AF65-F5344CB8AC3E}">
        <p14:creationId xmlns:p14="http://schemas.microsoft.com/office/powerpoint/2010/main" val="806002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
            <a:ext cx="7708900" cy="944562"/>
          </a:xfrm>
        </p:spPr>
        <p:txBody>
          <a:bodyPr>
            <a:noAutofit/>
          </a:bodyPr>
          <a:lstStyle/>
          <a:p>
            <a:r>
              <a:rPr lang="en-US" sz="3200" b="1" dirty="0" smtClean="0">
                <a:effectLst/>
                <a:latin typeface="Arial" pitchFamily="34" charset="0"/>
                <a:cs typeface="Arial" pitchFamily="34" charset="0"/>
              </a:rPr>
              <a:t>Exclusion #2: Investment Education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14400"/>
            <a:ext cx="7499350" cy="5181600"/>
          </a:xfrm>
        </p:spPr>
        <p:txBody>
          <a:bodyPr/>
          <a:lstStyle/>
          <a:p>
            <a:pPr>
              <a:defRPr/>
            </a:pPr>
            <a:r>
              <a:rPr lang="en-US" sz="2800" dirty="0" smtClean="0">
                <a:latin typeface="Arial" pitchFamily="34" charset="0"/>
                <a:cs typeface="Arial" pitchFamily="34" charset="0"/>
              </a:rPr>
              <a:t>Similar to Current Safe Harbor (IB 96-1)</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Plan Information</a:t>
            </a:r>
          </a:p>
          <a:p>
            <a:pPr lvl="1">
              <a:defRPr/>
            </a:pPr>
            <a:r>
              <a:rPr lang="en-US" sz="2400" dirty="0" smtClean="0">
                <a:latin typeface="Arial" pitchFamily="34" charset="0"/>
                <a:cs typeface="Arial" pitchFamily="34" charset="0"/>
              </a:rPr>
              <a:t>General Financial/Retirement Information</a:t>
            </a:r>
          </a:p>
          <a:p>
            <a:pPr lvl="1">
              <a:defRPr/>
            </a:pPr>
            <a:r>
              <a:rPr lang="en-US" sz="2400" dirty="0" smtClean="0">
                <a:latin typeface="Arial" pitchFamily="34" charset="0"/>
                <a:cs typeface="Arial" pitchFamily="34" charset="0"/>
              </a:rPr>
              <a:t>Asset Allocation Models</a:t>
            </a:r>
          </a:p>
          <a:p>
            <a:pPr lvl="1">
              <a:defRPr/>
            </a:pPr>
            <a:r>
              <a:rPr lang="en-US" sz="2400" dirty="0" smtClean="0">
                <a:latin typeface="Arial" pitchFamily="34" charset="0"/>
                <a:cs typeface="Arial" pitchFamily="34" charset="0"/>
              </a:rPr>
              <a:t>Interactive Investment Materials</a:t>
            </a:r>
          </a:p>
          <a:p>
            <a:pPr marL="403225" lvl="1" indent="0">
              <a:buNone/>
              <a:defRPr/>
            </a:pPr>
            <a:endParaRPr lang="en-US" sz="800" dirty="0" smtClean="0">
              <a:latin typeface="Arial" pitchFamily="34" charset="0"/>
              <a:cs typeface="Arial" pitchFamily="34" charset="0"/>
            </a:endParaRPr>
          </a:p>
          <a:p>
            <a:pPr>
              <a:defRPr/>
            </a:pPr>
            <a:r>
              <a:rPr lang="en-US" sz="2800" dirty="0" smtClean="0">
                <a:latin typeface="Arial" pitchFamily="34" charset="0"/>
                <a:cs typeface="Arial" pitchFamily="34" charset="0"/>
              </a:rPr>
              <a:t>Observations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Exclusion applies to both Plans and IRAs</a:t>
            </a:r>
          </a:p>
          <a:p>
            <a:pPr lvl="1">
              <a:defRPr/>
            </a:pPr>
            <a:r>
              <a:rPr lang="en-US" sz="2400" dirty="0" smtClean="0">
                <a:latin typeface="Arial" pitchFamily="34" charset="0"/>
                <a:cs typeface="Arial" pitchFamily="34" charset="0"/>
              </a:rPr>
              <a:t>Asset allocation models and interactive materials cannot reference specific options unless</a:t>
            </a:r>
          </a:p>
          <a:p>
            <a:pPr marL="635000" lvl="1" indent="0">
              <a:buNone/>
              <a:defRPr/>
            </a:pPr>
            <a:r>
              <a:rPr lang="en-US" sz="2400" dirty="0" smtClean="0">
                <a:latin typeface="Arial" pitchFamily="34" charset="0"/>
                <a:cs typeface="Arial" pitchFamily="34" charset="0"/>
              </a:rPr>
              <a:t>- They are subject to oversight of plan sponsor</a:t>
            </a:r>
          </a:p>
          <a:p>
            <a:pPr marL="635000" lvl="1" indent="0">
              <a:buNone/>
              <a:defRPr/>
            </a:pPr>
            <a:r>
              <a:rPr lang="en-US" sz="2400" dirty="0" smtClean="0">
                <a:latin typeface="Arial" pitchFamily="34" charset="0"/>
                <a:cs typeface="Arial" pitchFamily="34" charset="0"/>
              </a:rPr>
              <a:t>- Options with similar risk/return are identified</a:t>
            </a:r>
          </a:p>
          <a:p>
            <a:pPr marL="635000" lvl="1" indent="0">
              <a:buNone/>
              <a:defRPr/>
            </a:pPr>
            <a:r>
              <a:rPr lang="en-US" sz="2400" dirty="0" smtClean="0">
                <a:latin typeface="Arial" pitchFamily="34" charset="0"/>
                <a:cs typeface="Arial" pitchFamily="34" charset="0"/>
              </a:rPr>
              <a:t>- Statement on how more info may be obtained</a:t>
            </a: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12</a:t>
            </a:fld>
            <a:endParaRPr lang="en-US" dirty="0"/>
          </a:p>
        </p:txBody>
      </p:sp>
    </p:spTree>
    <p:extLst>
      <p:ext uri="{BB962C8B-B14F-4D97-AF65-F5344CB8AC3E}">
        <p14:creationId xmlns:p14="http://schemas.microsoft.com/office/powerpoint/2010/main" val="3118645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848600" cy="944562"/>
          </a:xfrm>
        </p:spPr>
        <p:txBody>
          <a:bodyPr>
            <a:noAutofit/>
          </a:bodyPr>
          <a:lstStyle/>
          <a:p>
            <a:r>
              <a:rPr lang="en-US" sz="3200" b="1" dirty="0" smtClean="0">
                <a:effectLst/>
                <a:latin typeface="Arial" pitchFamily="34" charset="0"/>
                <a:cs typeface="Arial" pitchFamily="34" charset="0"/>
              </a:rPr>
              <a:t>Exclusion #3: General Communications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5181600"/>
          </a:xfrm>
        </p:spPr>
        <p:txBody>
          <a:bodyPr/>
          <a:lstStyle/>
          <a:p>
            <a:pPr>
              <a:defRPr/>
            </a:pPr>
            <a:r>
              <a:rPr lang="en-US" sz="2800" dirty="0" smtClean="0">
                <a:latin typeface="Arial" pitchFamily="34" charset="0"/>
                <a:cs typeface="Arial" pitchFamily="34" charset="0"/>
              </a:rPr>
              <a:t>Definition of “General Communications”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Reasonable person must not view as investment recommendation</a:t>
            </a:r>
            <a:endParaRPr lang="en-US" sz="2400" dirty="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a:defRPr/>
            </a:pPr>
            <a:r>
              <a:rPr lang="en-US" sz="2800" dirty="0" smtClean="0">
                <a:latin typeface="Arial" pitchFamily="34" charset="0"/>
                <a:cs typeface="Arial" pitchFamily="34" charset="0"/>
              </a:rPr>
              <a:t>Examples</a:t>
            </a:r>
          </a:p>
          <a:p>
            <a:pPr lvl="1">
              <a:defRPr/>
            </a:pPr>
            <a:r>
              <a:rPr lang="en-US" sz="2400" dirty="0" smtClean="0">
                <a:latin typeface="Arial" pitchFamily="34" charset="0"/>
                <a:cs typeface="Arial" pitchFamily="34" charset="0"/>
              </a:rPr>
              <a:t>Newsletters, talk shows</a:t>
            </a:r>
          </a:p>
          <a:p>
            <a:pPr lvl="1">
              <a:defRPr/>
            </a:pPr>
            <a:r>
              <a:rPr lang="en-US" sz="2400" dirty="0" smtClean="0">
                <a:latin typeface="Arial" pitchFamily="34" charset="0"/>
                <a:cs typeface="Arial" pitchFamily="34" charset="0"/>
              </a:rPr>
              <a:t>Speeches and conferences</a:t>
            </a:r>
          </a:p>
          <a:p>
            <a:pPr lvl="1">
              <a:defRPr/>
            </a:pPr>
            <a:r>
              <a:rPr lang="en-US" sz="2400" dirty="0" smtClean="0">
                <a:latin typeface="Arial" pitchFamily="34" charset="0"/>
                <a:cs typeface="Arial" pitchFamily="34" charset="0"/>
              </a:rPr>
              <a:t>Research or news reports</a:t>
            </a:r>
          </a:p>
          <a:p>
            <a:pPr lvl="1">
              <a:defRPr/>
            </a:pPr>
            <a:r>
              <a:rPr lang="en-US" sz="2400" dirty="0" smtClean="0">
                <a:latin typeface="Arial" pitchFamily="34" charset="0"/>
                <a:cs typeface="Arial" pitchFamily="34" charset="0"/>
              </a:rPr>
              <a:t>Market data</a:t>
            </a:r>
          </a:p>
          <a:p>
            <a:pPr lvl="1">
              <a:defRPr/>
            </a:pPr>
            <a:r>
              <a:rPr lang="en-US" sz="2400" dirty="0" smtClean="0">
                <a:latin typeface="Arial" pitchFamily="34" charset="0"/>
                <a:cs typeface="Arial" pitchFamily="34" charset="0"/>
              </a:rPr>
              <a:t>Performance reports</a:t>
            </a:r>
          </a:p>
          <a:p>
            <a:pPr lvl="1">
              <a:defRPr/>
            </a:pPr>
            <a:r>
              <a:rPr lang="en-US" sz="2400" dirty="0" smtClean="0">
                <a:latin typeface="Arial" pitchFamily="34" charset="0"/>
                <a:cs typeface="Arial" pitchFamily="34" charset="0"/>
              </a:rPr>
              <a:t>Prospectuses</a:t>
            </a:r>
            <a:endParaRPr lang="en-US" sz="24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13</a:t>
            </a:fld>
            <a:endParaRPr lang="en-US" dirty="0"/>
          </a:p>
        </p:txBody>
      </p:sp>
    </p:spTree>
    <p:extLst>
      <p:ext uri="{BB962C8B-B14F-4D97-AF65-F5344CB8AC3E}">
        <p14:creationId xmlns:p14="http://schemas.microsoft.com/office/powerpoint/2010/main" val="3866361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708900" cy="944562"/>
          </a:xfrm>
        </p:spPr>
        <p:txBody>
          <a:bodyPr>
            <a:noAutofit/>
          </a:bodyPr>
          <a:lstStyle/>
          <a:p>
            <a:r>
              <a:rPr lang="en-US" sz="3200" b="1" dirty="0" smtClean="0">
                <a:effectLst/>
                <a:latin typeface="Arial" pitchFamily="34" charset="0"/>
                <a:cs typeface="Arial" pitchFamily="34" charset="0"/>
              </a:rPr>
              <a:t>Exclusion #4: </a:t>
            </a:r>
            <a:br>
              <a:rPr lang="en-US" sz="3200" b="1" dirty="0" smtClean="0">
                <a:effectLst/>
                <a:latin typeface="Arial" pitchFamily="34" charset="0"/>
                <a:cs typeface="Arial" pitchFamily="34" charset="0"/>
              </a:rPr>
            </a:br>
            <a:r>
              <a:rPr lang="en-US" sz="3200" b="1" dirty="0" smtClean="0">
                <a:effectLst/>
                <a:latin typeface="Arial" pitchFamily="34" charset="0"/>
                <a:cs typeface="Arial" pitchFamily="34" charset="0"/>
              </a:rPr>
              <a:t>Sellers to Institutional Fiduciaries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447800"/>
            <a:ext cx="7499350" cy="5181600"/>
          </a:xfrm>
        </p:spPr>
        <p:txBody>
          <a:bodyPr/>
          <a:lstStyle/>
          <a:p>
            <a:pPr>
              <a:defRPr/>
            </a:pPr>
            <a:r>
              <a:rPr lang="en-US" sz="2800" dirty="0" smtClean="0">
                <a:latin typeface="Arial" pitchFamily="34" charset="0"/>
                <a:cs typeface="Arial" pitchFamily="34" charset="0"/>
              </a:rPr>
              <a:t>Scope of Exclusion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Covers advice provided by seller of investment product to Institutional Fiduciary of a Plan/IRA</a:t>
            </a:r>
          </a:p>
          <a:p>
            <a:pPr lvl="1">
              <a:defRPr/>
            </a:pPr>
            <a:r>
              <a:rPr lang="en-US" sz="2400" dirty="0" smtClean="0">
                <a:latin typeface="Arial" pitchFamily="34" charset="0"/>
                <a:cs typeface="Arial" pitchFamily="34" charset="0"/>
              </a:rPr>
              <a:t>Institutional Fiduciary has over $50mm in AUM or is a bank, insurer, RIA or BD</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Requirements for Exclusion</a:t>
            </a:r>
          </a:p>
          <a:p>
            <a:pPr lvl="1">
              <a:defRPr/>
            </a:pPr>
            <a:r>
              <a:rPr lang="en-US" sz="2400" dirty="0" smtClean="0">
                <a:latin typeface="Arial" pitchFamily="34" charset="0"/>
                <a:cs typeface="Arial" pitchFamily="34" charset="0"/>
              </a:rPr>
              <a:t>Seller informs that it is not providing impartial fiduciary advice</a:t>
            </a:r>
          </a:p>
          <a:p>
            <a:pPr lvl="1">
              <a:defRPr/>
            </a:pPr>
            <a:r>
              <a:rPr lang="en-US" sz="2400" dirty="0" smtClean="0">
                <a:latin typeface="Arial" pitchFamily="34" charset="0"/>
                <a:cs typeface="Arial" pitchFamily="34" charset="0"/>
              </a:rPr>
              <a:t>Seller does not receive any direct compensation</a:t>
            </a:r>
          </a:p>
          <a:p>
            <a:pPr lvl="1">
              <a:defRPr/>
            </a:pPr>
            <a:r>
              <a:rPr lang="en-US" sz="2400" dirty="0" smtClean="0">
                <a:latin typeface="Arial" pitchFamily="34" charset="0"/>
                <a:cs typeface="Arial" pitchFamily="34" charset="0"/>
              </a:rPr>
              <a:t>Seller reasonably believes that Institutional Fiduciary is capable and independent</a:t>
            </a: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14</a:t>
            </a:fld>
            <a:endParaRPr lang="en-US" dirty="0"/>
          </a:p>
        </p:txBody>
      </p:sp>
    </p:spTree>
    <p:extLst>
      <p:ext uri="{BB962C8B-B14F-4D97-AF65-F5344CB8AC3E}">
        <p14:creationId xmlns:p14="http://schemas.microsoft.com/office/powerpoint/2010/main" val="2876352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Exclusion #5: Swap Counterparty</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5181600"/>
          </a:xfrm>
        </p:spPr>
        <p:txBody>
          <a:bodyPr/>
          <a:lstStyle/>
          <a:p>
            <a:pPr>
              <a:defRPr/>
            </a:pPr>
            <a:r>
              <a:rPr lang="en-US" sz="2800" dirty="0" smtClean="0">
                <a:latin typeface="Arial" pitchFamily="34" charset="0"/>
                <a:cs typeface="Arial" pitchFamily="34" charset="0"/>
              </a:rPr>
              <a:t>Conditions for Fiduciary Exclusion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Counterparty is swap dealer (or security-based swap dealer) or major swap participant</a:t>
            </a:r>
          </a:p>
          <a:p>
            <a:pPr lvl="1">
              <a:defRPr/>
            </a:pPr>
            <a:r>
              <a:rPr lang="en-US" sz="2400" dirty="0" smtClean="0">
                <a:latin typeface="Arial" pitchFamily="34" charset="0"/>
                <a:cs typeface="Arial" pitchFamily="34" charset="0"/>
              </a:rPr>
              <a:t>Not acting as “advisor” to plan under Commodity Exchange Act or Securities Exchange Act</a:t>
            </a:r>
          </a:p>
          <a:p>
            <a:pPr lvl="1">
              <a:defRPr/>
            </a:pPr>
            <a:r>
              <a:rPr lang="en-US" sz="2400" dirty="0" smtClean="0">
                <a:latin typeface="Arial" pitchFamily="34" charset="0"/>
                <a:cs typeface="Arial" pitchFamily="34" charset="0"/>
              </a:rPr>
              <a:t>Does not receive any direct compensation</a:t>
            </a:r>
            <a:endParaRPr lang="en-US" sz="2200" dirty="0" smtClean="0">
              <a:latin typeface="Arial" pitchFamily="34" charset="0"/>
              <a:cs typeface="Arial" pitchFamily="34" charset="0"/>
            </a:endParaRPr>
          </a:p>
          <a:p>
            <a:pPr lvl="1">
              <a:defRPr/>
            </a:pPr>
            <a:r>
              <a:rPr lang="en-US" sz="2400" dirty="0">
                <a:latin typeface="Arial" pitchFamily="34" charset="0"/>
                <a:cs typeface="Arial" pitchFamily="34" charset="0"/>
              </a:rPr>
              <a:t>Written representation from plan </a:t>
            </a:r>
            <a:r>
              <a:rPr lang="en-US" sz="2400" dirty="0" smtClean="0">
                <a:latin typeface="Arial" pitchFamily="34" charset="0"/>
                <a:cs typeface="Arial" pitchFamily="34" charset="0"/>
              </a:rPr>
              <a:t>fiduciary that it understands:</a:t>
            </a:r>
          </a:p>
          <a:p>
            <a:pPr marL="631825" lvl="1" indent="0">
              <a:buNone/>
              <a:defRPr/>
            </a:pPr>
            <a:r>
              <a:rPr lang="en-US" sz="2400" dirty="0" smtClean="0">
                <a:latin typeface="Arial" pitchFamily="34" charset="0"/>
                <a:cs typeface="Arial" pitchFamily="34" charset="0"/>
              </a:rPr>
              <a:t>- Advice is not impartial fiduciary advice</a:t>
            </a:r>
          </a:p>
          <a:p>
            <a:pPr marL="631825" lvl="1" indent="0">
              <a:buNone/>
              <a:defRPr/>
            </a:pPr>
            <a:r>
              <a:rPr lang="en-US" sz="2400" dirty="0" smtClean="0">
                <a:latin typeface="Arial" pitchFamily="34" charset="0"/>
                <a:cs typeface="Arial" pitchFamily="34" charset="0"/>
              </a:rPr>
              <a:t>- It is exercising independent judgment</a:t>
            </a:r>
            <a:endParaRPr lang="en-US" sz="2400" dirty="0">
              <a:latin typeface="Arial" pitchFamily="34" charset="0"/>
              <a:cs typeface="Arial" pitchFamily="34" charset="0"/>
            </a:endParaRPr>
          </a:p>
          <a:p>
            <a:pPr marL="403225" lvl="1" indent="0">
              <a:buNone/>
              <a:defRPr/>
            </a:pPr>
            <a:endParaRPr lang="en-US" sz="2400" dirty="0" smtClean="0">
              <a:latin typeface="Arial" pitchFamily="34" charset="0"/>
              <a:cs typeface="Arial" pitchFamily="34" charset="0"/>
            </a:endParaRPr>
          </a:p>
          <a:p>
            <a:pPr lvl="1">
              <a:defRPr/>
            </a:pPr>
            <a:endParaRPr lang="en-US" sz="2400" dirty="0" smtClean="0">
              <a:latin typeface="Arial" pitchFamily="34" charset="0"/>
              <a:cs typeface="Arial" pitchFamily="34" charset="0"/>
            </a:endParaRPr>
          </a:p>
          <a:p>
            <a:pPr lvl="1">
              <a:defRPr/>
            </a:pPr>
            <a:endParaRPr lang="en-US" sz="2400" dirty="0">
              <a:latin typeface="Arial" pitchFamily="34" charset="0"/>
              <a:cs typeface="Arial" pitchFamily="34" charset="0"/>
            </a:endParaRPr>
          </a:p>
          <a:p>
            <a:pPr marL="82550" indent="0">
              <a:buNone/>
              <a:defRPr/>
            </a:pPr>
            <a:endParaRPr lang="en-US" sz="2800" dirty="0" smtClean="0">
              <a:latin typeface="Arial" pitchFamily="34" charset="0"/>
              <a:cs typeface="Arial" pitchFamily="34" charset="0"/>
            </a:endParaRP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15</a:t>
            </a:fld>
            <a:endParaRPr lang="en-US" dirty="0"/>
          </a:p>
        </p:txBody>
      </p:sp>
    </p:spTree>
    <p:extLst>
      <p:ext uri="{BB962C8B-B14F-4D97-AF65-F5344CB8AC3E}">
        <p14:creationId xmlns:p14="http://schemas.microsoft.com/office/powerpoint/2010/main" val="2533348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924800" cy="944562"/>
          </a:xfrm>
        </p:spPr>
        <p:txBody>
          <a:bodyPr>
            <a:noAutofit/>
          </a:bodyPr>
          <a:lstStyle/>
          <a:p>
            <a:r>
              <a:rPr lang="en-US" sz="3200" b="1" dirty="0" smtClean="0">
                <a:effectLst/>
                <a:latin typeface="Arial" pitchFamily="34" charset="0"/>
                <a:cs typeface="Arial" pitchFamily="34" charset="0"/>
              </a:rPr>
              <a:t>Exclusion #6: Plan Sponsor Employees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5181600"/>
          </a:xfrm>
        </p:spPr>
        <p:txBody>
          <a:bodyPr/>
          <a:lstStyle/>
          <a:p>
            <a:pPr>
              <a:defRPr/>
            </a:pPr>
            <a:r>
              <a:rPr lang="en-US" sz="2800" dirty="0" smtClean="0">
                <a:latin typeface="Arial" pitchFamily="34" charset="0"/>
                <a:cs typeface="Arial" pitchFamily="34" charset="0"/>
              </a:rPr>
              <a:t>Advice from Employee to Plan Sponsor</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Exclusion applies if employee does not receive compensation beyond employee’s normal pay</a:t>
            </a:r>
          </a:p>
          <a:p>
            <a:pPr lvl="1">
              <a:defRPr/>
            </a:pPr>
            <a:r>
              <a:rPr lang="en-US" sz="2400" dirty="0" smtClean="0">
                <a:latin typeface="Arial" pitchFamily="34" charset="0"/>
                <a:cs typeface="Arial" pitchFamily="34" charset="0"/>
              </a:rPr>
              <a:t>Carve-out is designed to protect employees from potential fiduciary liability</a:t>
            </a:r>
          </a:p>
          <a:p>
            <a:pPr marL="403225" lvl="1" indent="0">
              <a:buNone/>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Advice from HR Employee to Co-Worker</a:t>
            </a:r>
          </a:p>
          <a:p>
            <a:pPr lvl="1">
              <a:defRPr/>
            </a:pPr>
            <a:r>
              <a:rPr lang="en-US" sz="2400" dirty="0" smtClean="0">
                <a:latin typeface="Arial" pitchFamily="34" charset="0"/>
                <a:cs typeface="Arial" pitchFamily="34" charset="0"/>
              </a:rPr>
              <a:t>HR employee’s duties do not include providing advice</a:t>
            </a:r>
          </a:p>
          <a:p>
            <a:pPr lvl="1">
              <a:defRPr/>
            </a:pPr>
            <a:r>
              <a:rPr lang="en-US" sz="2400" dirty="0" smtClean="0">
                <a:latin typeface="Arial" pitchFamily="34" charset="0"/>
                <a:cs typeface="Arial" pitchFamily="34" charset="0"/>
              </a:rPr>
              <a:t>HR employee is not licensed (or required to be licensed) under securities or insurance law</a:t>
            </a:r>
          </a:p>
          <a:p>
            <a:pPr lvl="1">
              <a:defRPr/>
            </a:pPr>
            <a:r>
              <a:rPr lang="en-US" sz="2400" dirty="0" smtClean="0">
                <a:latin typeface="Arial" pitchFamily="34" charset="0"/>
                <a:cs typeface="Arial" pitchFamily="34" charset="0"/>
              </a:rPr>
              <a:t>No compensation beyond normal pay</a:t>
            </a:r>
          </a:p>
          <a:p>
            <a:pPr lvl="1">
              <a:defRPr/>
            </a:pPr>
            <a:endParaRPr lang="en-US" sz="2400" dirty="0">
              <a:latin typeface="Arial" pitchFamily="34" charset="0"/>
              <a:cs typeface="Arial" pitchFamily="34" charset="0"/>
            </a:endParaRPr>
          </a:p>
          <a:p>
            <a:pPr marL="82550" indent="0">
              <a:buNone/>
              <a:defRPr/>
            </a:pPr>
            <a:endParaRPr lang="en-US" sz="2800" dirty="0" smtClean="0">
              <a:latin typeface="Arial" pitchFamily="34" charset="0"/>
              <a:cs typeface="Arial" pitchFamily="34" charset="0"/>
            </a:endParaRP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16</a:t>
            </a:fld>
            <a:endParaRPr lang="en-US" dirty="0"/>
          </a:p>
        </p:txBody>
      </p:sp>
    </p:spTree>
    <p:extLst>
      <p:ext uri="{BB962C8B-B14F-4D97-AF65-F5344CB8AC3E}">
        <p14:creationId xmlns:p14="http://schemas.microsoft.com/office/powerpoint/2010/main" val="3688571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924800" cy="944562"/>
          </a:xfrm>
        </p:spPr>
        <p:txBody>
          <a:bodyPr>
            <a:noAutofit/>
          </a:bodyPr>
          <a:lstStyle/>
          <a:p>
            <a:r>
              <a:rPr lang="en-US" sz="3200" b="1" dirty="0" smtClean="0">
                <a:effectLst/>
                <a:latin typeface="Arial" pitchFamily="34" charset="0"/>
                <a:cs typeface="Arial" pitchFamily="34" charset="0"/>
              </a:rPr>
              <a:t>Comparison to Proposed Rule</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5181600"/>
          </a:xfrm>
        </p:spPr>
        <p:txBody>
          <a:bodyPr/>
          <a:lstStyle/>
          <a:p>
            <a:pPr>
              <a:defRPr/>
            </a:pPr>
            <a:r>
              <a:rPr lang="en-US" sz="2800" dirty="0" smtClean="0">
                <a:latin typeface="Arial" pitchFamily="34" charset="0"/>
                <a:cs typeface="Arial" pitchFamily="34" charset="0"/>
              </a:rPr>
              <a:t>General</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Final rule follows structure of DOL’s proposal</a:t>
            </a:r>
          </a:p>
          <a:p>
            <a:pPr lvl="1">
              <a:defRPr/>
            </a:pPr>
            <a:r>
              <a:rPr lang="en-US" sz="2400" dirty="0" smtClean="0">
                <a:latin typeface="Arial" pitchFamily="34" charset="0"/>
                <a:cs typeface="Arial" pitchFamily="34" charset="0"/>
              </a:rPr>
              <a:t>Appraisals are not fiduciary advice and will be addressed in future (including ESOP appraisals)</a:t>
            </a:r>
          </a:p>
          <a:p>
            <a:pPr lvl="1">
              <a:defRPr/>
            </a:pPr>
            <a:r>
              <a:rPr lang="en-US" sz="2400" dirty="0" smtClean="0">
                <a:latin typeface="Arial" pitchFamily="34" charset="0"/>
                <a:cs typeface="Arial" pitchFamily="34" charset="0"/>
              </a:rPr>
              <a:t>New fiduciary rule is effective April 10, 2017</a:t>
            </a:r>
          </a:p>
          <a:p>
            <a:pPr marL="403225" lvl="1" indent="0">
              <a:buNone/>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Clarifications in Final Fiduciary Definition</a:t>
            </a:r>
          </a:p>
          <a:p>
            <a:pPr lvl="1">
              <a:defRPr/>
            </a:pPr>
            <a:r>
              <a:rPr lang="en-US" sz="2400" dirty="0" smtClean="0">
                <a:latin typeface="Arial" pitchFamily="34" charset="0"/>
                <a:cs typeface="Arial" pitchFamily="34" charset="0"/>
              </a:rPr>
              <a:t>Fiduciary advice may be limited to one-time advice (subject to Best Interest standards)</a:t>
            </a:r>
          </a:p>
          <a:p>
            <a:pPr lvl="1">
              <a:defRPr/>
            </a:pPr>
            <a:r>
              <a:rPr lang="en-US" sz="2400" dirty="0" smtClean="0">
                <a:latin typeface="Arial" pitchFamily="34" charset="0"/>
                <a:cs typeface="Arial" pitchFamily="34" charset="0"/>
              </a:rPr>
              <a:t>“Hire Me” recommendation is not fiduciary advice</a:t>
            </a:r>
          </a:p>
          <a:p>
            <a:pPr lvl="1">
              <a:defRPr/>
            </a:pPr>
            <a:r>
              <a:rPr lang="en-US" sz="2400" dirty="0" smtClean="0">
                <a:latin typeface="Arial" pitchFamily="34" charset="0"/>
                <a:cs typeface="Arial" pitchFamily="34" charset="0"/>
              </a:rPr>
              <a:t>Asset allocation “Investment Education” for IRAs must not refer to specific investments</a:t>
            </a: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17</a:t>
            </a:fld>
            <a:endParaRPr lang="en-US" dirty="0"/>
          </a:p>
        </p:txBody>
      </p:sp>
    </p:spTree>
    <p:extLst>
      <p:ext uri="{BB962C8B-B14F-4D97-AF65-F5344CB8AC3E}">
        <p14:creationId xmlns:p14="http://schemas.microsoft.com/office/powerpoint/2010/main" val="2167471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Fiduciary Rule and Exemptions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Need for “ERISA 406(b)” Exemptive Relief</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New “investment advice” definition confers fiduciary status on all types of advisors</a:t>
            </a:r>
          </a:p>
          <a:p>
            <a:pPr lvl="1">
              <a:defRPr/>
            </a:pPr>
            <a:r>
              <a:rPr lang="en-US" sz="2400" dirty="0" smtClean="0">
                <a:latin typeface="Arial" pitchFamily="34" charset="0"/>
                <a:cs typeface="Arial" pitchFamily="34" charset="0"/>
              </a:rPr>
              <a:t>Prohibited transaction rules ban advisors from earning variable compensation (commissions)</a:t>
            </a:r>
          </a:p>
          <a:p>
            <a:pPr lvl="1">
              <a:defRPr/>
            </a:pPr>
            <a:r>
              <a:rPr lang="en-US" sz="2400" dirty="0" smtClean="0">
                <a:latin typeface="Arial" pitchFamily="34" charset="0"/>
                <a:cs typeface="Arial" pitchFamily="34" charset="0"/>
              </a:rPr>
              <a:t>Exemption required for brokers and insurance agents, </a:t>
            </a:r>
            <a:r>
              <a:rPr lang="en-US" sz="2400" u="sng" dirty="0" smtClean="0">
                <a:latin typeface="Arial" pitchFamily="34" charset="0"/>
                <a:cs typeface="Arial" pitchFamily="34" charset="0"/>
              </a:rPr>
              <a:t>including advisors to IRAs</a:t>
            </a:r>
          </a:p>
          <a:p>
            <a:pPr lvl="1">
              <a:defRPr/>
            </a:pPr>
            <a:r>
              <a:rPr lang="en-US" sz="2400" dirty="0" smtClean="0">
                <a:latin typeface="Arial" pitchFamily="34" charset="0"/>
                <a:cs typeface="Arial" pitchFamily="34" charset="0"/>
              </a:rPr>
              <a:t>DOL has created Best Interest Class Exemption</a:t>
            </a:r>
            <a:endParaRPr lang="en-US" sz="2400" dirty="0">
              <a:latin typeface="Arial" pitchFamily="34" charset="0"/>
              <a:cs typeface="Arial" pitchFamily="34" charset="0"/>
            </a:endParaRPr>
          </a:p>
          <a:p>
            <a:pPr marL="82550" indent="0">
              <a:buNone/>
              <a:defRPr/>
            </a:pPr>
            <a:endParaRPr lang="en-US" sz="2800" dirty="0" smtClean="0">
              <a:latin typeface="Arial" pitchFamily="34" charset="0"/>
              <a:cs typeface="Arial" pitchFamily="34" charset="0"/>
            </a:endParaRP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18</a:t>
            </a:fld>
            <a:endParaRPr lang="en-US" dirty="0"/>
          </a:p>
        </p:txBody>
      </p:sp>
    </p:spTree>
    <p:extLst>
      <p:ext uri="{BB962C8B-B14F-4D97-AF65-F5344CB8AC3E}">
        <p14:creationId xmlns:p14="http://schemas.microsoft.com/office/powerpoint/2010/main" val="1814567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
            <a:ext cx="7715250" cy="944562"/>
          </a:xfrm>
        </p:spPr>
        <p:txBody>
          <a:bodyPr>
            <a:noAutofit/>
          </a:bodyPr>
          <a:lstStyle/>
          <a:p>
            <a:r>
              <a:rPr lang="en-US" sz="3200" b="1" dirty="0" smtClean="0">
                <a:effectLst/>
                <a:latin typeface="Arial" pitchFamily="34" charset="0"/>
                <a:cs typeface="Arial" pitchFamily="34" charset="0"/>
              </a:rPr>
              <a:t>Best Interest Contract (BIC) Exemption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14400"/>
            <a:ext cx="7499350" cy="4953000"/>
          </a:xfrm>
        </p:spPr>
        <p:txBody>
          <a:bodyPr/>
          <a:lstStyle/>
          <a:p>
            <a:pPr>
              <a:defRPr/>
            </a:pPr>
            <a:r>
              <a:rPr lang="en-US" sz="2800" dirty="0" smtClean="0">
                <a:latin typeface="Arial" pitchFamily="34" charset="0"/>
                <a:cs typeface="Arial" pitchFamily="34" charset="0"/>
              </a:rPr>
              <a:t>Scope of BIC Exemption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Advisor can earn variable compensation (such as commissions) for non-discretionary advice</a:t>
            </a:r>
          </a:p>
          <a:p>
            <a:pPr lvl="1">
              <a:defRPr/>
            </a:pPr>
            <a:r>
              <a:rPr lang="en-US" sz="2400" dirty="0" smtClean="0">
                <a:latin typeface="Arial" pitchFamily="34" charset="0"/>
                <a:cs typeface="Arial" pitchFamily="34" charset="0"/>
              </a:rPr>
              <a:t>Covered “retail” clients include:</a:t>
            </a:r>
          </a:p>
          <a:p>
            <a:pPr lvl="2">
              <a:defRPr/>
            </a:pPr>
            <a:r>
              <a:rPr lang="en-US" dirty="0" smtClean="0">
                <a:latin typeface="Arial" pitchFamily="34" charset="0"/>
                <a:cs typeface="Arial" pitchFamily="34" charset="0"/>
              </a:rPr>
              <a:t>Participants</a:t>
            </a:r>
          </a:p>
          <a:p>
            <a:pPr lvl="2">
              <a:defRPr/>
            </a:pPr>
            <a:r>
              <a:rPr lang="en-US" dirty="0" smtClean="0">
                <a:latin typeface="Arial" pitchFamily="34" charset="0"/>
                <a:cs typeface="Arial" pitchFamily="34" charset="0"/>
              </a:rPr>
              <a:t>IRAs (and HSAs, Archer MSAs and Coverdell)</a:t>
            </a:r>
          </a:p>
          <a:p>
            <a:pPr lvl="2">
              <a:defRPr/>
            </a:pPr>
            <a:r>
              <a:rPr lang="en-US" dirty="0" smtClean="0">
                <a:latin typeface="Arial" pitchFamily="34" charset="0"/>
                <a:cs typeface="Arial" pitchFamily="34" charset="0"/>
              </a:rPr>
              <a:t>Non-ERISA Plans (</a:t>
            </a:r>
            <a:r>
              <a:rPr lang="en-US" i="1" dirty="0" smtClean="0">
                <a:latin typeface="Arial" pitchFamily="34" charset="0"/>
                <a:cs typeface="Arial" pitchFamily="34" charset="0"/>
              </a:rPr>
              <a:t>e.g.</a:t>
            </a:r>
            <a:r>
              <a:rPr lang="en-US" dirty="0" smtClean="0">
                <a:latin typeface="Arial" pitchFamily="34" charset="0"/>
                <a:cs typeface="Arial" pitchFamily="34" charset="0"/>
              </a:rPr>
              <a:t>, Keogh, Solo Plans)</a:t>
            </a:r>
          </a:p>
          <a:p>
            <a:pPr lvl="2">
              <a:defRPr/>
            </a:pPr>
            <a:r>
              <a:rPr lang="en-US" dirty="0" smtClean="0">
                <a:latin typeface="Arial" pitchFamily="34" charset="0"/>
                <a:cs typeface="Arial" pitchFamily="34" charset="0"/>
              </a:rPr>
              <a:t>ERISA Plans (with less than $50 million)</a:t>
            </a:r>
          </a:p>
          <a:p>
            <a:pPr marL="82550" indent="0">
              <a:buNone/>
              <a:defRPr/>
            </a:pPr>
            <a:endParaRPr lang="en-US" sz="1800" dirty="0" smtClean="0">
              <a:latin typeface="Arial" pitchFamily="34" charset="0"/>
              <a:cs typeface="Arial" pitchFamily="34" charset="0"/>
            </a:endParaRPr>
          </a:p>
          <a:p>
            <a:pPr>
              <a:defRPr/>
            </a:pPr>
            <a:r>
              <a:rPr lang="en-US" sz="2800" dirty="0" smtClean="0">
                <a:latin typeface="Arial" pitchFamily="34" charset="0"/>
                <a:cs typeface="Arial" pitchFamily="34" charset="0"/>
              </a:rPr>
              <a:t>Observations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No relief for variable compensation arising from </a:t>
            </a:r>
            <a:r>
              <a:rPr lang="en-US" sz="2400" u="sng" dirty="0" smtClean="0">
                <a:latin typeface="Arial" pitchFamily="34" charset="0"/>
                <a:cs typeface="Arial" pitchFamily="34" charset="0"/>
              </a:rPr>
              <a:t>discretionary</a:t>
            </a:r>
            <a:r>
              <a:rPr lang="en-US" sz="2400" dirty="0" smtClean="0">
                <a:latin typeface="Arial" pitchFamily="34" charset="0"/>
                <a:cs typeface="Arial" pitchFamily="34" charset="0"/>
              </a:rPr>
              <a:t> advice</a:t>
            </a: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19</a:t>
            </a:fld>
            <a:endParaRPr lang="en-US" dirty="0"/>
          </a:p>
        </p:txBody>
      </p:sp>
    </p:spTree>
    <p:extLst>
      <p:ext uri="{BB962C8B-B14F-4D97-AF65-F5344CB8AC3E}">
        <p14:creationId xmlns:p14="http://schemas.microsoft.com/office/powerpoint/2010/main" val="1077237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Agenda</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Rollout of New Rule</a:t>
            </a:r>
          </a:p>
          <a:p>
            <a:pPr>
              <a:defRPr/>
            </a:pPr>
            <a:r>
              <a:rPr lang="en-US" sz="2800" dirty="0" smtClean="0">
                <a:latin typeface="Arial" pitchFamily="34" charset="0"/>
                <a:cs typeface="Arial" pitchFamily="34" charset="0"/>
              </a:rPr>
              <a:t>New Fiduciary Advice Definition</a:t>
            </a:r>
          </a:p>
          <a:p>
            <a:pPr>
              <a:defRPr/>
            </a:pPr>
            <a:r>
              <a:rPr lang="en-US" sz="2800" dirty="0" smtClean="0">
                <a:latin typeface="Arial" pitchFamily="34" charset="0"/>
                <a:cs typeface="Arial" pitchFamily="34" charset="0"/>
              </a:rPr>
              <a:t>Exclusions from Fiduciary Advice Definition </a:t>
            </a:r>
            <a:endParaRPr lang="en-US" sz="2800" dirty="0">
              <a:latin typeface="Arial" pitchFamily="34" charset="0"/>
              <a:cs typeface="Arial" pitchFamily="34" charset="0"/>
            </a:endParaRPr>
          </a:p>
          <a:p>
            <a:pPr>
              <a:defRPr/>
            </a:pPr>
            <a:r>
              <a:rPr lang="en-US" sz="2800" dirty="0" smtClean="0">
                <a:latin typeface="Arial" pitchFamily="34" charset="0"/>
                <a:cs typeface="Arial" pitchFamily="34" charset="0"/>
              </a:rPr>
              <a:t>BIC Exemption</a:t>
            </a:r>
          </a:p>
          <a:p>
            <a:pPr>
              <a:defRPr/>
            </a:pPr>
            <a:r>
              <a:rPr lang="en-US" sz="2800" dirty="0" smtClean="0">
                <a:latin typeface="Arial" pitchFamily="34" charset="0"/>
                <a:cs typeface="Arial" pitchFamily="34" charset="0"/>
              </a:rPr>
              <a:t>PTE 84-24</a:t>
            </a:r>
            <a:endParaRPr lang="en-US" sz="2800" dirty="0">
              <a:latin typeface="Arial" pitchFamily="34" charset="0"/>
              <a:cs typeface="Arial" pitchFamily="34" charset="0"/>
            </a:endParaRPr>
          </a:p>
          <a:p>
            <a:pPr>
              <a:defRPr/>
            </a:pPr>
            <a:r>
              <a:rPr lang="en-US" sz="2800" dirty="0" smtClean="0">
                <a:latin typeface="Arial" pitchFamily="34" charset="0"/>
                <a:cs typeface="Arial" pitchFamily="34" charset="0"/>
              </a:rPr>
              <a:t>Fee Levelization</a:t>
            </a:r>
          </a:p>
          <a:p>
            <a:pPr>
              <a:defRPr/>
            </a:pPr>
            <a:r>
              <a:rPr lang="en-US" sz="2800" dirty="0" smtClean="0">
                <a:latin typeface="Arial" pitchFamily="34" charset="0"/>
                <a:cs typeface="Arial" pitchFamily="34" charset="0"/>
              </a:rPr>
              <a:t>Robo-Advice</a:t>
            </a:r>
          </a:p>
          <a:p>
            <a:pPr>
              <a:defRPr/>
            </a:pPr>
            <a:r>
              <a:rPr lang="en-US" sz="2800" dirty="0" smtClean="0">
                <a:latin typeface="Arial" pitchFamily="34" charset="0"/>
                <a:cs typeface="Arial" pitchFamily="34" charset="0"/>
              </a:rPr>
              <a:t>Rollovers</a:t>
            </a:r>
          </a:p>
          <a:p>
            <a:pPr>
              <a:defRPr/>
            </a:pPr>
            <a:r>
              <a:rPr lang="en-US" sz="2800" dirty="0" smtClean="0">
                <a:latin typeface="Arial" pitchFamily="34" charset="0"/>
                <a:cs typeface="Arial" pitchFamily="34" charset="0"/>
              </a:rPr>
              <a:t>Managed Accounts</a:t>
            </a:r>
          </a:p>
          <a:p>
            <a:pPr>
              <a:defRPr/>
            </a:pPr>
            <a:r>
              <a:rPr lang="en-US" sz="2800" dirty="0" smtClean="0">
                <a:latin typeface="Arial" pitchFamily="34" charset="0"/>
                <a:cs typeface="Arial" pitchFamily="34" charset="0"/>
              </a:rPr>
              <a:t>Practical Considerations </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a:t>
            </a:fld>
            <a:endParaRPr lang="en-US" dirty="0"/>
          </a:p>
        </p:txBody>
      </p:sp>
    </p:spTree>
    <p:extLst>
      <p:ext uri="{BB962C8B-B14F-4D97-AF65-F5344CB8AC3E}">
        <p14:creationId xmlns:p14="http://schemas.microsoft.com/office/powerpoint/2010/main" val="3936469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
            <a:ext cx="7715250" cy="944562"/>
          </a:xfrm>
        </p:spPr>
        <p:txBody>
          <a:bodyPr>
            <a:noAutofit/>
          </a:bodyPr>
          <a:lstStyle/>
          <a:p>
            <a:r>
              <a:rPr lang="en-US" sz="3200" b="1" dirty="0" smtClean="0">
                <a:effectLst/>
                <a:latin typeface="Arial" pitchFamily="34" charset="0"/>
                <a:cs typeface="Arial" pitchFamily="34" charset="0"/>
              </a:rPr>
              <a:t>Framework of BIC Exemption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90600"/>
            <a:ext cx="7499350" cy="4953000"/>
          </a:xfrm>
        </p:spPr>
        <p:txBody>
          <a:bodyPr/>
          <a:lstStyle/>
          <a:p>
            <a:pPr>
              <a:defRPr/>
            </a:pPr>
            <a:r>
              <a:rPr lang="en-US" sz="2800" dirty="0" smtClean="0">
                <a:latin typeface="Arial" pitchFamily="34" charset="0"/>
                <a:cs typeface="Arial" pitchFamily="34" charset="0"/>
              </a:rPr>
              <a:t>4 Alternative Versions of BIC</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“Full Blown” BIC for </a:t>
            </a:r>
            <a:r>
              <a:rPr lang="en-US" sz="2400" u="sng" dirty="0" smtClean="0">
                <a:latin typeface="Arial" pitchFamily="34" charset="0"/>
                <a:cs typeface="Arial" pitchFamily="34" charset="0"/>
              </a:rPr>
              <a:t>IRAs and Non-ERISA Plans</a:t>
            </a:r>
          </a:p>
          <a:p>
            <a:pPr lvl="1">
              <a:defRPr/>
            </a:pPr>
            <a:r>
              <a:rPr lang="en-US" sz="2400" dirty="0" smtClean="0">
                <a:latin typeface="Arial" pitchFamily="34" charset="0"/>
                <a:cs typeface="Arial" pitchFamily="34" charset="0"/>
              </a:rPr>
              <a:t>“Disclosure” BIC for </a:t>
            </a:r>
            <a:r>
              <a:rPr lang="en-US" sz="2400" u="sng" dirty="0" smtClean="0">
                <a:latin typeface="Arial" pitchFamily="34" charset="0"/>
                <a:cs typeface="Arial" pitchFamily="34" charset="0"/>
              </a:rPr>
              <a:t>ERISA Plans</a:t>
            </a:r>
          </a:p>
          <a:p>
            <a:pPr lvl="1">
              <a:defRPr/>
            </a:pPr>
            <a:r>
              <a:rPr lang="en-US" sz="2400" dirty="0" smtClean="0">
                <a:latin typeface="Arial" pitchFamily="34" charset="0"/>
                <a:cs typeface="Arial" pitchFamily="34" charset="0"/>
              </a:rPr>
              <a:t>“Streamlined” BIC for </a:t>
            </a:r>
            <a:r>
              <a:rPr lang="en-US" sz="2400" u="sng" dirty="0" smtClean="0">
                <a:latin typeface="Arial" pitchFamily="34" charset="0"/>
                <a:cs typeface="Arial" pitchFamily="34" charset="0"/>
              </a:rPr>
              <a:t>Level Fee Fiduciaries</a:t>
            </a:r>
          </a:p>
          <a:p>
            <a:pPr lvl="1">
              <a:defRPr/>
            </a:pPr>
            <a:r>
              <a:rPr lang="en-US" sz="2400" dirty="0" smtClean="0">
                <a:latin typeface="Arial" pitchFamily="34" charset="0"/>
                <a:cs typeface="Arial" pitchFamily="34" charset="0"/>
              </a:rPr>
              <a:t>“Transition” BIC for 2017 Transition Period</a:t>
            </a:r>
            <a:endParaRPr lang="en-US" sz="2400" dirty="0">
              <a:latin typeface="Arial" pitchFamily="34" charset="0"/>
              <a:cs typeface="Arial" pitchFamily="34" charset="0"/>
            </a:endParaRPr>
          </a:p>
          <a:p>
            <a:pPr marL="82550" indent="0">
              <a:buNone/>
              <a:defRPr/>
            </a:pPr>
            <a:endParaRPr lang="en-US" sz="1500" dirty="0" smtClean="0">
              <a:latin typeface="Arial" pitchFamily="34" charset="0"/>
              <a:cs typeface="Arial" pitchFamily="34" charset="0"/>
            </a:endParaRPr>
          </a:p>
          <a:p>
            <a:pPr>
              <a:defRPr/>
            </a:pPr>
            <a:r>
              <a:rPr lang="en-US" sz="2800" dirty="0" smtClean="0">
                <a:latin typeface="Arial" pitchFamily="34" charset="0"/>
                <a:cs typeface="Arial" pitchFamily="34" charset="0"/>
              </a:rPr>
              <a:t>Observations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Firms could potentially rely on “Full Blown” BIC for all retirement clients as of April 10, 2017</a:t>
            </a:r>
          </a:p>
          <a:p>
            <a:pPr lvl="1">
              <a:defRPr/>
            </a:pPr>
            <a:r>
              <a:rPr lang="en-US" sz="2400" dirty="0" smtClean="0">
                <a:latin typeface="Arial" pitchFamily="34" charset="0"/>
                <a:cs typeface="Arial" pitchFamily="34" charset="0"/>
              </a:rPr>
              <a:t>If feasible, it may be beneficial to use less onerous BIC versions for different client types</a:t>
            </a: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20</a:t>
            </a:fld>
            <a:endParaRPr lang="en-US" dirty="0"/>
          </a:p>
        </p:txBody>
      </p:sp>
    </p:spTree>
    <p:extLst>
      <p:ext uri="{BB962C8B-B14F-4D97-AF65-F5344CB8AC3E}">
        <p14:creationId xmlns:p14="http://schemas.microsoft.com/office/powerpoint/2010/main" val="3373315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15250" cy="944562"/>
          </a:xfrm>
        </p:spPr>
        <p:txBody>
          <a:bodyPr>
            <a:noAutofit/>
          </a:bodyPr>
          <a:lstStyle/>
          <a:p>
            <a:r>
              <a:rPr lang="en-US" sz="3200" b="1" dirty="0" smtClean="0">
                <a:effectLst/>
                <a:latin typeface="Arial" pitchFamily="34" charset="0"/>
                <a:cs typeface="Arial" pitchFamily="34" charset="0"/>
              </a:rPr>
              <a:t>“Full Blown” BIC: </a:t>
            </a:r>
            <a:br>
              <a:rPr lang="en-US" sz="3200" b="1" dirty="0" smtClean="0">
                <a:effectLst/>
                <a:latin typeface="Arial" pitchFamily="34" charset="0"/>
                <a:cs typeface="Arial" pitchFamily="34" charset="0"/>
              </a:rPr>
            </a:br>
            <a:r>
              <a:rPr lang="en-US" sz="3200" b="1" dirty="0" smtClean="0">
                <a:effectLst/>
                <a:latin typeface="Arial" pitchFamily="34" charset="0"/>
                <a:cs typeface="Arial" pitchFamily="34" charset="0"/>
              </a:rPr>
              <a:t>  IRAs and Non-ERISA Plans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219200" y="1219200"/>
            <a:ext cx="7924800" cy="5257800"/>
          </a:xfrm>
        </p:spPr>
        <p:txBody>
          <a:bodyPr/>
          <a:lstStyle/>
          <a:p>
            <a:pPr>
              <a:defRPr/>
            </a:pPr>
            <a:r>
              <a:rPr lang="en-US" sz="2800" dirty="0" smtClean="0">
                <a:latin typeface="Arial" pitchFamily="34" charset="0"/>
                <a:cs typeface="Arial" pitchFamily="34" charset="0"/>
              </a:rPr>
              <a:t>Required Terms for Contract</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Fiduciary standard of care</a:t>
            </a:r>
          </a:p>
          <a:p>
            <a:pPr lvl="1">
              <a:defRPr/>
            </a:pPr>
            <a:r>
              <a:rPr lang="en-US" sz="2400" dirty="0" smtClean="0">
                <a:latin typeface="Arial" pitchFamily="34" charset="0"/>
                <a:cs typeface="Arial" pitchFamily="34" charset="0"/>
              </a:rPr>
              <a:t>General disclosures for compensation and conflicts</a:t>
            </a:r>
          </a:p>
          <a:p>
            <a:pPr lvl="1">
              <a:defRPr/>
            </a:pPr>
            <a:r>
              <a:rPr lang="en-US" sz="2400" dirty="0" smtClean="0">
                <a:latin typeface="Arial" pitchFamily="34" charset="0"/>
                <a:cs typeface="Arial" pitchFamily="34" charset="0"/>
              </a:rPr>
              <a:t>Giving specific compensation figures upon request</a:t>
            </a:r>
          </a:p>
          <a:p>
            <a:pPr lvl="1">
              <a:defRPr/>
            </a:pPr>
            <a:r>
              <a:rPr lang="en-US" sz="2400" dirty="0" smtClean="0">
                <a:latin typeface="Arial" pitchFamily="34" charset="0"/>
                <a:cs typeface="Arial" pitchFamily="34" charset="0"/>
              </a:rPr>
              <a:t>Compliance policies mitigating conflicts</a:t>
            </a:r>
          </a:p>
          <a:p>
            <a:pPr lvl="1">
              <a:defRPr/>
            </a:pPr>
            <a:r>
              <a:rPr lang="en-US" sz="2400" dirty="0">
                <a:latin typeface="Arial" pitchFamily="34" charset="0"/>
                <a:cs typeface="Arial" pitchFamily="34" charset="0"/>
              </a:rPr>
              <a:t>Mandatory arbitration with reasonable venue is permitted (but must not limit class action rights)</a:t>
            </a:r>
          </a:p>
          <a:p>
            <a:pPr>
              <a:spcBef>
                <a:spcPts val="2400"/>
              </a:spcBef>
              <a:defRPr/>
            </a:pPr>
            <a:r>
              <a:rPr lang="en-US" sz="2800" dirty="0" smtClean="0">
                <a:latin typeface="Arial" pitchFamily="34" charset="0"/>
                <a:cs typeface="Arial" pitchFamily="34" charset="0"/>
              </a:rPr>
              <a:t>Other Requirements</a:t>
            </a:r>
          </a:p>
          <a:p>
            <a:pPr lvl="1">
              <a:defRPr/>
            </a:pPr>
            <a:r>
              <a:rPr lang="en-US" sz="2400" dirty="0" smtClean="0">
                <a:latin typeface="Arial" pitchFamily="34" charset="0"/>
                <a:cs typeface="Arial" pitchFamily="34" charset="0"/>
              </a:rPr>
              <a:t>Transaction disclosures for each investment</a:t>
            </a:r>
          </a:p>
          <a:p>
            <a:pPr lvl="2">
              <a:spcBef>
                <a:spcPts val="0"/>
              </a:spcBef>
              <a:defRPr/>
            </a:pPr>
            <a:r>
              <a:rPr lang="en-US" dirty="0" smtClean="0">
                <a:latin typeface="Arial" pitchFamily="34" charset="0"/>
                <a:cs typeface="Arial" pitchFamily="34" charset="0"/>
              </a:rPr>
              <a:t>Focusing on fiduciary standards and conflicts</a:t>
            </a:r>
          </a:p>
          <a:p>
            <a:pPr lvl="2">
              <a:spcBef>
                <a:spcPts val="0"/>
              </a:spcBef>
              <a:defRPr/>
            </a:pPr>
            <a:r>
              <a:rPr lang="en-US" dirty="0" smtClean="0">
                <a:latin typeface="Arial" pitchFamily="34" charset="0"/>
                <a:cs typeface="Arial" pitchFamily="34" charset="0"/>
              </a:rPr>
              <a:t>1-year relief if advising purchase of same product</a:t>
            </a:r>
            <a:endParaRPr lang="en-US" sz="2400" dirty="0" smtClean="0">
              <a:latin typeface="Arial" pitchFamily="34" charset="0"/>
              <a:cs typeface="Arial" pitchFamily="34" charset="0"/>
            </a:endParaRPr>
          </a:p>
          <a:p>
            <a:pPr lvl="1">
              <a:spcBef>
                <a:spcPts val="0"/>
              </a:spcBef>
              <a:defRPr/>
            </a:pPr>
            <a:r>
              <a:rPr lang="en-US" sz="2400" dirty="0" smtClean="0">
                <a:latin typeface="Arial" pitchFamily="34" charset="0"/>
                <a:cs typeface="Arial" pitchFamily="34" charset="0"/>
              </a:rPr>
              <a:t>Webpage focusing on business model and conflicts</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21</a:t>
            </a:fld>
            <a:endParaRPr lang="en-US" dirty="0"/>
          </a:p>
        </p:txBody>
      </p:sp>
    </p:spTree>
    <p:extLst>
      <p:ext uri="{BB962C8B-B14F-4D97-AF65-F5344CB8AC3E}">
        <p14:creationId xmlns:p14="http://schemas.microsoft.com/office/powerpoint/2010/main" val="38977822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15250" cy="944562"/>
          </a:xfrm>
        </p:spPr>
        <p:txBody>
          <a:bodyPr>
            <a:noAutofit/>
          </a:bodyPr>
          <a:lstStyle/>
          <a:p>
            <a:r>
              <a:rPr lang="en-US" sz="3200" b="1" dirty="0" smtClean="0">
                <a:effectLst/>
                <a:latin typeface="Arial" pitchFamily="34" charset="0"/>
                <a:cs typeface="Arial" pitchFamily="34" charset="0"/>
              </a:rPr>
              <a:t>“Disclosure” BIC: ERISA Plans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219200" y="1219200"/>
            <a:ext cx="7924800" cy="5257800"/>
          </a:xfrm>
        </p:spPr>
        <p:txBody>
          <a:bodyPr/>
          <a:lstStyle/>
          <a:p>
            <a:pPr>
              <a:defRPr/>
            </a:pPr>
            <a:r>
              <a:rPr lang="en-US" sz="2800" dirty="0" smtClean="0">
                <a:latin typeface="Arial" pitchFamily="34" charset="0"/>
                <a:cs typeface="Arial" pitchFamily="34" charset="0"/>
              </a:rPr>
              <a:t>General</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Requirements mirror those for “Full Blown” BIC</a:t>
            </a:r>
          </a:p>
          <a:p>
            <a:pPr lvl="1">
              <a:defRPr/>
            </a:pPr>
            <a:r>
              <a:rPr lang="en-US" sz="2400" dirty="0" smtClean="0">
                <a:latin typeface="Arial" pitchFamily="34" charset="0"/>
                <a:cs typeface="Arial" pitchFamily="34" charset="0"/>
              </a:rPr>
              <a:t>But no written contract is required</a:t>
            </a:r>
          </a:p>
          <a:p>
            <a:pPr lvl="1">
              <a:defRPr/>
            </a:pPr>
            <a:r>
              <a:rPr lang="en-US" sz="2400" dirty="0" smtClean="0">
                <a:latin typeface="Arial" pitchFamily="34" charset="0"/>
                <a:cs typeface="Arial" pitchFamily="34" charset="0"/>
              </a:rPr>
              <a:t>Must give written statement of fiduciary status and general disclosures on compensation and conflicts</a:t>
            </a:r>
            <a:endParaRPr lang="en-US" sz="2400" dirty="0">
              <a:latin typeface="Arial" pitchFamily="34" charset="0"/>
              <a:cs typeface="Arial" pitchFamily="34" charset="0"/>
            </a:endParaRPr>
          </a:p>
          <a:p>
            <a:pPr>
              <a:spcBef>
                <a:spcPts val="2400"/>
              </a:spcBef>
              <a:defRPr/>
            </a:pPr>
            <a:r>
              <a:rPr lang="en-US" sz="2800" dirty="0" smtClean="0">
                <a:latin typeface="Arial" pitchFamily="34" charset="0"/>
                <a:cs typeface="Arial" pitchFamily="34" charset="0"/>
              </a:rPr>
              <a:t>List of Requirements</a:t>
            </a:r>
          </a:p>
          <a:p>
            <a:pPr lvl="1">
              <a:defRPr/>
            </a:pPr>
            <a:r>
              <a:rPr lang="en-US" sz="2400" dirty="0" smtClean="0">
                <a:latin typeface="Arial" pitchFamily="34" charset="0"/>
                <a:cs typeface="Arial" pitchFamily="34" charset="0"/>
              </a:rPr>
              <a:t>Written statement and general disclosures</a:t>
            </a:r>
          </a:p>
          <a:p>
            <a:pPr lvl="1">
              <a:defRPr/>
            </a:pPr>
            <a:r>
              <a:rPr lang="en-US" sz="2400" dirty="0" smtClean="0">
                <a:latin typeface="Arial" pitchFamily="34" charset="0"/>
                <a:cs typeface="Arial" pitchFamily="34" charset="0"/>
              </a:rPr>
              <a:t>Giving </a:t>
            </a:r>
            <a:r>
              <a:rPr lang="en-US" sz="2400" dirty="0">
                <a:latin typeface="Arial" pitchFamily="34" charset="0"/>
                <a:cs typeface="Arial" pitchFamily="34" charset="0"/>
              </a:rPr>
              <a:t>specific compensation figures upon request</a:t>
            </a:r>
          </a:p>
          <a:p>
            <a:pPr lvl="1">
              <a:defRPr/>
            </a:pPr>
            <a:r>
              <a:rPr lang="en-US" sz="2400" dirty="0">
                <a:latin typeface="Arial" pitchFamily="34" charset="0"/>
                <a:cs typeface="Arial" pitchFamily="34" charset="0"/>
              </a:rPr>
              <a:t>Compliance policies mitigating conflicts</a:t>
            </a:r>
          </a:p>
          <a:p>
            <a:pPr lvl="1">
              <a:defRPr/>
            </a:pPr>
            <a:r>
              <a:rPr lang="en-US" sz="2400" dirty="0" smtClean="0">
                <a:latin typeface="Arial" pitchFamily="34" charset="0"/>
                <a:cs typeface="Arial" pitchFamily="34" charset="0"/>
              </a:rPr>
              <a:t>Transaction disclosures for each investment</a:t>
            </a:r>
          </a:p>
          <a:p>
            <a:pPr lvl="1">
              <a:spcBef>
                <a:spcPts val="0"/>
              </a:spcBef>
              <a:defRPr/>
            </a:pPr>
            <a:r>
              <a:rPr lang="en-US" sz="2400" dirty="0" smtClean="0">
                <a:latin typeface="Arial" pitchFamily="34" charset="0"/>
                <a:cs typeface="Arial" pitchFamily="34" charset="0"/>
              </a:rPr>
              <a:t>Webpage focusing on business model and conflicts</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22</a:t>
            </a:fld>
            <a:endParaRPr lang="en-US" dirty="0"/>
          </a:p>
        </p:txBody>
      </p:sp>
    </p:spTree>
    <p:extLst>
      <p:ext uri="{BB962C8B-B14F-4D97-AF65-F5344CB8AC3E}">
        <p14:creationId xmlns:p14="http://schemas.microsoft.com/office/powerpoint/2010/main" val="3901979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15250" cy="944562"/>
          </a:xfrm>
        </p:spPr>
        <p:txBody>
          <a:bodyPr>
            <a:noAutofit/>
          </a:bodyPr>
          <a:lstStyle/>
          <a:p>
            <a:r>
              <a:rPr lang="en-US" sz="3200" b="1" dirty="0" smtClean="0">
                <a:effectLst/>
                <a:latin typeface="Arial" pitchFamily="34" charset="0"/>
                <a:cs typeface="Arial" pitchFamily="34" charset="0"/>
              </a:rPr>
              <a:t>BIC Compliance Policies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219200" y="1219200"/>
            <a:ext cx="7924800" cy="5257800"/>
          </a:xfrm>
        </p:spPr>
        <p:txBody>
          <a:bodyPr/>
          <a:lstStyle/>
          <a:p>
            <a:pPr>
              <a:defRPr/>
            </a:pPr>
            <a:r>
              <a:rPr lang="en-US" sz="2800" dirty="0" smtClean="0">
                <a:latin typeface="Arial" pitchFamily="34" charset="0"/>
                <a:cs typeface="Arial" pitchFamily="34" charset="0"/>
              </a:rPr>
              <a:t>General</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Required for “Full Blown” BIC for Non-ERISA Plans and IRAs and “Disclosure” BIC for ERISA Plans</a:t>
            </a:r>
          </a:p>
          <a:p>
            <a:pPr lvl="1">
              <a:defRPr/>
            </a:pPr>
            <a:r>
              <a:rPr lang="en-US" sz="2400" dirty="0" smtClean="0">
                <a:latin typeface="Arial" pitchFamily="34" charset="0"/>
                <a:cs typeface="Arial" pitchFamily="34" charset="0"/>
              </a:rPr>
              <a:t>Differential compensation paid from BD firm to rep must be based on </a:t>
            </a:r>
            <a:r>
              <a:rPr lang="en-US" sz="2400" u="sng" dirty="0" smtClean="0">
                <a:latin typeface="Arial" pitchFamily="34" charset="0"/>
                <a:cs typeface="Arial" pitchFamily="34" charset="0"/>
              </a:rPr>
              <a:t>neutral factors</a:t>
            </a:r>
            <a:r>
              <a:rPr lang="en-US" sz="2400" dirty="0" smtClean="0">
                <a:latin typeface="Arial" pitchFamily="34" charset="0"/>
                <a:cs typeface="Arial" pitchFamily="34" charset="0"/>
              </a:rPr>
              <a:t> tied to services (like time or expertise needed to sell investment)</a:t>
            </a:r>
            <a:endParaRPr lang="en-US" sz="2400" dirty="0">
              <a:latin typeface="Arial" pitchFamily="34" charset="0"/>
              <a:cs typeface="Arial" pitchFamily="34" charset="0"/>
            </a:endParaRPr>
          </a:p>
          <a:p>
            <a:pPr>
              <a:spcBef>
                <a:spcPts val="2400"/>
              </a:spcBef>
              <a:defRPr/>
            </a:pPr>
            <a:r>
              <a:rPr lang="en-US" sz="2800" dirty="0" smtClean="0">
                <a:latin typeface="Arial" pitchFamily="34" charset="0"/>
                <a:cs typeface="Arial" pitchFamily="34" charset="0"/>
              </a:rPr>
              <a:t>Expectations</a:t>
            </a:r>
          </a:p>
          <a:p>
            <a:pPr lvl="1">
              <a:defRPr/>
            </a:pPr>
            <a:r>
              <a:rPr lang="en-US" sz="2400" dirty="0" smtClean="0">
                <a:latin typeface="Arial" pitchFamily="34" charset="0"/>
                <a:cs typeface="Arial" pitchFamily="34" charset="0"/>
              </a:rPr>
              <a:t>DOL appears to be expecting BD firms to change their payout grid for reps</a:t>
            </a:r>
          </a:p>
          <a:p>
            <a:pPr lvl="1">
              <a:defRPr/>
            </a:pPr>
            <a:r>
              <a:rPr lang="en-US" sz="2400" dirty="0" smtClean="0">
                <a:latin typeface="Arial" pitchFamily="34" charset="0"/>
                <a:cs typeface="Arial" pitchFamily="34" charset="0"/>
              </a:rPr>
              <a:t>For example, payouts to rep may vary for different investment categories, but not for similar investments in same category (such as VAs)</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23</a:t>
            </a:fld>
            <a:endParaRPr lang="en-US" dirty="0"/>
          </a:p>
        </p:txBody>
      </p:sp>
    </p:spTree>
    <p:extLst>
      <p:ext uri="{BB962C8B-B14F-4D97-AF65-F5344CB8AC3E}">
        <p14:creationId xmlns:p14="http://schemas.microsoft.com/office/powerpoint/2010/main" val="7954663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715250" cy="944562"/>
          </a:xfrm>
        </p:spPr>
        <p:txBody>
          <a:bodyPr>
            <a:noAutofit/>
          </a:bodyPr>
          <a:lstStyle/>
          <a:p>
            <a:r>
              <a:rPr lang="en-US" sz="3200" b="1" dirty="0" smtClean="0">
                <a:effectLst/>
                <a:latin typeface="Arial" pitchFamily="34" charset="0"/>
                <a:cs typeface="Arial" pitchFamily="34" charset="0"/>
              </a:rPr>
              <a:t>DOL Notice for BIC Exemption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295400" y="914400"/>
            <a:ext cx="7848600" cy="5105400"/>
          </a:xfrm>
        </p:spPr>
        <p:txBody>
          <a:bodyPr/>
          <a:lstStyle/>
          <a:p>
            <a:pPr>
              <a:defRPr/>
            </a:pPr>
            <a:r>
              <a:rPr lang="en-US" sz="2800" dirty="0" smtClean="0">
                <a:latin typeface="Arial" pitchFamily="34" charset="0"/>
                <a:cs typeface="Arial" pitchFamily="34" charset="0"/>
              </a:rPr>
              <a:t>Required Notice to DOL</a:t>
            </a:r>
            <a:endParaRPr lang="en-US" sz="2800" dirty="0">
              <a:latin typeface="Arial" pitchFamily="34" charset="0"/>
              <a:cs typeface="Arial" pitchFamily="34" charset="0"/>
            </a:endParaRPr>
          </a:p>
          <a:p>
            <a:pPr lvl="1">
              <a:defRPr/>
            </a:pPr>
            <a:r>
              <a:rPr lang="en-US" sz="2400" dirty="0">
                <a:latin typeface="Arial" pitchFamily="34" charset="0"/>
                <a:cs typeface="Arial" pitchFamily="34" charset="0"/>
              </a:rPr>
              <a:t>Required for “Full Blown” BIC for Non-ERISA Plans and IRAs and “Disclosure” BIC for ERISA Plans</a:t>
            </a:r>
          </a:p>
          <a:p>
            <a:pPr lvl="1">
              <a:defRPr/>
            </a:pPr>
            <a:r>
              <a:rPr lang="en-US" sz="2400" dirty="0" smtClean="0">
                <a:latin typeface="Arial" pitchFamily="34" charset="0"/>
                <a:cs typeface="Arial" pitchFamily="34" charset="0"/>
              </a:rPr>
              <a:t>One-time notice must be filed with DOL before firm can rely on BIC Exemption</a:t>
            </a:r>
          </a:p>
          <a:p>
            <a:pPr lvl="1">
              <a:defRPr/>
            </a:pPr>
            <a:r>
              <a:rPr lang="en-US" sz="2400" dirty="0" smtClean="0">
                <a:latin typeface="Arial" pitchFamily="34" charset="0"/>
                <a:cs typeface="Arial" pitchFamily="34" charset="0"/>
              </a:rPr>
              <a:t>Notice does not need to identify plan or IRA client</a:t>
            </a:r>
          </a:p>
          <a:p>
            <a:pPr lvl="1">
              <a:defRPr/>
            </a:pPr>
            <a:r>
              <a:rPr lang="en-US" sz="2400" dirty="0" smtClean="0">
                <a:latin typeface="Arial" pitchFamily="34" charset="0"/>
                <a:cs typeface="Arial" pitchFamily="34" charset="0"/>
              </a:rPr>
              <a:t>DOL approval is </a:t>
            </a:r>
            <a:r>
              <a:rPr lang="en-US" sz="2400" u="sng" dirty="0" smtClean="0">
                <a:latin typeface="Arial" pitchFamily="34" charset="0"/>
                <a:cs typeface="Arial" pitchFamily="34" charset="0"/>
              </a:rPr>
              <a:t>not</a:t>
            </a:r>
            <a:r>
              <a:rPr lang="en-US" sz="2400" dirty="0" smtClean="0">
                <a:latin typeface="Arial" pitchFamily="34" charset="0"/>
                <a:cs typeface="Arial" pitchFamily="34" charset="0"/>
              </a:rPr>
              <a:t> required</a:t>
            </a:r>
            <a:endParaRPr lang="en-US" sz="1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24</a:t>
            </a:fld>
            <a:endParaRPr lang="en-US" dirty="0"/>
          </a:p>
        </p:txBody>
      </p:sp>
    </p:spTree>
    <p:extLst>
      <p:ext uri="{BB962C8B-B14F-4D97-AF65-F5344CB8AC3E}">
        <p14:creationId xmlns:p14="http://schemas.microsoft.com/office/powerpoint/2010/main" val="4063577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924800" cy="944562"/>
          </a:xfrm>
        </p:spPr>
        <p:txBody>
          <a:bodyPr>
            <a:noAutofit/>
          </a:bodyPr>
          <a:lstStyle/>
          <a:p>
            <a:r>
              <a:rPr lang="en-US" sz="3200" b="1" dirty="0" smtClean="0">
                <a:effectLst/>
                <a:latin typeface="Arial" pitchFamily="34" charset="0"/>
                <a:cs typeface="Arial" pitchFamily="34" charset="0"/>
              </a:rPr>
              <a:t>“Streamlined” BIC: Level Fee Fiduciary</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219200" y="1219200"/>
            <a:ext cx="7924800" cy="5257800"/>
          </a:xfrm>
        </p:spPr>
        <p:txBody>
          <a:bodyPr/>
          <a:lstStyle/>
          <a:p>
            <a:pPr>
              <a:defRPr/>
            </a:pPr>
            <a:r>
              <a:rPr lang="en-US" sz="2800" dirty="0" smtClean="0">
                <a:latin typeface="Arial" pitchFamily="34" charset="0"/>
                <a:cs typeface="Arial" pitchFamily="34" charset="0"/>
              </a:rPr>
              <a:t>When Does a Level </a:t>
            </a:r>
            <a:r>
              <a:rPr lang="en-US" sz="2800" dirty="0">
                <a:latin typeface="Arial" pitchFamily="34" charset="0"/>
                <a:cs typeface="Arial" pitchFamily="34" charset="0"/>
              </a:rPr>
              <a:t>Fee </a:t>
            </a:r>
            <a:r>
              <a:rPr lang="en-US" sz="2800" dirty="0" smtClean="0">
                <a:latin typeface="Arial" pitchFamily="34" charset="0"/>
                <a:cs typeface="Arial" pitchFamily="34" charset="0"/>
              </a:rPr>
              <a:t>Fiduciary Need BIC?</a:t>
            </a:r>
          </a:p>
          <a:p>
            <a:pPr lvl="1">
              <a:defRPr/>
            </a:pPr>
            <a:r>
              <a:rPr lang="en-US" sz="2400" dirty="0" smtClean="0">
                <a:latin typeface="Arial" pitchFamily="34" charset="0"/>
                <a:cs typeface="Arial" pitchFamily="34" charset="0"/>
              </a:rPr>
              <a:t>Offering rollover advice to participants when plan </a:t>
            </a:r>
            <a:r>
              <a:rPr lang="en-US" sz="2400" dirty="0">
                <a:latin typeface="Arial" pitchFamily="34" charset="0"/>
                <a:cs typeface="Arial" pitchFamily="34" charset="0"/>
              </a:rPr>
              <a:t>sponsor is existing </a:t>
            </a:r>
            <a:r>
              <a:rPr lang="en-US" sz="2400" dirty="0" smtClean="0">
                <a:latin typeface="Arial" pitchFamily="34" charset="0"/>
                <a:cs typeface="Arial" pitchFamily="34" charset="0"/>
              </a:rPr>
              <a:t>client, resulting in higher fees</a:t>
            </a:r>
          </a:p>
          <a:p>
            <a:pPr lvl="1">
              <a:defRPr/>
            </a:pPr>
            <a:r>
              <a:rPr lang="en-US" sz="2400" dirty="0" smtClean="0">
                <a:latin typeface="Arial" pitchFamily="34" charset="0"/>
                <a:cs typeface="Arial" pitchFamily="34" charset="0"/>
              </a:rPr>
              <a:t>Offering rollover advice to “off the street” participants</a:t>
            </a:r>
          </a:p>
          <a:p>
            <a:pPr lvl="1">
              <a:defRPr/>
            </a:pPr>
            <a:r>
              <a:rPr lang="en-US" sz="2400" dirty="0" smtClean="0">
                <a:latin typeface="Arial" pitchFamily="34" charset="0"/>
                <a:cs typeface="Arial" pitchFamily="34" charset="0"/>
              </a:rPr>
              <a:t>Moving from commission- to fee-based services</a:t>
            </a:r>
          </a:p>
          <a:p>
            <a:pPr marL="914400" lvl="1" indent="-511175">
              <a:buNone/>
              <a:defRPr/>
            </a:pPr>
            <a:r>
              <a:rPr lang="en-US" sz="2400" dirty="0">
                <a:latin typeface="Arial" pitchFamily="34" charset="0"/>
                <a:cs typeface="Arial" pitchFamily="34" charset="0"/>
              </a:rPr>
              <a:t>	(</a:t>
            </a:r>
            <a:r>
              <a:rPr lang="en-US" sz="2400" i="1" dirty="0">
                <a:latin typeface="Arial" pitchFamily="34" charset="0"/>
                <a:cs typeface="Arial" pitchFamily="34" charset="0"/>
              </a:rPr>
              <a:t>e.g.</a:t>
            </a:r>
            <a:r>
              <a:rPr lang="en-US" sz="2400" dirty="0">
                <a:latin typeface="Arial" pitchFamily="34" charset="0"/>
                <a:cs typeface="Arial" pitchFamily="34" charset="0"/>
              </a:rPr>
              <a:t>, moving from A share with 25 bps to advisory services for 100 bps)</a:t>
            </a:r>
          </a:p>
          <a:p>
            <a:pPr>
              <a:spcBef>
                <a:spcPts val="2400"/>
              </a:spcBef>
              <a:defRPr/>
            </a:pPr>
            <a:r>
              <a:rPr lang="en-US" sz="2800" dirty="0" smtClean="0">
                <a:latin typeface="Arial" pitchFamily="34" charset="0"/>
                <a:cs typeface="Arial" pitchFamily="34" charset="0"/>
              </a:rPr>
              <a:t>Streamlined BIC Requirements</a:t>
            </a:r>
          </a:p>
          <a:p>
            <a:pPr lvl="1">
              <a:defRPr/>
            </a:pPr>
            <a:r>
              <a:rPr lang="en-US" sz="2400" dirty="0" smtClean="0">
                <a:latin typeface="Arial" pitchFamily="34" charset="0"/>
                <a:cs typeface="Arial" pitchFamily="34" charset="0"/>
              </a:rPr>
              <a:t>Advisor gives written statement of fiduciary status</a:t>
            </a:r>
          </a:p>
          <a:p>
            <a:pPr lvl="1">
              <a:defRPr/>
            </a:pPr>
            <a:r>
              <a:rPr lang="en-US" sz="2400" dirty="0" smtClean="0">
                <a:latin typeface="Arial" pitchFamily="34" charset="0"/>
                <a:cs typeface="Arial" pitchFamily="34" charset="0"/>
              </a:rPr>
              <a:t>Advisor documents (internally) reason for rollover recommendation being in client’s best interest</a:t>
            </a:r>
          </a:p>
          <a:p>
            <a:pPr lvl="1">
              <a:defRPr/>
            </a:pPr>
            <a:r>
              <a:rPr lang="en-US" sz="2400" dirty="0">
                <a:latin typeface="Arial" pitchFamily="34" charset="0"/>
                <a:cs typeface="Arial" pitchFamily="34" charset="0"/>
              </a:rPr>
              <a:t>No need for compliance policies or other disclosures</a:t>
            </a:r>
          </a:p>
          <a:p>
            <a:pPr lvl="1">
              <a:defRPr/>
            </a:pPr>
            <a:endParaRPr lang="en-US" sz="2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25</a:t>
            </a:fld>
            <a:endParaRPr lang="en-US" dirty="0"/>
          </a:p>
        </p:txBody>
      </p:sp>
    </p:spTree>
    <p:extLst>
      <p:ext uri="{BB962C8B-B14F-4D97-AF65-F5344CB8AC3E}">
        <p14:creationId xmlns:p14="http://schemas.microsoft.com/office/powerpoint/2010/main" val="27824957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924800" cy="944562"/>
          </a:xfrm>
        </p:spPr>
        <p:txBody>
          <a:bodyPr>
            <a:noAutofit/>
          </a:bodyPr>
          <a:lstStyle/>
          <a:p>
            <a:r>
              <a:rPr lang="en-US" sz="3200" b="1" dirty="0" smtClean="0">
                <a:effectLst/>
                <a:latin typeface="Arial" pitchFamily="34" charset="0"/>
                <a:cs typeface="Arial" pitchFamily="34" charset="0"/>
              </a:rPr>
              <a:t>“Transition” BIC: All Plan/IRA Clients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219200" y="1219200"/>
            <a:ext cx="7924800" cy="5257800"/>
          </a:xfrm>
        </p:spPr>
        <p:txBody>
          <a:bodyPr/>
          <a:lstStyle/>
          <a:p>
            <a:pPr>
              <a:defRPr/>
            </a:pPr>
            <a:r>
              <a:rPr lang="en-US" sz="2800" dirty="0" smtClean="0">
                <a:latin typeface="Arial" pitchFamily="34" charset="0"/>
                <a:cs typeface="Arial" pitchFamily="34" charset="0"/>
              </a:rPr>
              <a:t>Relief from April 10, 2017 to January 1, 2018</a:t>
            </a:r>
          </a:p>
          <a:p>
            <a:pPr lvl="1">
              <a:defRPr/>
            </a:pPr>
            <a:r>
              <a:rPr lang="en-US" sz="2400" dirty="0" smtClean="0">
                <a:latin typeface="Arial" pitchFamily="34" charset="0"/>
                <a:cs typeface="Arial" pitchFamily="34" charset="0"/>
              </a:rPr>
              <a:t>Beneficial for firms who cannot comply with Full Blown, Disclosure of Streamlined BIC by Apr 10</a:t>
            </a:r>
            <a:r>
              <a:rPr lang="en-US" sz="2400" baseline="30000" dirty="0" smtClean="0">
                <a:latin typeface="Arial" pitchFamily="34" charset="0"/>
                <a:cs typeface="Arial" pitchFamily="34" charset="0"/>
              </a:rPr>
              <a:t>th</a:t>
            </a:r>
            <a:r>
              <a:rPr lang="en-US" sz="2400" dirty="0" smtClean="0">
                <a:latin typeface="Arial" pitchFamily="34" charset="0"/>
                <a:cs typeface="Arial" pitchFamily="34" charset="0"/>
              </a:rPr>
              <a:t> </a:t>
            </a:r>
          </a:p>
          <a:p>
            <a:pPr lvl="1">
              <a:defRPr/>
            </a:pPr>
            <a:r>
              <a:rPr lang="en-US" sz="2400" dirty="0" smtClean="0">
                <a:latin typeface="Arial" pitchFamily="34" charset="0"/>
                <a:cs typeface="Arial" pitchFamily="34" charset="0"/>
              </a:rPr>
              <a:t>Numerous BIC requirements are waived for transition period (until Jan. 1, 2018)</a:t>
            </a:r>
            <a:endParaRPr lang="en-US" sz="2400" dirty="0">
              <a:latin typeface="Arial" pitchFamily="34" charset="0"/>
              <a:cs typeface="Arial" pitchFamily="34" charset="0"/>
            </a:endParaRPr>
          </a:p>
          <a:p>
            <a:pPr>
              <a:spcBef>
                <a:spcPts val="2400"/>
              </a:spcBef>
              <a:defRPr/>
            </a:pPr>
            <a:r>
              <a:rPr lang="en-US" sz="2800" dirty="0" smtClean="0">
                <a:latin typeface="Arial" pitchFamily="34" charset="0"/>
                <a:cs typeface="Arial" pitchFamily="34" charset="0"/>
              </a:rPr>
              <a:t>Simplified BIC Requirements</a:t>
            </a:r>
          </a:p>
          <a:p>
            <a:pPr lvl="1">
              <a:defRPr/>
            </a:pPr>
            <a:r>
              <a:rPr lang="en-US" sz="2400" dirty="0" smtClean="0">
                <a:latin typeface="Arial" pitchFamily="34" charset="0"/>
                <a:cs typeface="Arial" pitchFamily="34" charset="0"/>
              </a:rPr>
              <a:t>Advisor provides written statement of fiduciary status and conflict disclosures (electronic or mail)</a:t>
            </a:r>
          </a:p>
          <a:p>
            <a:pPr lvl="1">
              <a:defRPr/>
            </a:pPr>
            <a:r>
              <a:rPr lang="en-US" sz="2400" dirty="0" smtClean="0">
                <a:latin typeface="Arial" pitchFamily="34" charset="0"/>
                <a:cs typeface="Arial" pitchFamily="34" charset="0"/>
              </a:rPr>
              <a:t>Designation of person(s) responsible for monitoring compliance </a:t>
            </a:r>
            <a:r>
              <a:rPr lang="en-US" sz="2400" dirty="0">
                <a:latin typeface="Arial" pitchFamily="34" charset="0"/>
                <a:cs typeface="Arial" pitchFamily="34" charset="0"/>
              </a:rPr>
              <a:t>(“BICE Officer”) </a:t>
            </a:r>
            <a:endParaRPr lang="en-US" sz="2400" dirty="0" smtClean="0">
              <a:latin typeface="Arial" pitchFamily="34" charset="0"/>
              <a:cs typeface="Arial" pitchFamily="34" charset="0"/>
            </a:endParaRPr>
          </a:p>
          <a:p>
            <a:pPr lvl="1">
              <a:defRPr/>
            </a:pPr>
            <a:r>
              <a:rPr lang="en-US" sz="2400" dirty="0">
                <a:latin typeface="Arial" pitchFamily="34" charset="0"/>
                <a:cs typeface="Arial" pitchFamily="34" charset="0"/>
              </a:rPr>
              <a:t>No </a:t>
            </a:r>
            <a:r>
              <a:rPr lang="en-US" sz="2400" dirty="0" smtClean="0">
                <a:latin typeface="Arial" pitchFamily="34" charset="0"/>
                <a:cs typeface="Arial" pitchFamily="34" charset="0"/>
              </a:rPr>
              <a:t>need for compliance policies </a:t>
            </a:r>
            <a:r>
              <a:rPr lang="en-US" sz="2400" dirty="0">
                <a:latin typeface="Arial" pitchFamily="34" charset="0"/>
                <a:cs typeface="Arial" pitchFamily="34" charset="0"/>
              </a:rPr>
              <a:t>or </a:t>
            </a:r>
            <a:r>
              <a:rPr lang="en-US" sz="2400" dirty="0" smtClean="0">
                <a:latin typeface="Arial" pitchFamily="34" charset="0"/>
                <a:cs typeface="Arial" pitchFamily="34" charset="0"/>
              </a:rPr>
              <a:t>other disclosures</a:t>
            </a:r>
            <a:endParaRPr lang="en-US" sz="2400" dirty="0">
              <a:latin typeface="Arial" pitchFamily="34" charset="0"/>
              <a:cs typeface="Arial" pitchFamily="34" charset="0"/>
            </a:endParaRPr>
          </a:p>
          <a:p>
            <a:pPr lvl="1">
              <a:defRPr/>
            </a:pPr>
            <a:endParaRPr lang="en-US" sz="2400" dirty="0" smtClean="0">
              <a:latin typeface="Arial" pitchFamily="34" charset="0"/>
              <a:cs typeface="Arial" pitchFamily="34" charset="0"/>
            </a:endParaRPr>
          </a:p>
          <a:p>
            <a:pPr lvl="1">
              <a:defRPr/>
            </a:pPr>
            <a:endParaRPr lang="en-US" sz="2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26</a:t>
            </a:fld>
            <a:endParaRPr lang="en-US" dirty="0"/>
          </a:p>
        </p:txBody>
      </p:sp>
    </p:spTree>
    <p:extLst>
      <p:ext uri="{BB962C8B-B14F-4D97-AF65-F5344CB8AC3E}">
        <p14:creationId xmlns:p14="http://schemas.microsoft.com/office/powerpoint/2010/main" val="2955402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924800" cy="944562"/>
          </a:xfrm>
        </p:spPr>
        <p:txBody>
          <a:bodyPr>
            <a:noAutofit/>
          </a:bodyPr>
          <a:lstStyle/>
          <a:p>
            <a:r>
              <a:rPr lang="en-US" sz="3200" b="1" dirty="0" smtClean="0">
                <a:effectLst/>
                <a:latin typeface="Arial" pitchFamily="34" charset="0"/>
                <a:cs typeface="Arial" pitchFamily="34" charset="0"/>
              </a:rPr>
              <a:t>Grandfathered Brokerage Transactions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143000" y="1219200"/>
            <a:ext cx="8001000" cy="5257800"/>
          </a:xfrm>
        </p:spPr>
        <p:txBody>
          <a:bodyPr/>
          <a:lstStyle/>
          <a:p>
            <a:pPr>
              <a:defRPr/>
            </a:pPr>
            <a:r>
              <a:rPr lang="en-US" sz="2800" dirty="0" smtClean="0">
                <a:latin typeface="Arial" pitchFamily="34" charset="0"/>
                <a:cs typeface="Arial" pitchFamily="34" charset="0"/>
              </a:rPr>
              <a:t>For Transactions Prior to April 10, 2017</a:t>
            </a:r>
          </a:p>
          <a:p>
            <a:pPr lvl="1">
              <a:defRPr/>
            </a:pPr>
            <a:r>
              <a:rPr lang="en-US" sz="2400" dirty="0" smtClean="0">
                <a:latin typeface="Arial" pitchFamily="34" charset="0"/>
                <a:cs typeface="Arial" pitchFamily="34" charset="0"/>
              </a:rPr>
              <a:t>BD firms and reps may continue to earn commissions (variable compensation)</a:t>
            </a:r>
          </a:p>
          <a:p>
            <a:pPr lvl="1">
              <a:defRPr/>
            </a:pPr>
            <a:r>
              <a:rPr lang="en-US" sz="2400" dirty="0" smtClean="0">
                <a:latin typeface="Arial" pitchFamily="34" charset="0"/>
                <a:cs typeface="Arial" pitchFamily="34" charset="0"/>
              </a:rPr>
              <a:t>Grandfathered transaction must not have violated prohibited transaction rules when initially executed</a:t>
            </a:r>
          </a:p>
          <a:p>
            <a:pPr lvl="1">
              <a:defRPr/>
            </a:pPr>
            <a:r>
              <a:rPr lang="en-US" sz="2400" dirty="0">
                <a:latin typeface="Arial" pitchFamily="34" charset="0"/>
                <a:cs typeface="Arial" pitchFamily="34" charset="0"/>
              </a:rPr>
              <a:t>Compensation must be reasonable</a:t>
            </a:r>
            <a:endParaRPr lang="en-US" sz="2400" dirty="0" smtClean="0">
              <a:latin typeface="Arial" pitchFamily="34" charset="0"/>
              <a:cs typeface="Arial" pitchFamily="34" charset="0"/>
            </a:endParaRPr>
          </a:p>
          <a:p>
            <a:pPr lvl="1">
              <a:defRPr/>
            </a:pPr>
            <a:r>
              <a:rPr lang="en-US" sz="2400" dirty="0" smtClean="0">
                <a:latin typeface="Arial" pitchFamily="34" charset="0"/>
                <a:cs typeface="Arial" pitchFamily="34" charset="0"/>
              </a:rPr>
              <a:t>No grandfathering for new investments sold on or after Apr 10, 2017 in connection with fiduciary advice</a:t>
            </a:r>
          </a:p>
          <a:p>
            <a:pPr>
              <a:spcBef>
                <a:spcPts val="2400"/>
              </a:spcBef>
              <a:defRPr/>
            </a:pPr>
            <a:r>
              <a:rPr lang="en-US" sz="2800" dirty="0" smtClean="0">
                <a:latin typeface="Arial" pitchFamily="34" charset="0"/>
                <a:cs typeface="Arial" pitchFamily="34" charset="0"/>
              </a:rPr>
              <a:t>Observations</a:t>
            </a:r>
          </a:p>
          <a:p>
            <a:pPr lvl="1">
              <a:defRPr/>
            </a:pPr>
            <a:r>
              <a:rPr lang="en-US" sz="2400" dirty="0" smtClean="0">
                <a:latin typeface="Arial" pitchFamily="34" charset="0"/>
                <a:cs typeface="Arial" pitchFamily="34" charset="0"/>
              </a:rPr>
              <a:t>Grandfathering rule is part of BIC Exemption rules</a:t>
            </a:r>
          </a:p>
          <a:p>
            <a:pPr lvl="1">
              <a:defRPr/>
            </a:pPr>
            <a:r>
              <a:rPr lang="en-US" sz="2400" dirty="0" smtClean="0">
                <a:latin typeface="Arial" pitchFamily="34" charset="0"/>
                <a:cs typeface="Arial" pitchFamily="34" charset="0"/>
              </a:rPr>
              <a:t>Unclear if ongoing commissions are “reasonable compensation” if no future advice is ever provided </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27</a:t>
            </a:fld>
            <a:endParaRPr lang="en-US" dirty="0"/>
          </a:p>
        </p:txBody>
      </p:sp>
    </p:spTree>
    <p:extLst>
      <p:ext uri="{BB962C8B-B14F-4D97-AF65-F5344CB8AC3E}">
        <p14:creationId xmlns:p14="http://schemas.microsoft.com/office/powerpoint/2010/main" val="3854484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944562"/>
          </a:xfrm>
        </p:spPr>
        <p:txBody>
          <a:bodyPr>
            <a:noAutofit/>
          </a:bodyPr>
          <a:lstStyle/>
          <a:p>
            <a:r>
              <a:rPr lang="en-US" sz="3200" b="1" dirty="0" smtClean="0">
                <a:effectLst/>
                <a:latin typeface="Arial" pitchFamily="34" charset="0"/>
                <a:cs typeface="Arial" pitchFamily="34" charset="0"/>
              </a:rPr>
              <a:t>Comparison to Proposed BIC Exemption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708900" cy="5181600"/>
          </a:xfrm>
        </p:spPr>
        <p:txBody>
          <a:bodyPr/>
          <a:lstStyle/>
          <a:p>
            <a:pPr>
              <a:defRPr/>
            </a:pPr>
            <a:r>
              <a:rPr lang="en-US" sz="2800" dirty="0" smtClean="0">
                <a:latin typeface="Arial" pitchFamily="34" charset="0"/>
                <a:cs typeface="Arial" pitchFamily="34" charset="0"/>
              </a:rPr>
              <a:t>Improving Administrative Feasibility</a:t>
            </a:r>
            <a:endParaRPr lang="en-US" sz="2800" dirty="0">
              <a:latin typeface="Arial" pitchFamily="34" charset="0"/>
              <a:cs typeface="Arial" pitchFamily="34" charset="0"/>
            </a:endParaRPr>
          </a:p>
          <a:p>
            <a:pPr lvl="1">
              <a:defRPr/>
            </a:pPr>
            <a:r>
              <a:rPr lang="en-US" sz="2400" dirty="0">
                <a:latin typeface="Arial" pitchFamily="34" charset="0"/>
                <a:cs typeface="Arial" pitchFamily="34" charset="0"/>
              </a:rPr>
              <a:t>Contracts </a:t>
            </a:r>
            <a:r>
              <a:rPr lang="en-US" sz="2400" dirty="0" smtClean="0">
                <a:latin typeface="Arial" pitchFamily="34" charset="0"/>
                <a:cs typeface="Arial" pitchFamily="34" charset="0"/>
              </a:rPr>
              <a:t>are no longer required for ERISA Plans</a:t>
            </a:r>
          </a:p>
          <a:p>
            <a:pPr lvl="1">
              <a:defRPr/>
            </a:pPr>
            <a:r>
              <a:rPr lang="en-US" sz="2400" dirty="0" smtClean="0">
                <a:latin typeface="Arial" pitchFamily="34" charset="0"/>
                <a:cs typeface="Arial" pitchFamily="34" charset="0"/>
              </a:rPr>
              <a:t>Projected cost charts and annual fee activity statements are no longer required</a:t>
            </a:r>
          </a:p>
          <a:p>
            <a:pPr lvl="1">
              <a:defRPr/>
            </a:pPr>
            <a:r>
              <a:rPr lang="en-US" sz="2400" dirty="0" smtClean="0">
                <a:latin typeface="Arial" pitchFamily="34" charset="0"/>
                <a:cs typeface="Arial" pitchFamily="34" charset="0"/>
              </a:rPr>
              <a:t>Specific compensation figures  only required upon request (and not required in webpage disclosures)</a:t>
            </a:r>
          </a:p>
          <a:p>
            <a:pPr marL="403225" lvl="1" indent="0">
              <a:buNone/>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Clarifications</a:t>
            </a:r>
          </a:p>
          <a:p>
            <a:pPr lvl="1">
              <a:defRPr/>
            </a:pPr>
            <a:r>
              <a:rPr lang="en-US" sz="2400" dirty="0" smtClean="0">
                <a:latin typeface="Arial" pitchFamily="34" charset="0"/>
                <a:cs typeface="Arial" pitchFamily="34" charset="0"/>
              </a:rPr>
              <a:t>BIC relief required when soliciting rollovers from “off the street” participants</a:t>
            </a:r>
          </a:p>
          <a:p>
            <a:pPr lvl="1">
              <a:defRPr/>
            </a:pPr>
            <a:r>
              <a:rPr lang="en-US" sz="2400" dirty="0" smtClean="0">
                <a:latin typeface="Arial" pitchFamily="34" charset="0"/>
                <a:cs typeface="Arial" pitchFamily="34" charset="0"/>
              </a:rPr>
              <a:t>Differential compensation for reps is permitted </a:t>
            </a:r>
            <a:r>
              <a:rPr lang="en-US" sz="2400" dirty="0">
                <a:latin typeface="Arial" pitchFamily="34" charset="0"/>
                <a:cs typeface="Arial" pitchFamily="34" charset="0"/>
              </a:rPr>
              <a:t>only </a:t>
            </a:r>
            <a:r>
              <a:rPr lang="en-US" sz="2400" dirty="0" smtClean="0">
                <a:latin typeface="Arial" pitchFamily="34" charset="0"/>
                <a:cs typeface="Arial" pitchFamily="34" charset="0"/>
              </a:rPr>
              <a:t>if based on neutral factors</a:t>
            </a: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28</a:t>
            </a:fld>
            <a:endParaRPr lang="en-US" dirty="0"/>
          </a:p>
        </p:txBody>
      </p:sp>
    </p:spTree>
    <p:extLst>
      <p:ext uri="{BB962C8B-B14F-4D97-AF65-F5344CB8AC3E}">
        <p14:creationId xmlns:p14="http://schemas.microsoft.com/office/powerpoint/2010/main" val="4669948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Observations on BIC Exemption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14400"/>
            <a:ext cx="7499350" cy="5638800"/>
          </a:xfrm>
        </p:spPr>
        <p:txBody>
          <a:bodyPr/>
          <a:lstStyle/>
          <a:p>
            <a:pPr>
              <a:defRPr/>
            </a:pPr>
            <a:r>
              <a:rPr lang="en-US" sz="2800" dirty="0" smtClean="0">
                <a:latin typeface="Arial" pitchFamily="34" charset="0"/>
                <a:cs typeface="Arial" pitchFamily="34" charset="0"/>
              </a:rPr>
              <a:t>Regulatory Jurisdiction</a:t>
            </a:r>
          </a:p>
          <a:p>
            <a:pPr lvl="1">
              <a:defRPr/>
            </a:pPr>
            <a:r>
              <a:rPr lang="en-US" sz="2400" dirty="0" smtClean="0">
                <a:latin typeface="Arial" pitchFamily="34" charset="0"/>
                <a:cs typeface="Arial" pitchFamily="34" charset="0"/>
              </a:rPr>
              <a:t>DOL has no enforcement authority over IRAs, but required contract gives authority to clients</a:t>
            </a:r>
          </a:p>
          <a:p>
            <a:pPr lvl="1">
              <a:defRPr/>
            </a:pPr>
            <a:r>
              <a:rPr lang="en-US" sz="2400" dirty="0" smtClean="0">
                <a:latin typeface="Arial" pitchFamily="34" charset="0"/>
                <a:cs typeface="Arial" pitchFamily="34" charset="0"/>
              </a:rPr>
              <a:t>Violation of Best Interest fiduciary standard will result </a:t>
            </a:r>
            <a:r>
              <a:rPr lang="en-US" sz="2400" dirty="0">
                <a:latin typeface="Arial" pitchFamily="34" charset="0"/>
                <a:cs typeface="Arial" pitchFamily="34" charset="0"/>
              </a:rPr>
              <a:t>in contract breach </a:t>
            </a:r>
            <a:endParaRPr lang="en-US" sz="2400" dirty="0" smtClean="0">
              <a:latin typeface="Arial" pitchFamily="34" charset="0"/>
              <a:cs typeface="Arial" pitchFamily="34" charset="0"/>
            </a:endParaRPr>
          </a:p>
          <a:p>
            <a:pPr marL="403225" lvl="1" indent="0">
              <a:buNone/>
              <a:defRPr/>
            </a:pPr>
            <a:endParaRPr lang="en-US" sz="1400" dirty="0">
              <a:latin typeface="Arial" pitchFamily="34" charset="0"/>
              <a:cs typeface="Arial" pitchFamily="34" charset="0"/>
            </a:endParaRPr>
          </a:p>
          <a:p>
            <a:pPr>
              <a:defRPr/>
            </a:pPr>
            <a:r>
              <a:rPr lang="en-US" sz="2800" dirty="0" smtClean="0">
                <a:latin typeface="Arial" pitchFamily="34" charset="0"/>
                <a:cs typeface="Arial" pitchFamily="34" charset="0"/>
              </a:rPr>
              <a:t>Impact on Brokers</a:t>
            </a:r>
          </a:p>
          <a:p>
            <a:pPr lvl="1">
              <a:defRPr/>
            </a:pPr>
            <a:r>
              <a:rPr lang="en-US" sz="2400" dirty="0" smtClean="0">
                <a:latin typeface="Arial" pitchFamily="34" charset="0"/>
                <a:cs typeface="Arial" pitchFamily="34" charset="0"/>
              </a:rPr>
              <a:t>Will regulate advisors without any plan clients (who merely have personal clients with IRAs)</a:t>
            </a:r>
          </a:p>
          <a:p>
            <a:pPr lvl="1">
              <a:defRPr/>
            </a:pPr>
            <a:r>
              <a:rPr lang="en-US" sz="2400" dirty="0" smtClean="0">
                <a:latin typeface="Arial" pitchFamily="34" charset="0"/>
                <a:cs typeface="Arial" pitchFamily="34" charset="0"/>
              </a:rPr>
              <a:t>May be difficult for firms to eliminate incentives that encourage improper advice</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29</a:t>
            </a:fld>
            <a:endParaRPr lang="en-US" dirty="0"/>
          </a:p>
        </p:txBody>
      </p:sp>
    </p:spTree>
    <p:extLst>
      <p:ext uri="{BB962C8B-B14F-4D97-AF65-F5344CB8AC3E}">
        <p14:creationId xmlns:p14="http://schemas.microsoft.com/office/powerpoint/2010/main" val="351044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Introduction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Broadening of Fiduciary Definition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DOL’s new rule would </a:t>
            </a:r>
            <a:r>
              <a:rPr lang="en-US" sz="2400" dirty="0">
                <a:latin typeface="Arial" pitchFamily="34" charset="0"/>
                <a:cs typeface="Arial" pitchFamily="34" charset="0"/>
              </a:rPr>
              <a:t>broaden scope of advisors </a:t>
            </a:r>
            <a:r>
              <a:rPr lang="en-US" sz="2400" dirty="0" smtClean="0">
                <a:latin typeface="Arial" pitchFamily="34" charset="0"/>
                <a:cs typeface="Arial" pitchFamily="34" charset="0"/>
              </a:rPr>
              <a:t>deemed to be IRA/plan fiduciaries</a:t>
            </a:r>
            <a:endParaRPr lang="en-US" sz="2400" dirty="0">
              <a:latin typeface="Arial" pitchFamily="34" charset="0"/>
              <a:cs typeface="Arial" pitchFamily="34" charset="0"/>
            </a:endParaRPr>
          </a:p>
          <a:p>
            <a:pPr lvl="1">
              <a:defRPr/>
            </a:pPr>
            <a:r>
              <a:rPr lang="en-US" sz="2400" dirty="0">
                <a:latin typeface="Arial" pitchFamily="34" charset="0"/>
                <a:cs typeface="Arial" pitchFamily="34" charset="0"/>
              </a:rPr>
              <a:t>Targets broker-dealers (BDs) and registered reps (RRs</a:t>
            </a:r>
            <a:r>
              <a:rPr lang="en-US" sz="2400" dirty="0" smtClean="0">
                <a:latin typeface="Arial" pitchFamily="34" charset="0"/>
                <a:cs typeface="Arial" pitchFamily="34" charset="0"/>
              </a:rPr>
              <a:t>) earning commission-based compensation</a:t>
            </a:r>
            <a:endParaRPr lang="en-US" sz="2400" dirty="0">
              <a:latin typeface="Arial" pitchFamily="34" charset="0"/>
              <a:cs typeface="Arial" pitchFamily="34" charset="0"/>
            </a:endParaRPr>
          </a:p>
          <a:p>
            <a:pPr lvl="1">
              <a:defRPr/>
            </a:pPr>
            <a:r>
              <a:rPr lang="en-US" sz="2400" dirty="0">
                <a:latin typeface="Arial" pitchFamily="34" charset="0"/>
                <a:cs typeface="Arial" pitchFamily="34" charset="0"/>
              </a:rPr>
              <a:t>Would </a:t>
            </a:r>
            <a:r>
              <a:rPr lang="en-US" sz="2400" dirty="0" smtClean="0">
                <a:latin typeface="Arial" pitchFamily="34" charset="0"/>
                <a:cs typeface="Arial" pitchFamily="34" charset="0"/>
              </a:rPr>
              <a:t>change IRA marketplace</a:t>
            </a:r>
          </a:p>
          <a:p>
            <a:pPr lvl="1">
              <a:defRPr/>
            </a:pPr>
            <a:r>
              <a:rPr lang="en-US" sz="2400" dirty="0" smtClean="0">
                <a:latin typeface="Arial" pitchFamily="34" charset="0"/>
                <a:cs typeface="Arial" pitchFamily="34" charset="0"/>
              </a:rPr>
              <a:t>Would impact registered investment advisers (RIAs) </a:t>
            </a:r>
          </a:p>
          <a:p>
            <a:pPr marL="403225" lvl="1"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(1) Offering rollover advice and                  </a:t>
            </a:r>
          </a:p>
          <a:p>
            <a:pPr marL="403225" lvl="1"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(2) Managed account programs</a:t>
            </a:r>
            <a:endParaRPr lang="en-US" sz="2400" dirty="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a:t>
            </a:fld>
            <a:endParaRPr lang="en-US" dirty="0"/>
          </a:p>
        </p:txBody>
      </p:sp>
    </p:spTree>
    <p:extLst>
      <p:ext uri="{BB962C8B-B14F-4D97-AF65-F5344CB8AC3E}">
        <p14:creationId xmlns:p14="http://schemas.microsoft.com/office/powerpoint/2010/main" val="20956029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Annuity Products and DOL Final Rule</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14400"/>
            <a:ext cx="7499350" cy="5638800"/>
          </a:xfrm>
        </p:spPr>
        <p:txBody>
          <a:bodyPr/>
          <a:lstStyle/>
          <a:p>
            <a:pPr>
              <a:defRPr/>
            </a:pPr>
            <a:r>
              <a:rPr lang="en-US" sz="2800" dirty="0" smtClean="0">
                <a:latin typeface="Arial" pitchFamily="34" charset="0"/>
                <a:cs typeface="Arial" pitchFamily="34" charset="0"/>
              </a:rPr>
              <a:t>Treatment of Annuity Sales</a:t>
            </a:r>
          </a:p>
          <a:p>
            <a:pPr lvl="1">
              <a:defRPr/>
            </a:pPr>
            <a:r>
              <a:rPr lang="en-US" sz="2400" dirty="0" smtClean="0">
                <a:latin typeface="Arial" pitchFamily="34" charset="0"/>
                <a:cs typeface="Arial" pitchFamily="34" charset="0"/>
              </a:rPr>
              <a:t>Customary to earn commissions </a:t>
            </a:r>
          </a:p>
          <a:p>
            <a:pPr marL="631825" lvl="1" indent="0">
              <a:buNone/>
              <a:defRPr/>
            </a:pPr>
            <a:r>
              <a:rPr lang="en-US" sz="2400" dirty="0" smtClean="0">
                <a:latin typeface="Arial" pitchFamily="34" charset="0"/>
                <a:cs typeface="Arial" pitchFamily="34" charset="0"/>
              </a:rPr>
              <a:t>- Fixed annuities</a:t>
            </a:r>
          </a:p>
          <a:p>
            <a:pPr marL="631825" lvl="1" indent="0">
              <a:buNone/>
              <a:defRPr/>
            </a:pPr>
            <a:r>
              <a:rPr lang="en-US" sz="2400" dirty="0" smtClean="0">
                <a:latin typeface="Arial" pitchFamily="34" charset="0"/>
                <a:cs typeface="Arial" pitchFamily="34" charset="0"/>
              </a:rPr>
              <a:t>- Fixed indexed annuities (FIAs)</a:t>
            </a:r>
          </a:p>
          <a:p>
            <a:pPr marL="631825" lvl="1" indent="0">
              <a:buNone/>
              <a:defRPr/>
            </a:pPr>
            <a:r>
              <a:rPr lang="en-US" sz="2400" dirty="0" smtClean="0">
                <a:latin typeface="Arial" pitchFamily="34" charset="0"/>
                <a:cs typeface="Arial" pitchFamily="34" charset="0"/>
              </a:rPr>
              <a:t>- Variable annuities (VAs)</a:t>
            </a:r>
          </a:p>
          <a:p>
            <a:pPr marL="631825" lvl="1" indent="-239713">
              <a:defRPr/>
            </a:pPr>
            <a:r>
              <a:rPr lang="en-US" sz="2400" dirty="0" smtClean="0">
                <a:latin typeface="Arial" pitchFamily="34" charset="0"/>
                <a:cs typeface="Arial" pitchFamily="34" charset="0"/>
              </a:rPr>
              <a:t>Commission-based advisors will be deemed to be fiduciaries under new DOL rule</a:t>
            </a:r>
          </a:p>
          <a:p>
            <a:pPr lvl="1">
              <a:defRPr/>
            </a:pPr>
            <a:r>
              <a:rPr lang="en-US" sz="2400" dirty="0" smtClean="0">
                <a:latin typeface="Arial" pitchFamily="34" charset="0"/>
                <a:cs typeface="Arial" pitchFamily="34" charset="0"/>
              </a:rPr>
              <a:t>Exemption needed for variable compensation</a:t>
            </a:r>
          </a:p>
          <a:p>
            <a:pPr marL="403225" lvl="1" indent="0">
              <a:buNone/>
              <a:defRPr/>
            </a:pPr>
            <a:endParaRPr lang="en-US" sz="1400" dirty="0">
              <a:latin typeface="Arial" pitchFamily="34" charset="0"/>
              <a:cs typeface="Arial" pitchFamily="34" charset="0"/>
            </a:endParaRPr>
          </a:p>
          <a:p>
            <a:pPr>
              <a:defRPr/>
            </a:pPr>
            <a:r>
              <a:rPr lang="en-US" sz="2800" dirty="0" smtClean="0">
                <a:latin typeface="Arial" pitchFamily="34" charset="0"/>
                <a:cs typeface="Arial" pitchFamily="34" charset="0"/>
              </a:rPr>
              <a:t>Available Exemptions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BICE covers commissions from </a:t>
            </a:r>
            <a:r>
              <a:rPr lang="en-US" sz="2400" u="sng" dirty="0" smtClean="0">
                <a:latin typeface="Arial" pitchFamily="34" charset="0"/>
                <a:cs typeface="Arial" pitchFamily="34" charset="0"/>
              </a:rPr>
              <a:t>all annuity types</a:t>
            </a:r>
          </a:p>
          <a:p>
            <a:pPr lvl="1">
              <a:defRPr/>
            </a:pPr>
            <a:r>
              <a:rPr lang="en-US" sz="2400" dirty="0" smtClean="0">
                <a:latin typeface="Arial" pitchFamily="34" charset="0"/>
                <a:cs typeface="Arial" pitchFamily="34" charset="0"/>
              </a:rPr>
              <a:t>PTE 84-24 has less onerous conditions, but provides limited relief for </a:t>
            </a:r>
            <a:r>
              <a:rPr lang="en-US" sz="2400" u="sng" dirty="0" smtClean="0">
                <a:latin typeface="Arial" pitchFamily="34" charset="0"/>
                <a:cs typeface="Arial" pitchFamily="34" charset="0"/>
              </a:rPr>
              <a:t>fixed annuities only</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30</a:t>
            </a:fld>
            <a:endParaRPr lang="en-US" dirty="0"/>
          </a:p>
        </p:txBody>
      </p:sp>
    </p:spTree>
    <p:extLst>
      <p:ext uri="{BB962C8B-B14F-4D97-AF65-F5344CB8AC3E}">
        <p14:creationId xmlns:p14="http://schemas.microsoft.com/office/powerpoint/2010/main" val="37413204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PTE 84-24 and Annuity Sales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90600"/>
            <a:ext cx="7499350" cy="5638800"/>
          </a:xfrm>
        </p:spPr>
        <p:txBody>
          <a:bodyPr/>
          <a:lstStyle/>
          <a:p>
            <a:pPr>
              <a:defRPr/>
            </a:pPr>
            <a:r>
              <a:rPr lang="en-US" sz="2800" dirty="0" smtClean="0">
                <a:latin typeface="Arial" pitchFamily="34" charset="0"/>
                <a:cs typeface="Arial" pitchFamily="34" charset="0"/>
              </a:rPr>
              <a:t>Benefits and Advantages</a:t>
            </a:r>
          </a:p>
          <a:p>
            <a:pPr lvl="1">
              <a:defRPr/>
            </a:pPr>
            <a:r>
              <a:rPr lang="en-US" sz="2400" dirty="0" smtClean="0">
                <a:latin typeface="Arial" pitchFamily="34" charset="0"/>
                <a:cs typeface="Arial" pitchFamily="34" charset="0"/>
              </a:rPr>
              <a:t>Upside is that it is much easier to comply with than BIC Exemption</a:t>
            </a:r>
          </a:p>
          <a:p>
            <a:pPr lvl="1">
              <a:defRPr/>
            </a:pPr>
            <a:r>
              <a:rPr lang="en-US" sz="2400" dirty="0">
                <a:latin typeface="Arial" pitchFamily="34" charset="0"/>
                <a:cs typeface="Arial" pitchFamily="34" charset="0"/>
              </a:rPr>
              <a:t>No written contract or compliance policies</a:t>
            </a:r>
          </a:p>
          <a:p>
            <a:pPr lvl="1">
              <a:defRPr/>
            </a:pPr>
            <a:r>
              <a:rPr lang="en-US" sz="2400" dirty="0" smtClean="0">
                <a:latin typeface="Arial" pitchFamily="34" charset="0"/>
                <a:cs typeface="Arial" pitchFamily="34" charset="0"/>
              </a:rPr>
              <a:t>But does not cover VA </a:t>
            </a:r>
            <a:r>
              <a:rPr lang="en-US" sz="2400" dirty="0">
                <a:latin typeface="Arial" pitchFamily="34" charset="0"/>
                <a:cs typeface="Arial" pitchFamily="34" charset="0"/>
              </a:rPr>
              <a:t>or FIA sales to </a:t>
            </a:r>
            <a:r>
              <a:rPr lang="en-US" sz="2400" dirty="0" smtClean="0">
                <a:latin typeface="Arial" pitchFamily="34" charset="0"/>
                <a:cs typeface="Arial" pitchFamily="34" charset="0"/>
              </a:rPr>
              <a:t>Plans/IRAs</a:t>
            </a:r>
            <a:endParaRPr lang="en-US" sz="2400" dirty="0">
              <a:latin typeface="Arial" pitchFamily="34" charset="0"/>
              <a:cs typeface="Arial" pitchFamily="34" charset="0"/>
            </a:endParaRPr>
          </a:p>
          <a:p>
            <a:pPr lvl="1">
              <a:defRPr/>
            </a:pPr>
            <a:r>
              <a:rPr lang="en-US" sz="2400" dirty="0">
                <a:latin typeface="Arial" pitchFamily="34" charset="0"/>
                <a:cs typeface="Arial" pitchFamily="34" charset="0"/>
              </a:rPr>
              <a:t>No relief for revenue sharing</a:t>
            </a:r>
          </a:p>
          <a:p>
            <a:pPr marL="403225" lvl="1" indent="0">
              <a:buNone/>
              <a:defRPr/>
            </a:pPr>
            <a:endParaRPr lang="en-US" sz="2400" dirty="0" smtClean="0">
              <a:latin typeface="Arial" pitchFamily="34" charset="0"/>
              <a:cs typeface="Arial" pitchFamily="34" charset="0"/>
            </a:endParaRPr>
          </a:p>
          <a:p>
            <a:pPr marL="142875" indent="-342900">
              <a:defRPr/>
            </a:pPr>
            <a:r>
              <a:rPr lang="en-US" sz="2800" dirty="0" smtClean="0">
                <a:latin typeface="Arial" pitchFamily="34" charset="0"/>
                <a:cs typeface="Arial" pitchFamily="34" charset="0"/>
              </a:rPr>
              <a:t>Requirements for PTE 84-24</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Conflicts </a:t>
            </a:r>
            <a:r>
              <a:rPr lang="en-US" sz="2400" dirty="0">
                <a:latin typeface="Arial" pitchFamily="34" charset="0"/>
                <a:cs typeface="Arial" pitchFamily="34" charset="0"/>
              </a:rPr>
              <a:t>disclosures </a:t>
            </a:r>
          </a:p>
          <a:p>
            <a:pPr lvl="1">
              <a:defRPr/>
            </a:pPr>
            <a:r>
              <a:rPr lang="en-US" sz="2400" dirty="0" smtClean="0">
                <a:latin typeface="Arial" pitchFamily="34" charset="0"/>
                <a:cs typeface="Arial" pitchFamily="34" charset="0"/>
              </a:rPr>
              <a:t>Disclosure of commission (repeated annually for ongoing deposits)</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Client must provide written authorization of annuity purchase and acknowledge disclosures</a:t>
            </a:r>
          </a:p>
          <a:p>
            <a:pPr marL="403225" lvl="1" indent="0">
              <a:buNone/>
              <a:defRPr/>
            </a:pPr>
            <a:endParaRPr lang="en-US" sz="1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31</a:t>
            </a:fld>
            <a:endParaRPr lang="en-US" dirty="0"/>
          </a:p>
        </p:txBody>
      </p:sp>
    </p:spTree>
    <p:extLst>
      <p:ext uri="{BB962C8B-B14F-4D97-AF65-F5344CB8AC3E}">
        <p14:creationId xmlns:p14="http://schemas.microsoft.com/office/powerpoint/2010/main" val="15018435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Comparison to PTE 84-24 Proposal</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90600"/>
            <a:ext cx="7499350" cy="5105400"/>
          </a:xfrm>
        </p:spPr>
        <p:txBody>
          <a:bodyPr/>
          <a:lstStyle/>
          <a:p>
            <a:pPr>
              <a:defRPr/>
            </a:pPr>
            <a:r>
              <a:rPr lang="en-US" sz="2800" dirty="0" smtClean="0">
                <a:latin typeface="Arial" pitchFamily="34" charset="0"/>
                <a:cs typeface="Arial" pitchFamily="34" charset="0"/>
              </a:rPr>
              <a:t>2015 DOL Proposal</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While final version only covers fixed annuities,  the proposed version of PTE 84-24 also covered:</a:t>
            </a:r>
          </a:p>
          <a:p>
            <a:pPr marL="622300" lvl="1" indent="0">
              <a:buNone/>
              <a:defRPr/>
            </a:pPr>
            <a:r>
              <a:rPr lang="en-US" sz="2400" dirty="0" smtClean="0">
                <a:latin typeface="Arial" pitchFamily="34" charset="0"/>
                <a:cs typeface="Arial" pitchFamily="34" charset="0"/>
              </a:rPr>
              <a:t>(1) FIA sales to Plans/IRAs</a:t>
            </a:r>
          </a:p>
          <a:p>
            <a:pPr marL="622300" lvl="1" indent="0">
              <a:buNone/>
              <a:defRPr/>
            </a:pPr>
            <a:r>
              <a:rPr lang="en-US" sz="2400" dirty="0" smtClean="0">
                <a:latin typeface="Arial" pitchFamily="34" charset="0"/>
                <a:cs typeface="Arial" pitchFamily="34" charset="0"/>
              </a:rPr>
              <a:t>(2) VA sales to Plans</a:t>
            </a:r>
            <a:endParaRPr lang="en-US" sz="2400" u="sng" dirty="0">
              <a:latin typeface="Arial" pitchFamily="34" charset="0"/>
              <a:cs typeface="Arial" pitchFamily="34" charset="0"/>
            </a:endParaRPr>
          </a:p>
          <a:p>
            <a:pPr lvl="1">
              <a:defRPr/>
            </a:pPr>
            <a:r>
              <a:rPr lang="en-US" sz="2400" dirty="0" smtClean="0">
                <a:latin typeface="Arial" pitchFamily="34" charset="0"/>
                <a:cs typeface="Arial" pitchFamily="34" charset="0"/>
              </a:rPr>
              <a:t>Instead of annual disclosures (for ongoing deposits), proposal required them every 3 years</a:t>
            </a:r>
            <a:endParaRPr lang="en-US" sz="2400" u="sng" dirty="0">
              <a:latin typeface="Arial" pitchFamily="34" charset="0"/>
              <a:cs typeface="Arial" pitchFamily="34" charset="0"/>
            </a:endParaRPr>
          </a:p>
          <a:p>
            <a:pPr marL="82550" indent="0">
              <a:buNone/>
              <a:defRPr/>
            </a:pPr>
            <a:endParaRPr lang="en-US" sz="2800" dirty="0" smtClean="0">
              <a:latin typeface="Arial" pitchFamily="34" charset="0"/>
              <a:cs typeface="Arial" pitchFamily="34" charset="0"/>
            </a:endParaRPr>
          </a:p>
          <a:p>
            <a:pPr>
              <a:defRPr/>
            </a:pPr>
            <a:r>
              <a:rPr lang="en-US" sz="2800" dirty="0" smtClean="0">
                <a:latin typeface="Arial" pitchFamily="34" charset="0"/>
                <a:cs typeface="Arial" pitchFamily="34" charset="0"/>
              </a:rPr>
              <a:t>Clarifications in Final Version of PTE 84-24</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Commission disclosure must break out amounts paid to individual advisor and to firm</a:t>
            </a:r>
            <a:endParaRPr lang="en-US" sz="2400" u="sng" dirty="0">
              <a:latin typeface="Arial" pitchFamily="34" charset="0"/>
              <a:cs typeface="Arial" pitchFamily="34" charset="0"/>
            </a:endParaRPr>
          </a:p>
          <a:p>
            <a:pPr lvl="1">
              <a:defRPr/>
            </a:pPr>
            <a:r>
              <a:rPr lang="en-US" sz="2400" dirty="0" smtClean="0">
                <a:latin typeface="Arial" pitchFamily="34" charset="0"/>
                <a:cs typeface="Arial" pitchFamily="34" charset="0"/>
              </a:rPr>
              <a:t>Commission must be expressed as flat dollar figure if feasible (and as percentage otherwise)</a:t>
            </a:r>
            <a:endParaRPr lang="en-US" sz="2400" u="sng"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32</a:t>
            </a:fld>
            <a:endParaRPr lang="en-US" dirty="0"/>
          </a:p>
        </p:txBody>
      </p:sp>
    </p:spTree>
    <p:extLst>
      <p:ext uri="{BB962C8B-B14F-4D97-AF65-F5344CB8AC3E}">
        <p14:creationId xmlns:p14="http://schemas.microsoft.com/office/powerpoint/2010/main" val="24781792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Fee Levelization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990600"/>
            <a:ext cx="7499350" cy="5105400"/>
          </a:xfrm>
        </p:spPr>
        <p:txBody>
          <a:bodyPr/>
          <a:lstStyle/>
          <a:p>
            <a:pPr>
              <a:defRPr/>
            </a:pPr>
            <a:r>
              <a:rPr lang="en-US" sz="2800" dirty="0" smtClean="0">
                <a:latin typeface="Arial" pitchFamily="34" charset="0"/>
                <a:cs typeface="Arial" pitchFamily="34" charset="0"/>
              </a:rPr>
              <a:t>De Facto Exemption</a:t>
            </a:r>
          </a:p>
          <a:p>
            <a:pPr lvl="1">
              <a:defRPr/>
            </a:pPr>
            <a:r>
              <a:rPr lang="en-US" sz="2400" dirty="0" smtClean="0">
                <a:latin typeface="Arial" pitchFamily="34" charset="0"/>
                <a:cs typeface="Arial" pitchFamily="34" charset="0"/>
              </a:rPr>
              <a:t>Fiduciary advisor is permitted to earn transaction-based compensation</a:t>
            </a:r>
          </a:p>
          <a:p>
            <a:pPr lvl="1">
              <a:defRPr/>
            </a:pPr>
            <a:r>
              <a:rPr lang="en-US" sz="2400" dirty="0" smtClean="0">
                <a:latin typeface="Arial" pitchFamily="34" charset="0"/>
                <a:cs typeface="Arial" pitchFamily="34" charset="0"/>
              </a:rPr>
              <a:t>However, it must not vary based on investments selected by plan or IRA client</a:t>
            </a:r>
          </a:p>
          <a:p>
            <a:pPr lvl="1">
              <a:defRPr/>
            </a:pPr>
            <a:r>
              <a:rPr lang="en-US" sz="2400" dirty="0" smtClean="0">
                <a:latin typeface="Arial" pitchFamily="34" charset="0"/>
                <a:cs typeface="Arial" pitchFamily="34" charset="0"/>
              </a:rPr>
              <a:t>No need for exemption because fee levelization eliminates prohibited transaction to begin with</a:t>
            </a:r>
          </a:p>
          <a:p>
            <a:pPr marL="403225" lvl="1" indent="0">
              <a:buNone/>
              <a:defRPr/>
            </a:pPr>
            <a:endParaRPr lang="en-US" sz="2400" dirty="0">
              <a:latin typeface="Arial" pitchFamily="34" charset="0"/>
              <a:cs typeface="Arial" pitchFamily="34" charset="0"/>
            </a:endParaRPr>
          </a:p>
          <a:p>
            <a:pPr>
              <a:defRPr/>
            </a:pPr>
            <a:r>
              <a:rPr lang="en-US" sz="2800" dirty="0" smtClean="0">
                <a:latin typeface="Arial" pitchFamily="34" charset="0"/>
                <a:cs typeface="Arial" pitchFamily="34" charset="0"/>
              </a:rPr>
              <a:t>Example</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Change </a:t>
            </a:r>
            <a:r>
              <a:rPr lang="en-US" sz="2400" dirty="0">
                <a:latin typeface="Arial" pitchFamily="34" charset="0"/>
                <a:cs typeface="Arial" pitchFamily="34" charset="0"/>
              </a:rPr>
              <a:t>compensation formula so that it is fixed (e.g., </a:t>
            </a:r>
            <a:r>
              <a:rPr lang="en-US" sz="2400" dirty="0" smtClean="0">
                <a:latin typeface="Arial" pitchFamily="34" charset="0"/>
                <a:cs typeface="Arial" pitchFamily="34" charset="0"/>
              </a:rPr>
              <a:t>asset-based commission of 50 bps)</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Eliminate any remaining variable compensation</a:t>
            </a:r>
            <a:endParaRPr lang="en-US" sz="1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33</a:t>
            </a:fld>
            <a:endParaRPr lang="en-US" dirty="0"/>
          </a:p>
        </p:txBody>
      </p:sp>
    </p:spTree>
    <p:extLst>
      <p:ext uri="{BB962C8B-B14F-4D97-AF65-F5344CB8AC3E}">
        <p14:creationId xmlns:p14="http://schemas.microsoft.com/office/powerpoint/2010/main" val="1365687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Implementing Fee Levelization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Potential Areas of Variable Compensation</a:t>
            </a:r>
          </a:p>
          <a:p>
            <a:pPr lvl="1">
              <a:defRPr/>
            </a:pPr>
            <a:r>
              <a:rPr lang="en-US" sz="2400" dirty="0" smtClean="0">
                <a:latin typeface="Arial" pitchFamily="34" charset="0"/>
                <a:cs typeface="Arial" pitchFamily="34" charset="0"/>
              </a:rPr>
              <a:t>Commissions and Ticket Charges</a:t>
            </a:r>
          </a:p>
          <a:p>
            <a:pPr lvl="1">
              <a:defRPr/>
            </a:pPr>
            <a:r>
              <a:rPr lang="en-US" sz="2400" dirty="0" smtClean="0">
                <a:latin typeface="Arial" pitchFamily="34" charset="0"/>
                <a:cs typeface="Arial" pitchFamily="34" charset="0"/>
              </a:rPr>
              <a:t>Revenue Sharing</a:t>
            </a:r>
          </a:p>
          <a:p>
            <a:pPr lvl="1">
              <a:defRPr/>
            </a:pPr>
            <a:r>
              <a:rPr lang="en-US" sz="2400" dirty="0" smtClean="0">
                <a:latin typeface="Arial" pitchFamily="34" charset="0"/>
                <a:cs typeface="Arial" pitchFamily="34" charset="0"/>
              </a:rPr>
              <a:t>Payments from Funds (</a:t>
            </a:r>
            <a:r>
              <a:rPr lang="en-US" sz="2400" i="1" dirty="0" smtClean="0">
                <a:latin typeface="Arial" pitchFamily="34" charset="0"/>
                <a:cs typeface="Arial" pitchFamily="34" charset="0"/>
              </a:rPr>
              <a:t>e.g.</a:t>
            </a:r>
            <a:r>
              <a:rPr lang="en-US" sz="2400" dirty="0" smtClean="0">
                <a:latin typeface="Arial" pitchFamily="34" charset="0"/>
                <a:cs typeface="Arial" pitchFamily="34" charset="0"/>
              </a:rPr>
              <a:t>, sub-TA payments)</a:t>
            </a:r>
          </a:p>
          <a:p>
            <a:pPr lvl="1">
              <a:defRPr/>
            </a:pPr>
            <a:r>
              <a:rPr lang="en-US" sz="2400" dirty="0" smtClean="0">
                <a:latin typeface="Arial" pitchFamily="34" charset="0"/>
                <a:cs typeface="Arial" pitchFamily="34" charset="0"/>
              </a:rPr>
              <a:t>Proprietary Products (</a:t>
            </a:r>
            <a:r>
              <a:rPr lang="en-US" sz="2400" i="1" dirty="0" smtClean="0">
                <a:latin typeface="Arial" pitchFamily="34" charset="0"/>
                <a:cs typeface="Arial" pitchFamily="34" charset="0"/>
              </a:rPr>
              <a:t>e.g.</a:t>
            </a:r>
            <a:r>
              <a:rPr lang="en-US" sz="2400" dirty="0" smtClean="0">
                <a:latin typeface="Arial" pitchFamily="34" charset="0"/>
                <a:cs typeface="Arial" pitchFamily="34" charset="0"/>
              </a:rPr>
              <a:t>, sweep vehicle)</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How To Levelize</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Need appropriate universe of investment products that pay levelized amount (</a:t>
            </a:r>
            <a:r>
              <a:rPr lang="en-US" sz="2400" i="1" dirty="0" smtClean="0">
                <a:latin typeface="Arial" pitchFamily="34" charset="0"/>
                <a:cs typeface="Arial" pitchFamily="34" charset="0"/>
              </a:rPr>
              <a:t>e.g.</a:t>
            </a:r>
            <a:r>
              <a:rPr lang="en-US" sz="2400" dirty="0" smtClean="0">
                <a:latin typeface="Arial" pitchFamily="34" charset="0"/>
                <a:cs typeface="Arial" pitchFamily="34" charset="0"/>
              </a:rPr>
              <a:t>, 50 bps)</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Restructure revenue sharing as flat dollar payments</a:t>
            </a:r>
          </a:p>
          <a:p>
            <a:pPr lvl="1">
              <a:defRPr/>
            </a:pPr>
            <a:r>
              <a:rPr lang="en-US" sz="2400" dirty="0" smtClean="0">
                <a:latin typeface="Arial" pitchFamily="34" charset="0"/>
                <a:cs typeface="Arial" pitchFamily="34" charset="0"/>
              </a:rPr>
              <a:t>Replace proprietary products (or fee credit)</a:t>
            </a:r>
            <a:endParaRPr lang="en-US" sz="1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34</a:t>
            </a:fld>
            <a:endParaRPr lang="en-US" dirty="0"/>
          </a:p>
        </p:txBody>
      </p:sp>
    </p:spTree>
    <p:extLst>
      <p:ext uri="{BB962C8B-B14F-4D97-AF65-F5344CB8AC3E}">
        <p14:creationId xmlns:p14="http://schemas.microsoft.com/office/powerpoint/2010/main" val="22879698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Robo-Advice</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What Is It?</a:t>
            </a:r>
          </a:p>
          <a:p>
            <a:pPr lvl="1">
              <a:defRPr/>
            </a:pPr>
            <a:r>
              <a:rPr lang="en-US" sz="2400" dirty="0" smtClean="0">
                <a:latin typeface="Arial" pitchFamily="34" charset="0"/>
                <a:cs typeface="Arial" pitchFamily="34" charset="0"/>
              </a:rPr>
              <a:t>Asset allocation advice based on computer models</a:t>
            </a:r>
          </a:p>
          <a:p>
            <a:pPr lvl="1">
              <a:defRPr/>
            </a:pPr>
            <a:r>
              <a:rPr lang="en-US" sz="2400" dirty="0" smtClean="0">
                <a:latin typeface="Arial" pitchFamily="34" charset="0"/>
                <a:cs typeface="Arial" pitchFamily="34" charset="0"/>
              </a:rPr>
              <a:t>Routinely used for participant-level advice and recommending allocations to plan menu options</a:t>
            </a:r>
          </a:p>
          <a:p>
            <a:pPr lvl="1">
              <a:defRPr/>
            </a:pPr>
            <a:r>
              <a:rPr lang="en-US" sz="2400" dirty="0" smtClean="0">
                <a:latin typeface="Arial" pitchFamily="34" charset="0"/>
                <a:cs typeface="Arial" pitchFamily="34" charset="0"/>
              </a:rPr>
              <a:t>Potentially available for IRA investors</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Background on Computer Models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Many use Mean Variance Optimization (MVO) based on work of Harry Markowitz</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Monte Carlo simulations can help model the probability of different portfolio outcomes</a:t>
            </a:r>
            <a:endParaRPr lang="en-US" sz="2400" dirty="0">
              <a:latin typeface="Arial" pitchFamily="34" charset="0"/>
              <a:cs typeface="Arial" pitchFamily="34" charset="0"/>
            </a:endParaRPr>
          </a:p>
          <a:p>
            <a:pPr lvl="1">
              <a:defRPr/>
            </a:pPr>
            <a:endParaRPr lang="en-US" sz="1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35</a:t>
            </a:fld>
            <a:endParaRPr lang="en-US" dirty="0"/>
          </a:p>
        </p:txBody>
      </p:sp>
    </p:spTree>
    <p:extLst>
      <p:ext uri="{BB962C8B-B14F-4D97-AF65-F5344CB8AC3E}">
        <p14:creationId xmlns:p14="http://schemas.microsoft.com/office/powerpoint/2010/main" val="12694230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Computer Model Exemption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History</a:t>
            </a:r>
          </a:p>
          <a:p>
            <a:pPr lvl="1">
              <a:defRPr/>
            </a:pPr>
            <a:r>
              <a:rPr lang="en-US" sz="2400" dirty="0" smtClean="0">
                <a:latin typeface="Arial" pitchFamily="34" charset="0"/>
                <a:cs typeface="Arial" pitchFamily="34" charset="0"/>
              </a:rPr>
              <a:t>TCW Exemption (PTE 97-60)</a:t>
            </a:r>
          </a:p>
          <a:p>
            <a:pPr lvl="1">
              <a:defRPr/>
            </a:pPr>
            <a:r>
              <a:rPr lang="en-US" sz="2400" dirty="0" smtClean="0">
                <a:latin typeface="Arial" pitchFamily="34" charset="0"/>
                <a:cs typeface="Arial" pitchFamily="34" charset="0"/>
              </a:rPr>
              <a:t>SunAmerica Opinion (AO 2001-09A)</a:t>
            </a:r>
          </a:p>
          <a:p>
            <a:pPr lvl="1">
              <a:defRPr/>
            </a:pPr>
            <a:r>
              <a:rPr lang="en-US" sz="2400" dirty="0" smtClean="0">
                <a:latin typeface="Arial" pitchFamily="34" charset="0"/>
                <a:cs typeface="Arial" pitchFamily="34" charset="0"/>
              </a:rPr>
              <a:t>Computer Model </a:t>
            </a:r>
            <a:r>
              <a:rPr lang="en-US" sz="2400" dirty="0">
                <a:latin typeface="Arial" pitchFamily="34" charset="0"/>
                <a:cs typeface="Arial" pitchFamily="34" charset="0"/>
              </a:rPr>
              <a:t>Exemption (PPA of </a:t>
            </a:r>
            <a:r>
              <a:rPr lang="en-US" sz="2400" dirty="0" smtClean="0">
                <a:latin typeface="Arial" pitchFamily="34" charset="0"/>
                <a:cs typeface="Arial" pitchFamily="34" charset="0"/>
              </a:rPr>
              <a:t>2006)</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Relief from Computer Model Exemption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Allows receipt of variable compensation </a:t>
            </a:r>
          </a:p>
          <a:p>
            <a:pPr marL="403225" lvl="1"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(1) Commissions (</a:t>
            </a:r>
            <a:r>
              <a:rPr lang="en-US" sz="2400" i="1" dirty="0" smtClean="0">
                <a:latin typeface="Arial" pitchFamily="34" charset="0"/>
                <a:cs typeface="Arial" pitchFamily="34" charset="0"/>
              </a:rPr>
              <a:t>e.g.</a:t>
            </a:r>
            <a:r>
              <a:rPr lang="en-US" sz="2400" dirty="0" smtClean="0">
                <a:latin typeface="Arial" pitchFamily="34" charset="0"/>
                <a:cs typeface="Arial" pitchFamily="34" charset="0"/>
              </a:rPr>
              <a:t>, 12b-1 fees)</a:t>
            </a:r>
            <a:endParaRPr lang="en-US" sz="2400" dirty="0">
              <a:latin typeface="Arial" pitchFamily="34" charset="0"/>
              <a:cs typeface="Arial" pitchFamily="34" charset="0"/>
            </a:endParaRPr>
          </a:p>
          <a:p>
            <a:pPr marL="403225" lvl="1" indent="0">
              <a:buNone/>
              <a:defRPr/>
            </a:pPr>
            <a:r>
              <a:rPr lang="en-US" sz="2400" dirty="0" smtClean="0">
                <a:latin typeface="Arial" pitchFamily="34" charset="0"/>
                <a:cs typeface="Arial" pitchFamily="34" charset="0"/>
              </a:rPr>
              <a:t>	(2) Proprietary Funds</a:t>
            </a:r>
          </a:p>
          <a:p>
            <a:pPr lvl="1">
              <a:defRPr/>
            </a:pPr>
            <a:r>
              <a:rPr lang="en-US" sz="2400" dirty="0" smtClean="0">
                <a:latin typeface="Arial" pitchFamily="34" charset="0"/>
                <a:cs typeface="Arial" pitchFamily="34" charset="0"/>
              </a:rPr>
              <a:t>Advice must be non-discretionary and based on computer model</a:t>
            </a:r>
            <a:endParaRPr lang="en-US" sz="2400" dirty="0">
              <a:latin typeface="Arial" pitchFamily="34" charset="0"/>
              <a:cs typeface="Arial" pitchFamily="34" charset="0"/>
            </a:endParaRPr>
          </a:p>
          <a:p>
            <a:pPr lvl="1">
              <a:defRPr/>
            </a:pPr>
            <a:endParaRPr lang="en-US" sz="1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36</a:t>
            </a:fld>
            <a:endParaRPr lang="en-US" dirty="0"/>
          </a:p>
        </p:txBody>
      </p:sp>
    </p:spTree>
    <p:extLst>
      <p:ext uri="{BB962C8B-B14F-4D97-AF65-F5344CB8AC3E}">
        <p14:creationId xmlns:p14="http://schemas.microsoft.com/office/powerpoint/2010/main" val="13647174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Requirements for Computer Model</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Computer Model</a:t>
            </a:r>
          </a:p>
          <a:p>
            <a:pPr lvl="1">
              <a:defRPr/>
            </a:pPr>
            <a:r>
              <a:rPr lang="en-US" sz="2400" dirty="0" smtClean="0">
                <a:latin typeface="Arial" pitchFamily="34" charset="0"/>
                <a:cs typeface="Arial" pitchFamily="34" charset="0"/>
              </a:rPr>
              <a:t>Based on generally accepted theories</a:t>
            </a:r>
          </a:p>
          <a:p>
            <a:pPr lvl="1">
              <a:defRPr/>
            </a:pPr>
            <a:r>
              <a:rPr lang="en-US" sz="2400" dirty="0" smtClean="0">
                <a:latin typeface="Arial" pitchFamily="34" charset="0"/>
                <a:cs typeface="Arial" pitchFamily="34" charset="0"/>
              </a:rPr>
              <a:t>Must not favor investments that generate more compensation for advisor</a:t>
            </a:r>
          </a:p>
          <a:p>
            <a:pPr lvl="1">
              <a:defRPr/>
            </a:pPr>
            <a:r>
              <a:rPr lang="en-US" sz="2400" dirty="0" smtClean="0">
                <a:latin typeface="Arial" pitchFamily="34" charset="0"/>
                <a:cs typeface="Arial" pitchFamily="34" charset="0"/>
              </a:rPr>
              <a:t>Must request client’s risk profile information</a:t>
            </a:r>
          </a:p>
          <a:p>
            <a:pPr lvl="1">
              <a:defRPr/>
            </a:pPr>
            <a:r>
              <a:rPr lang="en-US" sz="2400" dirty="0" smtClean="0">
                <a:latin typeface="Arial" pitchFamily="34" charset="0"/>
                <a:cs typeface="Arial" pitchFamily="34" charset="0"/>
              </a:rPr>
              <a:t>Must consider all designated investment options</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Other Requirements for Exemption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Certification by investment expert</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Annual audits by independent auditor</a:t>
            </a:r>
          </a:p>
          <a:p>
            <a:pPr lvl="1">
              <a:defRPr/>
            </a:pPr>
            <a:r>
              <a:rPr lang="en-US" sz="2400" dirty="0" smtClean="0">
                <a:latin typeface="Arial" pitchFamily="34" charset="0"/>
                <a:cs typeface="Arial" pitchFamily="34" charset="0"/>
              </a:rPr>
              <a:t>Written authorization and disclosures</a:t>
            </a:r>
          </a:p>
          <a:p>
            <a:pPr lvl="1">
              <a:defRPr/>
            </a:pPr>
            <a:r>
              <a:rPr lang="en-US" sz="2400" dirty="0" smtClean="0">
                <a:latin typeface="Arial" pitchFamily="34" charset="0"/>
                <a:cs typeface="Arial" pitchFamily="34" charset="0"/>
              </a:rPr>
              <a:t>Reasonable compensation for provider</a:t>
            </a:r>
            <a:endParaRPr lang="en-US" sz="2400" dirty="0">
              <a:latin typeface="Arial" pitchFamily="34" charset="0"/>
              <a:cs typeface="Arial" pitchFamily="34" charset="0"/>
            </a:endParaRPr>
          </a:p>
          <a:p>
            <a:pPr lvl="1">
              <a:defRPr/>
            </a:pPr>
            <a:endParaRPr lang="en-US" sz="1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37</a:t>
            </a:fld>
            <a:endParaRPr lang="en-US" dirty="0"/>
          </a:p>
        </p:txBody>
      </p:sp>
    </p:spTree>
    <p:extLst>
      <p:ext uri="{BB962C8B-B14F-4D97-AF65-F5344CB8AC3E}">
        <p14:creationId xmlns:p14="http://schemas.microsoft.com/office/powerpoint/2010/main" val="36898732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a:effectLst/>
                <a:latin typeface="Arial" pitchFamily="34" charset="0"/>
                <a:cs typeface="Arial" pitchFamily="34" charset="0"/>
              </a:rPr>
              <a:t>Capturing </a:t>
            </a:r>
            <a:r>
              <a:rPr lang="en-US" sz="3200" b="1" dirty="0" smtClean="0">
                <a:effectLst/>
                <a:latin typeface="Arial" pitchFamily="34" charset="0"/>
                <a:cs typeface="Arial" pitchFamily="34" charset="0"/>
              </a:rPr>
              <a:t>Rollovers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Issues Arising From Cross-Selling </a:t>
            </a:r>
          </a:p>
          <a:p>
            <a:pPr lvl="1">
              <a:defRPr/>
            </a:pPr>
            <a:r>
              <a:rPr lang="en-US" sz="2400" dirty="0" smtClean="0">
                <a:latin typeface="Arial" pitchFamily="34" charset="0"/>
                <a:cs typeface="Arial" pitchFamily="34" charset="0"/>
              </a:rPr>
              <a:t>Potential conflicts of interest</a:t>
            </a:r>
          </a:p>
          <a:p>
            <a:pPr lvl="1">
              <a:defRPr/>
            </a:pPr>
            <a:r>
              <a:rPr lang="en-US" sz="2400" dirty="0" smtClean="0">
                <a:latin typeface="Arial" pitchFamily="34" charset="0"/>
                <a:cs typeface="Arial" pitchFamily="34" charset="0"/>
              </a:rPr>
              <a:t>Advisor develops relationships with plan sponsor and participants</a:t>
            </a:r>
          </a:p>
          <a:p>
            <a:pPr lvl="1">
              <a:defRPr/>
            </a:pPr>
            <a:r>
              <a:rPr lang="en-US" sz="2400" dirty="0" smtClean="0">
                <a:latin typeface="Arial" pitchFamily="34" charset="0"/>
                <a:cs typeface="Arial" pitchFamily="34" charset="0"/>
              </a:rPr>
              <a:t>Exploiting trust to sell at unfavorable terms</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Potential Impact on Participants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Advisor’s fees on rollover assets may be higher than fees on plan assets</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38</a:t>
            </a:fld>
            <a:endParaRPr lang="en-US" dirty="0"/>
          </a:p>
        </p:txBody>
      </p:sp>
    </p:spTree>
    <p:extLst>
      <p:ext uri="{BB962C8B-B14F-4D97-AF65-F5344CB8AC3E}">
        <p14:creationId xmlns:p14="http://schemas.microsoft.com/office/powerpoint/2010/main" val="5923759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DOL Rollover </a:t>
            </a:r>
            <a:r>
              <a:rPr lang="en-US" sz="3200" b="1" dirty="0">
                <a:effectLst/>
                <a:latin typeface="Arial" pitchFamily="34" charset="0"/>
                <a:cs typeface="Arial" pitchFamily="34" charset="0"/>
              </a:rPr>
              <a:t>Opinion</a:t>
            </a: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Advisory Opinion 2005-23A</a:t>
            </a:r>
          </a:p>
          <a:p>
            <a:pPr lvl="1">
              <a:defRPr/>
            </a:pPr>
            <a:r>
              <a:rPr lang="en-US" sz="2400" dirty="0" smtClean="0">
                <a:latin typeface="Arial" pitchFamily="34" charset="0"/>
                <a:cs typeface="Arial" pitchFamily="34" charset="0"/>
              </a:rPr>
              <a:t>Broadly suggests that if advisor is a fiduciary, any rollover advice may trigger prohibited transaction</a:t>
            </a:r>
          </a:p>
          <a:p>
            <a:pPr lvl="1">
              <a:defRPr/>
            </a:pPr>
            <a:r>
              <a:rPr lang="en-US" sz="2400" dirty="0" smtClean="0">
                <a:latin typeface="Arial" pitchFamily="34" charset="0"/>
                <a:cs typeface="Arial" pitchFamily="34" charset="0"/>
              </a:rPr>
              <a:t>If advisor is not a fiduciary, rollover advice will not trigger prohibited transaction</a:t>
            </a:r>
          </a:p>
          <a:p>
            <a:pPr lvl="1">
              <a:defRPr/>
            </a:pPr>
            <a:r>
              <a:rPr lang="en-US" sz="2400" dirty="0" smtClean="0">
                <a:latin typeface="Arial" pitchFamily="34" charset="0"/>
                <a:cs typeface="Arial" pitchFamily="34" charset="0"/>
              </a:rPr>
              <a:t>Advisor providing “accidental” fiduciary advice would be subject to restrictions</a:t>
            </a:r>
          </a:p>
          <a:p>
            <a:pPr lvl="1">
              <a:defRPr/>
            </a:pPr>
            <a:endParaRPr lang="en-US" sz="2400" dirty="0" smtClean="0">
              <a:latin typeface="Arial" pitchFamily="34" charset="0"/>
              <a:cs typeface="Arial" pitchFamily="34" charset="0"/>
            </a:endParaRPr>
          </a:p>
          <a:p>
            <a:pPr>
              <a:defRPr/>
            </a:pPr>
            <a:r>
              <a:rPr lang="en-US" sz="2800" u="sng" dirty="0" smtClean="0">
                <a:latin typeface="Arial" pitchFamily="34" charset="0"/>
                <a:cs typeface="Arial" pitchFamily="34" charset="0"/>
              </a:rPr>
              <a:t>Varity v. Howe</a:t>
            </a:r>
            <a:r>
              <a:rPr lang="en-US" sz="2800" dirty="0" smtClean="0">
                <a:latin typeface="Arial" pitchFamily="34" charset="0"/>
                <a:cs typeface="Arial" pitchFamily="34" charset="0"/>
              </a:rPr>
              <a:t> (Supreme Court)</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Fiduciary advisor may communicate to participants in non-fiduciary capacity</a:t>
            </a:r>
          </a:p>
          <a:p>
            <a:pPr lvl="1">
              <a:defRPr/>
            </a:pPr>
            <a:r>
              <a:rPr lang="en-US" sz="2400" dirty="0" smtClean="0">
                <a:latin typeface="Arial" pitchFamily="34" charset="0"/>
                <a:cs typeface="Arial" pitchFamily="34" charset="0"/>
              </a:rPr>
              <a:t>Suggests that advisor may capture rollovers when acting in separate non-fiduciary capacity</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39</a:t>
            </a:fld>
            <a:endParaRPr lang="en-US" dirty="0"/>
          </a:p>
        </p:txBody>
      </p:sp>
    </p:spTree>
    <p:extLst>
      <p:ext uri="{BB962C8B-B14F-4D97-AF65-F5344CB8AC3E}">
        <p14:creationId xmlns:p14="http://schemas.microsoft.com/office/powerpoint/2010/main" val="322015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Rollout of DOL’s New Fiduciary Rule</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Rulemaking Process</a:t>
            </a:r>
            <a:endParaRPr lang="en-US" sz="2800" dirty="0">
              <a:latin typeface="Arial" pitchFamily="34" charset="0"/>
              <a:cs typeface="Arial" pitchFamily="34" charset="0"/>
            </a:endParaRPr>
          </a:p>
          <a:p>
            <a:pPr lvl="1">
              <a:defRPr/>
            </a:pPr>
            <a:r>
              <a:rPr lang="en-US" sz="2400" dirty="0">
                <a:latin typeface="Arial" pitchFamily="34" charset="0"/>
                <a:cs typeface="Arial" pitchFamily="34" charset="0"/>
              </a:rPr>
              <a:t>DOL proposal </a:t>
            </a:r>
            <a:r>
              <a:rPr lang="en-US" sz="2400" dirty="0" smtClean="0">
                <a:latin typeface="Arial" pitchFamily="34" charset="0"/>
                <a:cs typeface="Arial" pitchFamily="34" charset="0"/>
              </a:rPr>
              <a:t>published on April 20, 2015</a:t>
            </a:r>
          </a:p>
          <a:p>
            <a:pPr lvl="1">
              <a:defRPr/>
            </a:pPr>
            <a:r>
              <a:rPr lang="en-US" sz="2400" dirty="0" smtClean="0">
                <a:latin typeface="Arial" pitchFamily="34" charset="0"/>
                <a:cs typeface="Arial" pitchFamily="34" charset="0"/>
              </a:rPr>
              <a:t>New fiduciary rule was finalized on April 8, 2016</a:t>
            </a:r>
          </a:p>
          <a:p>
            <a:pPr lvl="1">
              <a:defRPr/>
            </a:pPr>
            <a:r>
              <a:rPr lang="en-US" sz="2400" dirty="0" smtClean="0">
                <a:latin typeface="Arial" pitchFamily="34" charset="0"/>
                <a:cs typeface="Arial" pitchFamily="34" charset="0"/>
              </a:rPr>
              <a:t>Includes new “investment advice” definition and related prohibited transaction exemptions (PTEs)</a:t>
            </a:r>
            <a:endParaRPr lang="en-US" sz="2400" dirty="0">
              <a:latin typeface="Arial" pitchFamily="34" charset="0"/>
              <a:cs typeface="Arial" pitchFamily="34" charset="0"/>
            </a:endParaRPr>
          </a:p>
          <a:p>
            <a:pPr>
              <a:defRPr/>
            </a:pPr>
            <a:r>
              <a:rPr lang="en-US" sz="2800" dirty="0" smtClean="0">
                <a:latin typeface="Arial" pitchFamily="34" charset="0"/>
                <a:cs typeface="Arial" pitchFamily="34" charset="0"/>
              </a:rPr>
              <a:t>Phase-in of New Requirements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New fiduciary rule becomes effective on             April 10, 2017</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Certain PTE condition are phased in on this date, and other conditions go into effect on Jan 1, 2018</a:t>
            </a:r>
          </a:p>
          <a:p>
            <a:pPr lvl="1">
              <a:defRPr/>
            </a:pPr>
            <a:endParaRPr lang="en-US" sz="21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a:t>
            </a:fld>
            <a:endParaRPr lang="en-US" dirty="0"/>
          </a:p>
        </p:txBody>
      </p:sp>
    </p:spTree>
    <p:extLst>
      <p:ext uri="{BB962C8B-B14F-4D97-AF65-F5344CB8AC3E}">
        <p14:creationId xmlns:p14="http://schemas.microsoft.com/office/powerpoint/2010/main" val="20619163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Effect of New DOL Rule on Rollovers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Impact on Advisory Opinion 2005-23A</a:t>
            </a:r>
          </a:p>
          <a:p>
            <a:pPr lvl="1">
              <a:defRPr/>
            </a:pPr>
            <a:r>
              <a:rPr lang="en-US" sz="2400" dirty="0" smtClean="0">
                <a:latin typeface="Arial" pitchFamily="34" charset="0"/>
                <a:cs typeface="Arial" pitchFamily="34" charset="0"/>
              </a:rPr>
              <a:t>Would replace DOL’s current </a:t>
            </a:r>
            <a:r>
              <a:rPr lang="en-US" sz="2400" dirty="0">
                <a:latin typeface="Arial" pitchFamily="34" charset="0"/>
                <a:cs typeface="Arial" pitchFamily="34" charset="0"/>
              </a:rPr>
              <a:t>rollover guidance</a:t>
            </a:r>
            <a:endParaRPr lang="en-US" sz="2400" dirty="0" smtClean="0">
              <a:latin typeface="Arial" pitchFamily="34" charset="0"/>
              <a:cs typeface="Arial" pitchFamily="34" charset="0"/>
            </a:endParaRPr>
          </a:p>
          <a:p>
            <a:pPr lvl="1">
              <a:defRPr/>
            </a:pPr>
            <a:r>
              <a:rPr lang="en-US" sz="2400" dirty="0" smtClean="0">
                <a:latin typeface="Arial" pitchFamily="34" charset="0"/>
                <a:cs typeface="Arial" pitchFamily="34" charset="0"/>
              </a:rPr>
              <a:t>Under new fiduciary rule, any rollover advice would be fiduciary advice</a:t>
            </a:r>
          </a:p>
          <a:p>
            <a:pPr lvl="1">
              <a:defRPr/>
            </a:pPr>
            <a:r>
              <a:rPr lang="en-US" sz="2400" dirty="0" smtClean="0">
                <a:latin typeface="Arial" pitchFamily="34" charset="0"/>
                <a:cs typeface="Arial" pitchFamily="34" charset="0"/>
              </a:rPr>
              <a:t>Rollover advice would automatically trigger plan or IRA fiduciary status</a:t>
            </a: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Relief under BIC Exemption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Commission-based advisors need “Full Blown” BIC to earn compensation from rollover IRAs</a:t>
            </a:r>
          </a:p>
          <a:p>
            <a:pPr lvl="1">
              <a:defRPr/>
            </a:pPr>
            <a:r>
              <a:rPr lang="en-US" sz="2400" dirty="0" smtClean="0">
                <a:latin typeface="Arial" pitchFamily="34" charset="0"/>
                <a:cs typeface="Arial" pitchFamily="34" charset="0"/>
              </a:rPr>
              <a:t>Fee-based advisors may also need relief under BIC Exemption when offering rollover advice</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40</a:t>
            </a:fld>
            <a:endParaRPr lang="en-US" dirty="0"/>
          </a:p>
        </p:txBody>
      </p:sp>
    </p:spTree>
    <p:extLst>
      <p:ext uri="{BB962C8B-B14F-4D97-AF65-F5344CB8AC3E}">
        <p14:creationId xmlns:p14="http://schemas.microsoft.com/office/powerpoint/2010/main" val="24421486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Potential Impact on RIAs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Capturing Rollovers</a:t>
            </a:r>
          </a:p>
          <a:p>
            <a:pPr lvl="1">
              <a:defRPr/>
            </a:pPr>
            <a:r>
              <a:rPr lang="en-US" sz="2400" dirty="0" smtClean="0">
                <a:latin typeface="Arial" pitchFamily="34" charset="0"/>
                <a:cs typeface="Arial" pitchFamily="34" charset="0"/>
              </a:rPr>
              <a:t>RIAs advising plan clients generally earn higher (and variable) fees when capturing rollovers</a:t>
            </a:r>
          </a:p>
          <a:p>
            <a:pPr lvl="1">
              <a:defRPr/>
            </a:pPr>
            <a:r>
              <a:rPr lang="en-US" sz="2400" dirty="0" smtClean="0">
                <a:latin typeface="Arial" pitchFamily="34" charset="0"/>
                <a:cs typeface="Arial" pitchFamily="34" charset="0"/>
              </a:rPr>
              <a:t>May </a:t>
            </a:r>
            <a:r>
              <a:rPr lang="en-US" sz="2400" dirty="0">
                <a:latin typeface="Arial" pitchFamily="34" charset="0"/>
                <a:cs typeface="Arial" pitchFamily="34" charset="0"/>
              </a:rPr>
              <a:t>use “</a:t>
            </a:r>
            <a:r>
              <a:rPr lang="en-US" sz="2400" dirty="0" smtClean="0">
                <a:latin typeface="Arial" pitchFamily="34" charset="0"/>
                <a:cs typeface="Arial" pitchFamily="34" charset="0"/>
              </a:rPr>
              <a:t>Streamlined” BIC </a:t>
            </a:r>
            <a:r>
              <a:rPr lang="en-US" sz="2400" dirty="0">
                <a:latin typeface="Arial" pitchFamily="34" charset="0"/>
                <a:cs typeface="Arial" pitchFamily="34" charset="0"/>
              </a:rPr>
              <a:t>as Level Fee Fiduciaries for rollover </a:t>
            </a:r>
            <a:r>
              <a:rPr lang="en-US" sz="2400" dirty="0" smtClean="0">
                <a:latin typeface="Arial" pitchFamily="34" charset="0"/>
                <a:cs typeface="Arial" pitchFamily="34" charset="0"/>
              </a:rPr>
              <a:t>IRAs</a:t>
            </a:r>
          </a:p>
          <a:p>
            <a:pPr lvl="1">
              <a:defRPr/>
            </a:pPr>
            <a:r>
              <a:rPr lang="en-US" sz="2400" dirty="0" smtClean="0">
                <a:latin typeface="Arial" pitchFamily="34" charset="0"/>
                <a:cs typeface="Arial" pitchFamily="34" charset="0"/>
              </a:rPr>
              <a:t>Streamlined BIC may also be used when offering rollover advice to “off the street” participants</a:t>
            </a:r>
            <a:endParaRPr lang="en-US" sz="2400" dirty="0">
              <a:latin typeface="Arial" pitchFamily="34" charset="0"/>
              <a:cs typeface="Arial" pitchFamily="34" charset="0"/>
            </a:endParaRPr>
          </a:p>
          <a:p>
            <a:pPr lvl="1">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Retail Managed Account Programs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Advisors earning any variable compensation from IRA/plan clients must comply with BICE</a:t>
            </a:r>
          </a:p>
          <a:p>
            <a:pPr lvl="1">
              <a:defRPr/>
            </a:pPr>
            <a:r>
              <a:rPr lang="en-US" sz="2400" dirty="0" smtClean="0">
                <a:latin typeface="Arial" pitchFamily="34" charset="0"/>
                <a:cs typeface="Arial" pitchFamily="34" charset="0"/>
              </a:rPr>
              <a:t>Solicitors would be fiduciary advisors and must also comply with BICE</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41</a:t>
            </a:fld>
            <a:endParaRPr lang="en-US" dirty="0"/>
          </a:p>
        </p:txBody>
      </p:sp>
    </p:spTree>
    <p:extLst>
      <p:ext uri="{BB962C8B-B14F-4D97-AF65-F5344CB8AC3E}">
        <p14:creationId xmlns:p14="http://schemas.microsoft.com/office/powerpoint/2010/main" val="1944151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Focusing on Managed Accounts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Impact of DOL Rule</a:t>
            </a:r>
          </a:p>
          <a:p>
            <a:pPr lvl="1">
              <a:defRPr/>
            </a:pPr>
            <a:r>
              <a:rPr lang="en-US" sz="2400" dirty="0" smtClean="0">
                <a:latin typeface="Arial" pitchFamily="34" charset="0"/>
                <a:cs typeface="Arial" pitchFamily="34" charset="0"/>
              </a:rPr>
              <a:t>Recommending investment manager may be deemed advice relating to “management”</a:t>
            </a:r>
          </a:p>
          <a:p>
            <a:pPr marL="403225" lvl="1" indent="0">
              <a:buNone/>
              <a:defRPr/>
            </a:pPr>
            <a:r>
              <a:rPr lang="en-US" sz="2400" dirty="0">
                <a:latin typeface="Arial" pitchFamily="34" charset="0"/>
                <a:cs typeface="Arial" pitchFamily="34" charset="0"/>
              </a:rPr>
              <a:t>	</a:t>
            </a:r>
            <a:r>
              <a:rPr lang="en-US" sz="2400" i="1" dirty="0" smtClean="0">
                <a:latin typeface="Arial" pitchFamily="34" charset="0"/>
                <a:cs typeface="Arial" pitchFamily="34" charset="0"/>
              </a:rPr>
              <a:t>e.g.</a:t>
            </a:r>
            <a:r>
              <a:rPr lang="en-US" sz="2400" dirty="0" smtClean="0">
                <a:latin typeface="Arial" pitchFamily="34" charset="0"/>
                <a:cs typeface="Arial" pitchFamily="34" charset="0"/>
              </a:rPr>
              <a:t>, 100 bps for managed account services</a:t>
            </a:r>
          </a:p>
          <a:p>
            <a:pPr marL="403225" lvl="1" indent="0">
              <a:buNone/>
              <a:defRPr/>
            </a:pPr>
            <a:r>
              <a:rPr lang="en-US" sz="2400" dirty="0">
                <a:latin typeface="Arial" pitchFamily="34" charset="0"/>
                <a:cs typeface="Arial" pitchFamily="34" charset="0"/>
              </a:rPr>
              <a:t>	       -	30 bps for </a:t>
            </a:r>
            <a:r>
              <a:rPr lang="en-US" sz="2400" dirty="0" smtClean="0">
                <a:latin typeface="Arial" pitchFamily="34" charset="0"/>
                <a:cs typeface="Arial" pitchFamily="34" charset="0"/>
              </a:rPr>
              <a:t>Investment Manager #1</a:t>
            </a:r>
            <a:endParaRPr lang="en-US" sz="2400" dirty="0">
              <a:latin typeface="Arial" pitchFamily="34" charset="0"/>
              <a:cs typeface="Arial" pitchFamily="34" charset="0"/>
            </a:endParaRPr>
          </a:p>
          <a:p>
            <a:pPr marL="403225" lvl="1"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       </a:t>
            </a:r>
            <a:r>
              <a:rPr lang="en-US" sz="2400" u="sng" dirty="0" smtClean="0">
                <a:latin typeface="Arial" pitchFamily="34" charset="0"/>
                <a:cs typeface="Arial" pitchFamily="34" charset="0"/>
              </a:rPr>
              <a:t>-	20 bps for other costs</a:t>
            </a:r>
          </a:p>
          <a:p>
            <a:pPr marL="403225" lvl="1"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	50 bps net compensation</a:t>
            </a:r>
          </a:p>
          <a:p>
            <a:pPr lvl="1">
              <a:defRPr/>
            </a:pPr>
            <a:r>
              <a:rPr lang="en-US" sz="2400" dirty="0">
                <a:latin typeface="Arial" pitchFamily="34" charset="0"/>
                <a:cs typeface="Arial" pitchFamily="34" charset="0"/>
              </a:rPr>
              <a:t>Recommending </a:t>
            </a:r>
            <a:r>
              <a:rPr lang="en-US" sz="2400" dirty="0" smtClean="0">
                <a:latin typeface="Arial" pitchFamily="34" charset="0"/>
                <a:cs typeface="Arial" pitchFamily="34" charset="0"/>
              </a:rPr>
              <a:t>a cheaper Investment Manager may </a:t>
            </a:r>
            <a:r>
              <a:rPr lang="en-US" sz="2400" dirty="0">
                <a:latin typeface="Arial" pitchFamily="34" charset="0"/>
                <a:cs typeface="Arial" pitchFamily="34" charset="0"/>
              </a:rPr>
              <a:t>increase </a:t>
            </a:r>
            <a:r>
              <a:rPr lang="en-US" sz="2400" dirty="0" smtClean="0">
                <a:latin typeface="Arial" pitchFamily="34" charset="0"/>
                <a:cs typeface="Arial" pitchFamily="34" charset="0"/>
              </a:rPr>
              <a:t>firm’s </a:t>
            </a:r>
            <a:r>
              <a:rPr lang="en-US" sz="2400" dirty="0">
                <a:latin typeface="Arial" pitchFamily="34" charset="0"/>
                <a:cs typeface="Arial" pitchFamily="34" charset="0"/>
              </a:rPr>
              <a:t>net compensation</a:t>
            </a:r>
          </a:p>
          <a:p>
            <a:pPr>
              <a:defRPr/>
            </a:pPr>
            <a:r>
              <a:rPr lang="en-US" sz="2800" dirty="0" smtClean="0">
                <a:latin typeface="Arial" pitchFamily="34" charset="0"/>
                <a:cs typeface="Arial" pitchFamily="34" charset="0"/>
              </a:rPr>
              <a:t>Other Potential Variable Compensation</a:t>
            </a:r>
            <a:endParaRPr lang="en-US" sz="2800" dirty="0">
              <a:latin typeface="Arial" pitchFamily="34" charset="0"/>
              <a:cs typeface="Arial" pitchFamily="34" charset="0"/>
            </a:endParaRPr>
          </a:p>
          <a:p>
            <a:pPr lvl="1">
              <a:defRPr/>
            </a:pPr>
            <a:r>
              <a:rPr lang="en-US" sz="2400" dirty="0">
                <a:latin typeface="Arial" pitchFamily="34" charset="0"/>
                <a:cs typeface="Arial" pitchFamily="34" charset="0"/>
              </a:rPr>
              <a:t>Revenue </a:t>
            </a:r>
            <a:r>
              <a:rPr lang="en-US" sz="2400" dirty="0" smtClean="0">
                <a:latin typeface="Arial" pitchFamily="34" charset="0"/>
                <a:cs typeface="Arial" pitchFamily="34" charset="0"/>
              </a:rPr>
              <a:t>sharing</a:t>
            </a:r>
          </a:p>
          <a:p>
            <a:pPr lvl="1">
              <a:defRPr/>
            </a:pPr>
            <a:r>
              <a:rPr lang="en-US" sz="2400" dirty="0">
                <a:latin typeface="Arial" pitchFamily="34" charset="0"/>
                <a:cs typeface="Arial" pitchFamily="34" charset="0"/>
              </a:rPr>
              <a:t>C</a:t>
            </a:r>
            <a:r>
              <a:rPr lang="en-US" sz="2400" dirty="0" smtClean="0">
                <a:latin typeface="Arial" pitchFamily="34" charset="0"/>
                <a:cs typeface="Arial" pitchFamily="34" charset="0"/>
              </a:rPr>
              <a:t>ommissions and ticket charges </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42</a:t>
            </a:fld>
            <a:endParaRPr lang="en-US" dirty="0"/>
          </a:p>
        </p:txBody>
      </p:sp>
    </p:spTree>
    <p:extLst>
      <p:ext uri="{BB962C8B-B14F-4D97-AF65-F5344CB8AC3E}">
        <p14:creationId xmlns:p14="http://schemas.microsoft.com/office/powerpoint/2010/main" val="32193358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Implications for Managed Accounts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BIC Exemption</a:t>
            </a:r>
          </a:p>
          <a:p>
            <a:pPr lvl="1">
              <a:defRPr/>
            </a:pPr>
            <a:r>
              <a:rPr lang="en-US" sz="2400" dirty="0" smtClean="0">
                <a:latin typeface="Arial" pitchFamily="34" charset="0"/>
                <a:cs typeface="Arial" pitchFamily="34" charset="0"/>
              </a:rPr>
              <a:t>May provide relief for managed account programs with variable compensation</a:t>
            </a:r>
          </a:p>
          <a:p>
            <a:pPr lvl="1">
              <a:defRPr/>
            </a:pPr>
            <a:r>
              <a:rPr lang="en-US" sz="2400" dirty="0" smtClean="0">
                <a:latin typeface="Arial" pitchFamily="34" charset="0"/>
                <a:cs typeface="Arial" pitchFamily="34" charset="0"/>
              </a:rPr>
              <a:t>BICE does not provide relief for variable compensation arising from </a:t>
            </a:r>
            <a:r>
              <a:rPr lang="en-US" sz="2400" u="sng" dirty="0" smtClean="0">
                <a:latin typeface="Arial" pitchFamily="34" charset="0"/>
                <a:cs typeface="Arial" pitchFamily="34" charset="0"/>
              </a:rPr>
              <a:t>discretionary</a:t>
            </a:r>
            <a:r>
              <a:rPr lang="en-US" sz="2400" dirty="0" smtClean="0">
                <a:latin typeface="Arial" pitchFamily="34" charset="0"/>
                <a:cs typeface="Arial" pitchFamily="34" charset="0"/>
              </a:rPr>
              <a:t> advice</a:t>
            </a:r>
          </a:p>
          <a:p>
            <a:pPr lvl="1">
              <a:defRPr/>
            </a:pPr>
            <a:endParaRPr lang="en-US" sz="2400" dirty="0">
              <a:latin typeface="Arial" pitchFamily="34" charset="0"/>
              <a:cs typeface="Arial" pitchFamily="34" charset="0"/>
            </a:endParaRPr>
          </a:p>
          <a:p>
            <a:pPr>
              <a:defRPr/>
            </a:pPr>
            <a:r>
              <a:rPr lang="en-US" sz="2800" dirty="0" smtClean="0">
                <a:latin typeface="Arial" pitchFamily="34" charset="0"/>
                <a:cs typeface="Arial" pitchFamily="34" charset="0"/>
              </a:rPr>
              <a:t>Fee Levelization</a:t>
            </a:r>
          </a:p>
          <a:p>
            <a:pPr lvl="1">
              <a:defRPr/>
            </a:pPr>
            <a:r>
              <a:rPr lang="en-US" sz="2400" dirty="0" smtClean="0">
                <a:latin typeface="Arial" pitchFamily="34" charset="0"/>
                <a:cs typeface="Arial" pitchFamily="34" charset="0"/>
              </a:rPr>
              <a:t>Combination of BICE and Fee Levelization may be necessary</a:t>
            </a:r>
          </a:p>
          <a:p>
            <a:pPr lvl="1">
              <a:defRPr/>
            </a:pPr>
            <a:r>
              <a:rPr lang="en-US" sz="2400" dirty="0" smtClean="0">
                <a:latin typeface="Arial" pitchFamily="34" charset="0"/>
                <a:cs typeface="Arial" pitchFamily="34" charset="0"/>
              </a:rPr>
              <a:t>Restructure revenue sharing payments</a:t>
            </a:r>
          </a:p>
          <a:p>
            <a:pPr lvl="1">
              <a:defRPr/>
            </a:pPr>
            <a:endParaRPr lang="en-US" sz="2400" dirty="0" smtClean="0">
              <a:latin typeface="Arial" pitchFamily="34" charset="0"/>
              <a:cs typeface="Arial" pitchFamily="34" charset="0"/>
            </a:endParaRPr>
          </a:p>
          <a:p>
            <a:pPr lvl="1">
              <a:defRPr/>
            </a:pPr>
            <a:endParaRPr lang="en-US" sz="2400" dirty="0" smtClean="0">
              <a:latin typeface="Arial" pitchFamily="34" charset="0"/>
              <a:cs typeface="Arial" pitchFamily="34" charset="0"/>
            </a:endParaRPr>
          </a:p>
          <a:p>
            <a:pPr lvl="1">
              <a:defRPr/>
            </a:pPr>
            <a:endParaRPr lang="en-US" sz="2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43</a:t>
            </a:fld>
            <a:endParaRPr lang="en-US" dirty="0"/>
          </a:p>
        </p:txBody>
      </p:sp>
    </p:spTree>
    <p:extLst>
      <p:ext uri="{BB962C8B-B14F-4D97-AF65-F5344CB8AC3E}">
        <p14:creationId xmlns:p14="http://schemas.microsoft.com/office/powerpoint/2010/main" val="14773362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Anticipated Trends in B/D Industry</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727950" cy="5562600"/>
          </a:xfrm>
        </p:spPr>
        <p:txBody>
          <a:bodyPr/>
          <a:lstStyle/>
          <a:p>
            <a:pPr>
              <a:defRPr/>
            </a:pPr>
            <a:r>
              <a:rPr lang="en-US" sz="2800" dirty="0" smtClean="0">
                <a:latin typeface="Arial" pitchFamily="34" charset="0"/>
                <a:cs typeface="Arial" pitchFamily="34" charset="0"/>
              </a:rPr>
              <a:t>Strategic Courses of Action</a:t>
            </a:r>
          </a:p>
          <a:p>
            <a:pPr lvl="1">
              <a:defRPr/>
            </a:pPr>
            <a:r>
              <a:rPr lang="en-US" sz="2400" dirty="0" smtClean="0">
                <a:latin typeface="Arial" pitchFamily="34" charset="0"/>
                <a:cs typeface="Arial" pitchFamily="34" charset="0"/>
              </a:rPr>
              <a:t>Levelizing </a:t>
            </a:r>
            <a:r>
              <a:rPr lang="en-US" sz="2400" dirty="0">
                <a:latin typeface="Arial" pitchFamily="34" charset="0"/>
                <a:cs typeface="Arial" pitchFamily="34" charset="0"/>
              </a:rPr>
              <a:t>commissions and </a:t>
            </a:r>
            <a:r>
              <a:rPr lang="en-US" sz="2400" dirty="0" smtClean="0">
                <a:latin typeface="Arial" pitchFamily="34" charset="0"/>
                <a:cs typeface="Arial" pitchFamily="34" charset="0"/>
              </a:rPr>
              <a:t>structuring </a:t>
            </a:r>
            <a:r>
              <a:rPr lang="en-US" sz="2400" dirty="0">
                <a:latin typeface="Arial" pitchFamily="34" charset="0"/>
                <a:cs typeface="Arial" pitchFamily="34" charset="0"/>
              </a:rPr>
              <a:t>revenue sharing as flat dollar </a:t>
            </a:r>
            <a:r>
              <a:rPr lang="en-US" sz="2400" dirty="0" smtClean="0">
                <a:latin typeface="Arial" pitchFamily="34" charset="0"/>
                <a:cs typeface="Arial" pitchFamily="34" charset="0"/>
              </a:rPr>
              <a:t>payments</a:t>
            </a:r>
          </a:p>
          <a:p>
            <a:pPr lvl="1">
              <a:defRPr/>
            </a:pPr>
            <a:r>
              <a:rPr lang="en-US" sz="2400" dirty="0" smtClean="0">
                <a:latin typeface="Arial" pitchFamily="34" charset="0"/>
                <a:cs typeface="Arial" pitchFamily="34" charset="0"/>
              </a:rPr>
              <a:t>More </a:t>
            </a:r>
            <a:r>
              <a:rPr lang="en-US" sz="2400" dirty="0">
                <a:latin typeface="Arial" pitchFamily="34" charset="0"/>
                <a:cs typeface="Arial" pitchFamily="34" charset="0"/>
              </a:rPr>
              <a:t>RRs </a:t>
            </a:r>
            <a:r>
              <a:rPr lang="en-US" sz="2400" dirty="0" smtClean="0">
                <a:latin typeface="Arial" pitchFamily="34" charset="0"/>
                <a:cs typeface="Arial" pitchFamily="34" charset="0"/>
              </a:rPr>
              <a:t>migrating </a:t>
            </a:r>
            <a:r>
              <a:rPr lang="en-US" sz="2400" dirty="0">
                <a:latin typeface="Arial" pitchFamily="34" charset="0"/>
                <a:cs typeface="Arial" pitchFamily="34" charset="0"/>
              </a:rPr>
              <a:t>to advisory service model</a:t>
            </a:r>
          </a:p>
          <a:p>
            <a:pPr lvl="1">
              <a:defRPr/>
            </a:pPr>
            <a:r>
              <a:rPr lang="en-US" sz="2400" dirty="0" smtClean="0">
                <a:latin typeface="Arial" pitchFamily="34" charset="0"/>
                <a:cs typeface="Arial" pitchFamily="34" charset="0"/>
              </a:rPr>
              <a:t>Promoting </a:t>
            </a:r>
            <a:r>
              <a:rPr lang="en-US" sz="2400" dirty="0">
                <a:latin typeface="Arial" pitchFamily="34" charset="0"/>
                <a:cs typeface="Arial" pitchFamily="34" charset="0"/>
              </a:rPr>
              <a:t>advisory programs featuring institutional mutual funds and variable annuities</a:t>
            </a:r>
          </a:p>
          <a:p>
            <a:pPr lvl="1">
              <a:defRPr/>
            </a:pPr>
            <a:r>
              <a:rPr lang="en-US" sz="2400" dirty="0" smtClean="0">
                <a:latin typeface="Arial" pitchFamily="34" charset="0"/>
                <a:cs typeface="Arial" pitchFamily="34" charset="0"/>
              </a:rPr>
              <a:t>Modifying managed account programs to rely on BICE and/or fee levelization</a:t>
            </a:r>
          </a:p>
          <a:p>
            <a:pPr marL="403225" lvl="1" indent="0">
              <a:buNone/>
              <a:defRPr/>
            </a:pPr>
            <a:endParaRPr lang="en-US" sz="2400" dirty="0">
              <a:latin typeface="Arial" pitchFamily="34" charset="0"/>
              <a:cs typeface="Arial" pitchFamily="34" charset="0"/>
            </a:endParaRPr>
          </a:p>
          <a:p>
            <a:pPr marL="392113" indent="-265113">
              <a:defRPr/>
            </a:pPr>
            <a:r>
              <a:rPr lang="en-US" sz="2800" dirty="0" smtClean="0">
                <a:latin typeface="Arial" pitchFamily="34" charset="0"/>
                <a:cs typeface="Arial" pitchFamily="34" charset="0"/>
              </a:rPr>
              <a:t>Support for Smaller Retirement Accounts</a:t>
            </a:r>
          </a:p>
          <a:p>
            <a:pPr lvl="1">
              <a:defRPr/>
            </a:pPr>
            <a:r>
              <a:rPr lang="en-US" sz="2400" dirty="0" smtClean="0">
                <a:latin typeface="Arial" pitchFamily="34" charset="0"/>
                <a:cs typeface="Arial" pitchFamily="34" charset="0"/>
              </a:rPr>
              <a:t>Reducing minimums for advisory programs</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Relying on Computer Model Exemption            (robo-advice) to earn commissions</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44</a:t>
            </a:fld>
            <a:endParaRPr lang="en-US" dirty="0"/>
          </a:p>
        </p:txBody>
      </p:sp>
    </p:spTree>
    <p:extLst>
      <p:ext uri="{BB962C8B-B14F-4D97-AF65-F5344CB8AC3E}">
        <p14:creationId xmlns:p14="http://schemas.microsoft.com/office/powerpoint/2010/main" val="2616357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ERISA Compliance Planning</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What You Should Be Doing Right Now</a:t>
            </a:r>
          </a:p>
          <a:p>
            <a:pPr lvl="1">
              <a:defRPr/>
            </a:pPr>
            <a:r>
              <a:rPr lang="en-US" sz="2400" dirty="0" smtClean="0">
                <a:latin typeface="Arial" pitchFamily="34" charset="0"/>
                <a:cs typeface="Arial" pitchFamily="34" charset="0"/>
              </a:rPr>
              <a:t>Identify all products/services sold to Plans/IRAs</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Confirm firm has adequate supervisory control</a:t>
            </a:r>
          </a:p>
          <a:p>
            <a:pPr lvl="1">
              <a:defRPr/>
            </a:pPr>
            <a:r>
              <a:rPr lang="en-US" sz="2400" dirty="0" smtClean="0">
                <a:latin typeface="Arial" pitchFamily="34" charset="0"/>
                <a:cs typeface="Arial" pitchFamily="34" charset="0"/>
              </a:rPr>
              <a:t>Identify all instances of variable compensation</a:t>
            </a:r>
          </a:p>
          <a:p>
            <a:pPr lvl="1">
              <a:defRPr/>
            </a:pPr>
            <a:r>
              <a:rPr lang="en-US" sz="2400" dirty="0" smtClean="0">
                <a:latin typeface="Arial" pitchFamily="34" charset="0"/>
                <a:cs typeface="Arial" pitchFamily="34" charset="0"/>
              </a:rPr>
              <a:t>Develop compliance strategies </a:t>
            </a:r>
            <a:r>
              <a:rPr lang="en-US" sz="2400" dirty="0">
                <a:latin typeface="Arial" pitchFamily="34" charset="0"/>
                <a:cs typeface="Arial" pitchFamily="34" charset="0"/>
              </a:rPr>
              <a:t>(</a:t>
            </a:r>
            <a:r>
              <a:rPr lang="en-US" sz="2400" dirty="0" smtClean="0">
                <a:latin typeface="Arial" pitchFamily="34" charset="0"/>
                <a:cs typeface="Arial" pitchFamily="34" charset="0"/>
              </a:rPr>
              <a:t>BICE, PTE 84-24 </a:t>
            </a:r>
            <a:r>
              <a:rPr lang="en-US" sz="2400" dirty="0">
                <a:latin typeface="Arial" pitchFamily="34" charset="0"/>
                <a:cs typeface="Arial" pitchFamily="34" charset="0"/>
              </a:rPr>
              <a:t>and Fee </a:t>
            </a:r>
            <a:r>
              <a:rPr lang="en-US" sz="2400" dirty="0" smtClean="0">
                <a:latin typeface="Arial" pitchFamily="34" charset="0"/>
                <a:cs typeface="Arial" pitchFamily="34" charset="0"/>
              </a:rPr>
              <a:t>Levelization) with ERISA counsel</a:t>
            </a:r>
          </a:p>
          <a:p>
            <a:pPr lvl="1">
              <a:defRPr/>
            </a:pPr>
            <a:endParaRPr lang="en-US" sz="2400" dirty="0">
              <a:latin typeface="Arial" pitchFamily="34" charset="0"/>
              <a:cs typeface="Arial" pitchFamily="34" charset="0"/>
            </a:endParaRPr>
          </a:p>
          <a:p>
            <a:pPr>
              <a:defRPr/>
            </a:pPr>
            <a:r>
              <a:rPr lang="en-US" sz="2800" dirty="0">
                <a:latin typeface="Arial" pitchFamily="34" charset="0"/>
                <a:cs typeface="Arial" pitchFamily="34" charset="0"/>
              </a:rPr>
              <a:t>Timing</a:t>
            </a:r>
          </a:p>
          <a:p>
            <a:pPr lvl="1">
              <a:defRPr/>
            </a:pPr>
            <a:r>
              <a:rPr lang="en-US" sz="2400" dirty="0" smtClean="0">
                <a:latin typeface="Arial" pitchFamily="34" charset="0"/>
                <a:cs typeface="Arial" pitchFamily="34" charset="0"/>
              </a:rPr>
              <a:t>“Transition” BIC will require disclosures and BICE Officer designation as of April 10, 2017</a:t>
            </a:r>
          </a:p>
          <a:p>
            <a:pPr lvl="1">
              <a:defRPr/>
            </a:pPr>
            <a:r>
              <a:rPr lang="en-US" sz="2400" dirty="0" smtClean="0">
                <a:latin typeface="Arial" pitchFamily="34" charset="0"/>
                <a:cs typeface="Arial" pitchFamily="34" charset="0"/>
              </a:rPr>
              <a:t>“Full Blown” BIC will require contracts for IRA and Non-ERISA Plan clients as of Jan. 1, 2018 (negative consent is permitted)</a:t>
            </a:r>
            <a:endParaRPr lang="en-US" sz="2400" dirty="0">
              <a:latin typeface="Arial" pitchFamily="34" charset="0"/>
              <a:cs typeface="Arial" pitchFamily="34" charset="0"/>
            </a:endParaRPr>
          </a:p>
          <a:p>
            <a:pPr lvl="1">
              <a:defRPr/>
            </a:pPr>
            <a:endParaRPr lang="en-US" sz="2400" dirty="0" smtClean="0">
              <a:latin typeface="Arial" pitchFamily="34" charset="0"/>
              <a:cs typeface="Arial" pitchFamily="34" charset="0"/>
            </a:endParaRPr>
          </a:p>
          <a:p>
            <a:pPr lvl="1">
              <a:defRPr/>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45</a:t>
            </a:fld>
            <a:endParaRPr lang="en-US" dirty="0"/>
          </a:p>
        </p:txBody>
      </p:sp>
    </p:spTree>
    <p:extLst>
      <p:ext uri="{BB962C8B-B14F-4D97-AF65-F5344CB8AC3E}">
        <p14:creationId xmlns:p14="http://schemas.microsoft.com/office/powerpoint/2010/main" val="23344980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Implementation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BIC Exemption Toolkit</a:t>
            </a:r>
          </a:p>
          <a:p>
            <a:pPr lvl="1">
              <a:defRPr/>
            </a:pPr>
            <a:r>
              <a:rPr lang="en-US" sz="2400" dirty="0">
                <a:latin typeface="Arial" pitchFamily="34" charset="0"/>
                <a:cs typeface="Arial" pitchFamily="34" charset="0"/>
              </a:rPr>
              <a:t>Create model </a:t>
            </a:r>
            <a:r>
              <a:rPr lang="en-US" sz="2400" dirty="0" smtClean="0">
                <a:latin typeface="Arial" pitchFamily="34" charset="0"/>
                <a:cs typeface="Arial" pitchFamily="34" charset="0"/>
              </a:rPr>
              <a:t>contracts for “Full Blown” BIC and model disclosures for “Disclosure” BIC</a:t>
            </a:r>
          </a:p>
          <a:p>
            <a:pPr lvl="1">
              <a:defRPr/>
            </a:pPr>
            <a:r>
              <a:rPr lang="en-US" sz="2400" dirty="0" smtClean="0">
                <a:latin typeface="Arial" pitchFamily="34" charset="0"/>
                <a:cs typeface="Arial" pitchFamily="34" charset="0"/>
              </a:rPr>
              <a:t>Adopt model Transaction and Webpage Disclosures</a:t>
            </a:r>
          </a:p>
          <a:p>
            <a:pPr lvl="1">
              <a:defRPr/>
            </a:pPr>
            <a:r>
              <a:rPr lang="en-US" sz="2400" dirty="0" smtClean="0">
                <a:latin typeface="Arial" pitchFamily="34" charset="0"/>
                <a:cs typeface="Arial" pitchFamily="34" charset="0"/>
              </a:rPr>
              <a:t>Adopt </a:t>
            </a:r>
            <a:r>
              <a:rPr lang="en-US" sz="2400" dirty="0">
                <a:latin typeface="Arial" pitchFamily="34" charset="0"/>
                <a:cs typeface="Arial" pitchFamily="34" charset="0"/>
              </a:rPr>
              <a:t>compliance policies to mitigate conflicts </a:t>
            </a:r>
            <a:endParaRPr lang="en-US" sz="2400" dirty="0" smtClean="0">
              <a:latin typeface="Arial" pitchFamily="34" charset="0"/>
              <a:cs typeface="Arial" pitchFamily="34" charset="0"/>
            </a:endParaRPr>
          </a:p>
          <a:p>
            <a:pPr lvl="1">
              <a:defRPr/>
            </a:pPr>
            <a:r>
              <a:rPr lang="en-US" sz="2400" dirty="0" smtClean="0">
                <a:latin typeface="Arial" pitchFamily="34" charset="0"/>
                <a:cs typeface="Arial" pitchFamily="34" charset="0"/>
              </a:rPr>
              <a:t>Consider changes to payout grid for individual advisors to limit differential compensation</a:t>
            </a:r>
          </a:p>
          <a:p>
            <a:pPr lvl="1">
              <a:defRPr/>
            </a:pPr>
            <a:r>
              <a:rPr lang="en-US" sz="2400" dirty="0" smtClean="0">
                <a:latin typeface="Arial" pitchFamily="34" charset="0"/>
                <a:cs typeface="Arial" pitchFamily="34" charset="0"/>
              </a:rPr>
              <a:t>Develop system to ensure specific compensation figures will be available upon demand</a:t>
            </a:r>
          </a:p>
          <a:p>
            <a:pPr lvl="1">
              <a:defRPr/>
            </a:pPr>
            <a:r>
              <a:rPr lang="en-US" sz="2400" dirty="0" smtClean="0">
                <a:latin typeface="Arial" pitchFamily="34" charset="0"/>
                <a:cs typeface="Arial" pitchFamily="34" charset="0"/>
              </a:rPr>
              <a:t>Provide </a:t>
            </a:r>
            <a:r>
              <a:rPr lang="en-US" sz="2400" dirty="0">
                <a:latin typeface="Arial" pitchFamily="34" charset="0"/>
                <a:cs typeface="Arial" pitchFamily="34" charset="0"/>
              </a:rPr>
              <a:t>training for advisors with regard to new fiduciary standard, BIC Exemption and firm’s compliance policies</a:t>
            </a:r>
          </a:p>
          <a:p>
            <a:pPr lvl="1">
              <a:defRPr/>
            </a:pPr>
            <a:endParaRPr lang="en-US" sz="2400" dirty="0">
              <a:latin typeface="Arial" pitchFamily="34" charset="0"/>
              <a:cs typeface="Arial" pitchFamily="34" charset="0"/>
            </a:endParaRPr>
          </a:p>
          <a:p>
            <a:pPr lvl="1">
              <a:defRPr/>
            </a:pPr>
            <a:endParaRPr lang="en-US" sz="2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46</a:t>
            </a:fld>
            <a:endParaRPr lang="en-US" dirty="0"/>
          </a:p>
        </p:txBody>
      </p:sp>
    </p:spTree>
    <p:extLst>
      <p:ext uri="{BB962C8B-B14F-4D97-AF65-F5344CB8AC3E}">
        <p14:creationId xmlns:p14="http://schemas.microsoft.com/office/powerpoint/2010/main" val="6596814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924800" cy="944562"/>
          </a:xfrm>
        </p:spPr>
        <p:txBody>
          <a:bodyPr>
            <a:noAutofit/>
          </a:bodyPr>
          <a:lstStyle/>
          <a:p>
            <a:r>
              <a:rPr lang="en-US" sz="3200" b="1" dirty="0" smtClean="0">
                <a:effectLst/>
                <a:latin typeface="Arial" pitchFamily="34" charset="0"/>
                <a:cs typeface="Arial" pitchFamily="34" charset="0"/>
              </a:rPr>
              <a:t>Strategic Use of Financial Plans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16050" y="990600"/>
            <a:ext cx="7499350" cy="5562600"/>
          </a:xfrm>
        </p:spPr>
        <p:txBody>
          <a:bodyPr/>
          <a:lstStyle/>
          <a:p>
            <a:pPr>
              <a:defRPr/>
            </a:pPr>
            <a:r>
              <a:rPr lang="en-US" sz="2800" dirty="0" smtClean="0">
                <a:latin typeface="Arial" pitchFamily="34" charset="0"/>
                <a:cs typeface="Arial" pitchFamily="34" charset="0"/>
              </a:rPr>
              <a:t>Benefits Under New Fiduciary Standard</a:t>
            </a:r>
          </a:p>
          <a:p>
            <a:pPr lvl="1">
              <a:defRPr/>
            </a:pPr>
            <a:r>
              <a:rPr lang="en-US" sz="2400" dirty="0" smtClean="0">
                <a:latin typeface="Arial" pitchFamily="34" charset="0"/>
                <a:cs typeface="Arial" pitchFamily="34" charset="0"/>
              </a:rPr>
              <a:t>Advice from commission-based advisors will need to meet new fiduciary standard</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Consider using financial plans to ensure recommendations are in “Best Interest” of client</a:t>
            </a:r>
          </a:p>
          <a:p>
            <a:pPr lvl="1">
              <a:defRPr/>
            </a:pPr>
            <a:r>
              <a:rPr lang="en-US" sz="2400" dirty="0" smtClean="0">
                <a:latin typeface="Arial" pitchFamily="34" charset="0"/>
                <a:cs typeface="Arial" pitchFamily="34" charset="0"/>
              </a:rPr>
              <a:t>Quality financial plans by their nature can help demonstrate prudence of advice</a:t>
            </a:r>
          </a:p>
          <a:p>
            <a:pPr lvl="1">
              <a:defRPr/>
            </a:pPr>
            <a:endParaRPr lang="en-US" sz="2400" dirty="0">
              <a:latin typeface="Arial" pitchFamily="34" charset="0"/>
              <a:cs typeface="Arial" pitchFamily="34" charset="0"/>
            </a:endParaRPr>
          </a:p>
          <a:p>
            <a:pPr>
              <a:defRPr/>
            </a:pPr>
            <a:r>
              <a:rPr lang="en-US" sz="2800" dirty="0" smtClean="0">
                <a:latin typeface="Arial" pitchFamily="34" charset="0"/>
                <a:cs typeface="Arial" pitchFamily="34" charset="0"/>
              </a:rPr>
              <a:t>Benefits Under BIC Exemption</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BIC compliance policies must address conflicts and variable compensation issues</a:t>
            </a:r>
          </a:p>
          <a:p>
            <a:pPr lvl="1">
              <a:defRPr/>
            </a:pPr>
            <a:r>
              <a:rPr lang="en-US" sz="2400" dirty="0" smtClean="0">
                <a:latin typeface="Arial" pitchFamily="34" charset="0"/>
                <a:cs typeface="Arial" pitchFamily="34" charset="0"/>
              </a:rPr>
              <a:t>Requiring financial plans (before investments are  recommended) can help mitigate conflicts</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47</a:t>
            </a:fld>
            <a:endParaRPr lang="en-US" dirty="0"/>
          </a:p>
        </p:txBody>
      </p:sp>
    </p:spTree>
    <p:extLst>
      <p:ext uri="{BB962C8B-B14F-4D97-AF65-F5344CB8AC3E}">
        <p14:creationId xmlns:p14="http://schemas.microsoft.com/office/powerpoint/2010/main" val="7600575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122238"/>
            <a:ext cx="7499350" cy="944562"/>
          </a:xfrm>
        </p:spPr>
        <p:txBody>
          <a:bodyPr>
            <a:noAutofit/>
          </a:bodyPr>
          <a:lstStyle/>
          <a:p>
            <a:r>
              <a:rPr lang="en-US" sz="3200" b="1" dirty="0" smtClean="0">
                <a:effectLst/>
                <a:latin typeface="Arial" pitchFamily="34" charset="0"/>
                <a:cs typeface="Arial" pitchFamily="34" charset="0"/>
              </a:rPr>
              <a:t>Conclusions</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066800"/>
            <a:ext cx="7499350" cy="5105400"/>
          </a:xfrm>
        </p:spPr>
        <p:txBody>
          <a:bodyPr/>
          <a:lstStyle/>
          <a:p>
            <a:pPr>
              <a:defRPr/>
            </a:pPr>
            <a:r>
              <a:rPr lang="en-US" sz="2800" dirty="0" smtClean="0">
                <a:latin typeface="Arial" pitchFamily="34" charset="0"/>
                <a:cs typeface="Arial" pitchFamily="34" charset="0"/>
              </a:rPr>
              <a:t>Moving to Universal Fiduciary Standard</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DOL is seeking to impose “best interest” fiduciary standard on all types of advisors to plans/IRAs</a:t>
            </a:r>
          </a:p>
          <a:p>
            <a:pPr marL="82550" indent="0">
              <a:buNone/>
              <a:defRPr/>
            </a:pPr>
            <a:endParaRPr lang="en-US" sz="1200" dirty="0" smtClean="0">
              <a:latin typeface="Arial" pitchFamily="34" charset="0"/>
              <a:cs typeface="Arial" pitchFamily="34" charset="0"/>
            </a:endParaRPr>
          </a:p>
          <a:p>
            <a:pPr>
              <a:defRPr/>
            </a:pPr>
            <a:r>
              <a:rPr lang="en-US" sz="2800" dirty="0" smtClean="0">
                <a:latin typeface="Arial" pitchFamily="34" charset="0"/>
                <a:cs typeface="Arial" pitchFamily="34" charset="0"/>
              </a:rPr>
              <a:t>Irony of Policy Goals</a:t>
            </a:r>
            <a:endParaRPr lang="en-US" sz="2800" dirty="0">
              <a:latin typeface="Arial" pitchFamily="34" charset="0"/>
              <a:cs typeface="Arial" pitchFamily="34" charset="0"/>
            </a:endParaRPr>
          </a:p>
          <a:p>
            <a:pPr lvl="1">
              <a:defRPr/>
            </a:pPr>
            <a:r>
              <a:rPr lang="en-US" sz="2400" dirty="0">
                <a:latin typeface="Arial" pitchFamily="34" charset="0"/>
                <a:cs typeface="Arial" pitchFamily="34" charset="0"/>
              </a:rPr>
              <a:t>New regime would effectively create 2 classes of fiduciaries </a:t>
            </a:r>
            <a:r>
              <a:rPr lang="en-US" sz="2400" dirty="0" smtClean="0">
                <a:latin typeface="Arial" pitchFamily="34" charset="0"/>
                <a:cs typeface="Arial" pitchFamily="34" charset="0"/>
              </a:rPr>
              <a:t>(with or w/o </a:t>
            </a:r>
            <a:r>
              <a:rPr lang="en-US" sz="2400" dirty="0">
                <a:latin typeface="Arial" pitchFamily="34" charset="0"/>
                <a:cs typeface="Arial" pitchFamily="34" charset="0"/>
              </a:rPr>
              <a:t>variable compensation</a:t>
            </a:r>
            <a:r>
              <a:rPr lang="en-US" sz="2400" dirty="0" smtClean="0">
                <a:latin typeface="Arial" pitchFamily="34" charset="0"/>
                <a:cs typeface="Arial" pitchFamily="34" charset="0"/>
              </a:rPr>
              <a:t>)</a:t>
            </a:r>
          </a:p>
          <a:p>
            <a:pPr marL="403225" lvl="1" indent="0">
              <a:buNone/>
              <a:defRPr/>
            </a:pPr>
            <a:endParaRPr lang="en-US" sz="2100" dirty="0">
              <a:latin typeface="Arial" pitchFamily="34" charset="0"/>
              <a:cs typeface="Arial" pitchFamily="34" charset="0"/>
            </a:endParaRPr>
          </a:p>
          <a:p>
            <a:pPr>
              <a:defRPr/>
            </a:pPr>
            <a:r>
              <a:rPr lang="en-US" sz="2800" dirty="0">
                <a:latin typeface="Arial" pitchFamily="34" charset="0"/>
                <a:cs typeface="Arial" pitchFamily="34" charset="0"/>
              </a:rPr>
              <a:t>Expected Impact on Advisors</a:t>
            </a:r>
          </a:p>
          <a:p>
            <a:pPr lvl="1">
              <a:defRPr/>
            </a:pPr>
            <a:r>
              <a:rPr lang="en-US" sz="2400" dirty="0">
                <a:latin typeface="Arial" pitchFamily="34" charset="0"/>
                <a:cs typeface="Arial" pitchFamily="34" charset="0"/>
              </a:rPr>
              <a:t>DOL Fiduciary Rule will affect substantially all advisors because of reach to IRA assets</a:t>
            </a:r>
          </a:p>
          <a:p>
            <a:pPr lvl="1">
              <a:defRPr/>
            </a:pPr>
            <a:r>
              <a:rPr lang="en-US" sz="2400" dirty="0">
                <a:latin typeface="Arial" pitchFamily="34" charset="0"/>
                <a:cs typeface="Arial" pitchFamily="34" charset="0"/>
              </a:rPr>
              <a:t>Costly for broker-dealers and insurance agencies </a:t>
            </a: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48</a:t>
            </a:fld>
            <a:endParaRPr lang="en-US" dirty="0"/>
          </a:p>
        </p:txBody>
      </p:sp>
    </p:spTree>
    <p:extLst>
      <p:ext uri="{BB962C8B-B14F-4D97-AF65-F5344CB8AC3E}">
        <p14:creationId xmlns:p14="http://schemas.microsoft.com/office/powerpoint/2010/main" val="24424508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122238"/>
            <a:ext cx="7499350" cy="792162"/>
          </a:xfrm>
        </p:spPr>
        <p:txBody>
          <a:bodyPr>
            <a:noAutofit/>
          </a:bodyPr>
          <a:lstStyle/>
          <a:p>
            <a:r>
              <a:rPr lang="en-US" sz="3200" b="1" dirty="0" smtClean="0">
                <a:effectLst/>
                <a:latin typeface="Arial" pitchFamily="34" charset="0"/>
                <a:cs typeface="Arial" pitchFamily="34" charset="0"/>
              </a:rPr>
              <a:t>Q&amp;A</a:t>
            </a:r>
            <a:endParaRPr lang="en-US" sz="3200" b="1" i="1" dirty="0">
              <a:effectLst/>
              <a:latin typeface="Arial" pitchFamily="34" charset="0"/>
              <a:cs typeface="Arial" pitchFamily="34" charset="0"/>
            </a:endParaRPr>
          </a:p>
        </p:txBody>
      </p:sp>
      <p:sp>
        <p:nvSpPr>
          <p:cNvPr id="3" name="Content Placeholder 2"/>
          <p:cNvSpPr>
            <a:spLocks noGrp="1"/>
          </p:cNvSpPr>
          <p:nvPr>
            <p:ph idx="1"/>
          </p:nvPr>
        </p:nvSpPr>
        <p:spPr>
          <a:xfrm>
            <a:off x="1435100" y="914400"/>
            <a:ext cx="7499350" cy="5105400"/>
          </a:xfrm>
        </p:spPr>
        <p:txBody>
          <a:bodyPr/>
          <a:lstStyle/>
          <a:p>
            <a:pPr marL="82550" indent="0">
              <a:buNone/>
              <a:defRPr/>
            </a:pPr>
            <a:endParaRPr lang="en-US" sz="1200" dirty="0" smtClean="0">
              <a:latin typeface="Arial" pitchFamily="34" charset="0"/>
              <a:cs typeface="Arial" pitchFamily="34" charset="0"/>
            </a:endParaRPr>
          </a:p>
          <a:p>
            <a:pPr>
              <a:defRPr/>
            </a:pPr>
            <a:r>
              <a:rPr lang="en-US" sz="2800" dirty="0" smtClean="0">
                <a:latin typeface="Arial" pitchFamily="34" charset="0"/>
                <a:cs typeface="Arial" pitchFamily="34" charset="0"/>
              </a:rPr>
              <a:t>Questions?</a:t>
            </a:r>
            <a:endParaRPr lang="en-US" sz="2800" dirty="0">
              <a:latin typeface="Arial" pitchFamily="34" charset="0"/>
              <a:cs typeface="Arial" pitchFamily="34" charset="0"/>
            </a:endParaRP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49</a:t>
            </a:fld>
            <a:endParaRPr lang="en-US" dirty="0"/>
          </a:p>
        </p:txBody>
      </p:sp>
    </p:spTree>
    <p:extLst>
      <p:ext uri="{BB962C8B-B14F-4D97-AF65-F5344CB8AC3E}">
        <p14:creationId xmlns:p14="http://schemas.microsoft.com/office/powerpoint/2010/main" val="1407231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Existing Fiduciary Definition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a:latin typeface="Arial" pitchFamily="34" charset="0"/>
                <a:cs typeface="Arial" pitchFamily="34" charset="0"/>
              </a:rPr>
              <a:t>Fiduciary Status</a:t>
            </a:r>
          </a:p>
          <a:p>
            <a:pPr lvl="1">
              <a:defRPr/>
            </a:pPr>
            <a:r>
              <a:rPr lang="en-US" sz="2400" dirty="0" smtClean="0">
                <a:latin typeface="Arial" pitchFamily="34" charset="0"/>
                <a:cs typeface="Arial" pitchFamily="34" charset="0"/>
              </a:rPr>
              <a:t>Covers person </a:t>
            </a:r>
            <a:r>
              <a:rPr lang="en-US" sz="2400" dirty="0">
                <a:latin typeface="Arial" pitchFamily="34" charset="0"/>
                <a:cs typeface="Arial" pitchFamily="34" charset="0"/>
              </a:rPr>
              <a:t>who provides “investment advice” relating to plan assets for compensation</a:t>
            </a:r>
          </a:p>
          <a:p>
            <a:pPr lvl="1">
              <a:defRPr/>
            </a:pPr>
            <a:r>
              <a:rPr lang="en-US" sz="2400" dirty="0">
                <a:latin typeface="Arial" pitchFamily="34" charset="0"/>
                <a:cs typeface="Arial" pitchFamily="34" charset="0"/>
              </a:rPr>
              <a:t>Not a fiduciary if no investment advice is given</a:t>
            </a:r>
          </a:p>
          <a:p>
            <a:pPr marL="82550" indent="0">
              <a:buNone/>
              <a:defRPr/>
            </a:pPr>
            <a:endParaRPr lang="en-US" sz="2800" dirty="0" smtClean="0">
              <a:latin typeface="Arial" pitchFamily="34" charset="0"/>
              <a:cs typeface="Arial" pitchFamily="34" charset="0"/>
            </a:endParaRPr>
          </a:p>
          <a:p>
            <a:pPr>
              <a:defRPr/>
            </a:pPr>
            <a:r>
              <a:rPr lang="en-US" sz="2800" dirty="0" smtClean="0">
                <a:latin typeface="Arial" pitchFamily="34" charset="0"/>
                <a:cs typeface="Arial" pitchFamily="34" charset="0"/>
              </a:rPr>
              <a:t>5-Prong Definition for “Investment Advice”</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Making investment recommendations</a:t>
            </a:r>
          </a:p>
          <a:p>
            <a:pPr lvl="1">
              <a:defRPr/>
            </a:pPr>
            <a:r>
              <a:rPr lang="en-US" sz="2400" dirty="0" smtClean="0">
                <a:latin typeface="Arial" pitchFamily="34" charset="0"/>
                <a:cs typeface="Arial" pitchFamily="34" charset="0"/>
              </a:rPr>
              <a:t>On </a:t>
            </a:r>
            <a:r>
              <a:rPr lang="en-US" sz="2400" u="sng" dirty="0" smtClean="0">
                <a:latin typeface="Arial" pitchFamily="34" charset="0"/>
                <a:cs typeface="Arial" pitchFamily="34" charset="0"/>
              </a:rPr>
              <a:t>regular basis</a:t>
            </a:r>
          </a:p>
          <a:p>
            <a:pPr lvl="1">
              <a:defRPr/>
            </a:pPr>
            <a:r>
              <a:rPr lang="en-US" sz="2400" dirty="0" smtClean="0">
                <a:latin typeface="Arial" pitchFamily="34" charset="0"/>
                <a:cs typeface="Arial" pitchFamily="34" charset="0"/>
              </a:rPr>
              <a:t>Mutual understanding</a:t>
            </a:r>
          </a:p>
          <a:p>
            <a:pPr lvl="1">
              <a:defRPr/>
            </a:pPr>
            <a:r>
              <a:rPr lang="en-US" sz="2400" u="sng" dirty="0" smtClean="0">
                <a:latin typeface="Arial" pitchFamily="34" charset="0"/>
                <a:cs typeface="Arial" pitchFamily="34" charset="0"/>
              </a:rPr>
              <a:t>Primary basis </a:t>
            </a:r>
            <a:r>
              <a:rPr lang="en-US" sz="2400" dirty="0" smtClean="0">
                <a:latin typeface="Arial" pitchFamily="34" charset="0"/>
                <a:cs typeface="Arial" pitchFamily="34" charset="0"/>
              </a:rPr>
              <a:t>for plan’s decisions</a:t>
            </a:r>
          </a:p>
          <a:p>
            <a:pPr lvl="1">
              <a:defRPr/>
            </a:pPr>
            <a:r>
              <a:rPr lang="en-US" sz="2400" dirty="0" smtClean="0">
                <a:latin typeface="Arial" pitchFamily="34" charset="0"/>
                <a:cs typeface="Arial" pitchFamily="34" charset="0"/>
              </a:rPr>
              <a:t>Individualized to plan’s needs</a:t>
            </a:r>
            <a:endParaRPr lang="en-US" sz="2100" dirty="0" smtClean="0">
              <a:latin typeface="Arial" pitchFamily="34" charset="0"/>
              <a:cs typeface="Arial" pitchFamily="34" charset="0"/>
            </a:endParaRP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5</a:t>
            </a:fld>
            <a:endParaRPr lang="en-US" dirty="0"/>
          </a:p>
        </p:txBody>
      </p:sp>
    </p:spTree>
    <p:extLst>
      <p:ext uri="{BB962C8B-B14F-4D97-AF65-F5344CB8AC3E}">
        <p14:creationId xmlns:p14="http://schemas.microsoft.com/office/powerpoint/2010/main" val="5465776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122238"/>
            <a:ext cx="7499350" cy="792162"/>
          </a:xfrm>
        </p:spPr>
        <p:txBody>
          <a:bodyPr>
            <a:noAutofit/>
          </a:bodyPr>
          <a:lstStyle/>
          <a:p>
            <a:r>
              <a:rPr lang="en-US" sz="3200" b="1" dirty="0">
                <a:effectLst/>
                <a:latin typeface="Arial" pitchFamily="34" charset="0"/>
                <a:cs typeface="Arial" pitchFamily="34" charset="0"/>
              </a:rPr>
              <a:t>Important Information</a:t>
            </a:r>
            <a:endParaRPr lang="en-US" sz="3200" b="1" i="1" dirty="0">
              <a:effectLst/>
              <a:latin typeface="Arial" pitchFamily="34" charset="0"/>
              <a:cs typeface="Arial" pitchFamily="34" charset="0"/>
            </a:endParaRPr>
          </a:p>
        </p:txBody>
      </p:sp>
      <p:sp>
        <p:nvSpPr>
          <p:cNvPr id="3" name="Content Placeholder 2"/>
          <p:cNvSpPr>
            <a:spLocks noGrp="1"/>
          </p:cNvSpPr>
          <p:nvPr>
            <p:ph idx="1"/>
          </p:nvPr>
        </p:nvSpPr>
        <p:spPr>
          <a:xfrm>
            <a:off x="1435100" y="914400"/>
            <a:ext cx="7499350" cy="5105400"/>
          </a:xfrm>
        </p:spPr>
        <p:txBody>
          <a:bodyPr/>
          <a:lstStyle/>
          <a:p>
            <a:pPr marL="82550" indent="0">
              <a:buNone/>
              <a:defRPr/>
            </a:pPr>
            <a:endParaRPr lang="en-US" sz="1200" dirty="0" smtClean="0">
              <a:latin typeface="Arial" pitchFamily="34" charset="0"/>
              <a:cs typeface="Arial" pitchFamily="34" charset="0"/>
            </a:endParaRPr>
          </a:p>
          <a:p>
            <a:pPr marL="82550" indent="0">
              <a:buNone/>
              <a:defRPr/>
            </a:pPr>
            <a:r>
              <a:rPr lang="en-US" sz="2800" dirty="0">
                <a:latin typeface="Arial" pitchFamily="34" charset="0"/>
                <a:cs typeface="Arial" pitchFamily="34" charset="0"/>
              </a:rPr>
              <a:t>This presentation is intended for general informational purposes only, and it does not constitute legal, tax or investment advice </a:t>
            </a:r>
            <a:r>
              <a:rPr lang="en-US" sz="2800" dirty="0" smtClean="0">
                <a:latin typeface="Arial" pitchFamily="34" charset="0"/>
                <a:cs typeface="Arial" pitchFamily="34" charset="0"/>
              </a:rPr>
              <a:t>from The Wagner Law Group. Financial </a:t>
            </a:r>
            <a:r>
              <a:rPr lang="en-US" sz="2800" dirty="0">
                <a:latin typeface="Arial" pitchFamily="34" charset="0"/>
                <a:cs typeface="Arial" pitchFamily="34" charset="0"/>
              </a:rPr>
              <a:t>advisors </a:t>
            </a:r>
            <a:r>
              <a:rPr lang="en-US" sz="2800" dirty="0" smtClean="0">
                <a:latin typeface="Arial" pitchFamily="34" charset="0"/>
                <a:cs typeface="Arial" pitchFamily="34" charset="0"/>
              </a:rPr>
              <a:t>and other plan service providers should </a:t>
            </a:r>
            <a:r>
              <a:rPr lang="en-US" sz="2800" dirty="0">
                <a:latin typeface="Arial" pitchFamily="34" charset="0"/>
                <a:cs typeface="Arial" pitchFamily="34" charset="0"/>
              </a:rPr>
              <a:t>consult with their own legal counsel to understand the nature and scope of their responsibilities under ERISA and other applicable law.</a:t>
            </a:r>
          </a:p>
          <a:p>
            <a:pPr marL="403225" lvl="1" indent="0">
              <a:buNone/>
              <a:defRPr/>
            </a:pPr>
            <a:endParaRPr lang="en-US" sz="2100" dirty="0" smtClean="0">
              <a:latin typeface="Arial" pitchFamily="34" charset="0"/>
              <a:cs typeface="Arial" pitchFamily="34" charset="0"/>
            </a:endParaRPr>
          </a:p>
          <a:p>
            <a:pPr marL="403225" lvl="1" indent="0">
              <a:buNone/>
              <a:defRPr/>
            </a:pPr>
            <a:endParaRPr lang="en-US" sz="2100" dirty="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50</a:t>
            </a:fld>
            <a:endParaRPr lang="en-US" dirty="0"/>
          </a:p>
        </p:txBody>
      </p:sp>
    </p:spTree>
    <p:extLst>
      <p:ext uri="{BB962C8B-B14F-4D97-AF65-F5344CB8AC3E}">
        <p14:creationId xmlns:p14="http://schemas.microsoft.com/office/powerpoint/2010/main" val="14072311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bwMode="auto">
          <a:xfrm>
            <a:off x="1447800" y="304800"/>
            <a:ext cx="7407275" cy="3505200"/>
          </a:xfrm>
        </p:spPr>
        <p:txBody>
          <a:bodyPr vert="horz" wrap="square" lIns="91440" tIns="45720" rIns="91440" bIns="45720" numCol="1" anchorCtr="0" compatLnSpc="1">
            <a:prstTxWarp prst="textNoShape">
              <a:avLst/>
            </a:prstTxWarp>
          </a:bodyPr>
          <a:lstStyle/>
          <a:p>
            <a:pPr eaLnBrk="1" hangingPunct="1"/>
            <a:r>
              <a:rPr lang="en-US" sz="4400" b="1" dirty="0" smtClean="0">
                <a:effectLst/>
              </a:rPr>
              <a:t/>
            </a:r>
            <a:br>
              <a:rPr lang="en-US" sz="4400" b="1" dirty="0" smtClean="0">
                <a:effectLst/>
              </a:rPr>
            </a:br>
            <a:endParaRPr lang="en-US" sz="4000" b="1" dirty="0" smtClean="0">
              <a:effectLst/>
            </a:endParaRPr>
          </a:p>
        </p:txBody>
      </p:sp>
      <p:sp>
        <p:nvSpPr>
          <p:cNvPr id="7171" name="Rectangle 3"/>
          <p:cNvSpPr>
            <a:spLocks noGrp="1" noChangeArrowheads="1"/>
          </p:cNvSpPr>
          <p:nvPr>
            <p:ph type="subTitle" idx="1"/>
          </p:nvPr>
        </p:nvSpPr>
        <p:spPr>
          <a:xfrm>
            <a:off x="1404257" y="2971800"/>
            <a:ext cx="7407275" cy="2133600"/>
          </a:xfrm>
        </p:spPr>
        <p:txBody>
          <a:bodyPr/>
          <a:lstStyle/>
          <a:p>
            <a:pPr marL="26988" eaLnBrk="1" hangingPunct="1">
              <a:lnSpc>
                <a:spcPct val="80000"/>
              </a:lnSpc>
            </a:pPr>
            <a:endParaRPr lang="en-US" sz="2200" b="1" dirty="0" smtClean="0">
              <a:solidFill>
                <a:srgbClr val="320E04"/>
              </a:solidFill>
              <a:latin typeface="Times New Roman" pitchFamily="18" charset="0"/>
            </a:endParaRPr>
          </a:p>
          <a:p>
            <a:pPr marL="26988" algn="ctr" eaLnBrk="1" hangingPunct="1">
              <a:lnSpc>
                <a:spcPct val="80000"/>
              </a:lnSpc>
            </a:pPr>
            <a:r>
              <a:rPr lang="en-US" sz="3600" b="1" dirty="0">
                <a:solidFill>
                  <a:srgbClr val="320E04"/>
                </a:solidFill>
                <a:latin typeface="Arial" charset="0"/>
                <a:cs typeface="Arial" charset="0"/>
              </a:rPr>
              <a:t>Marcia S. Wagner, Esq.</a:t>
            </a:r>
          </a:p>
          <a:p>
            <a:pPr marL="26988" algn="ctr" eaLnBrk="1" hangingPunct="1">
              <a:lnSpc>
                <a:spcPct val="80000"/>
              </a:lnSpc>
            </a:pPr>
            <a:endParaRPr lang="en-US" sz="5400" b="1" dirty="0" smtClean="0">
              <a:solidFill>
                <a:srgbClr val="320E04"/>
              </a:solidFill>
              <a:latin typeface="Arial" charset="0"/>
              <a:cs typeface="Arial" charset="0"/>
            </a:endParaRPr>
          </a:p>
          <a:p>
            <a:pPr marL="26988" algn="ctr" eaLnBrk="1" hangingPunct="1">
              <a:lnSpc>
                <a:spcPct val="80000"/>
              </a:lnSpc>
            </a:pPr>
            <a:endParaRPr lang="en-US" sz="2800" b="1" dirty="0" smtClean="0">
              <a:solidFill>
                <a:srgbClr val="320E04"/>
              </a:solidFill>
              <a:latin typeface="Arial" charset="0"/>
              <a:cs typeface="Arial" charset="0"/>
            </a:endParaRPr>
          </a:p>
          <a:p>
            <a:pPr marL="26988" eaLnBrk="1" hangingPunct="1">
              <a:lnSpc>
                <a:spcPct val="80000"/>
              </a:lnSpc>
            </a:pPr>
            <a:endParaRPr lang="en-US" sz="800" b="1" dirty="0" smtClean="0">
              <a:solidFill>
                <a:srgbClr val="320E04"/>
              </a:solidFill>
              <a:latin typeface="Times New Roman" pitchFamily="18" charset="0"/>
            </a:endParaRPr>
          </a:p>
          <a:p>
            <a:pPr marL="26988" eaLnBrk="1" hangingPunct="1">
              <a:lnSpc>
                <a:spcPct val="80000"/>
              </a:lnSpc>
            </a:pPr>
            <a:endParaRPr lang="en-US" sz="2200" b="1" dirty="0" smtClean="0">
              <a:solidFill>
                <a:srgbClr val="320E04"/>
              </a:solidFill>
              <a:latin typeface="Times New Roman" pitchFamily="18" charset="0"/>
            </a:endParaRPr>
          </a:p>
          <a:p>
            <a:pPr marL="26988" eaLnBrk="1" hangingPunct="1">
              <a:lnSpc>
                <a:spcPct val="80000"/>
              </a:lnSpc>
            </a:pPr>
            <a:endParaRPr lang="en-US" sz="2200" b="1" dirty="0">
              <a:solidFill>
                <a:srgbClr val="320E04"/>
              </a:solidFill>
              <a:latin typeface="Times New Roman" pitchFamily="18" charset="0"/>
            </a:endParaRPr>
          </a:p>
          <a:p>
            <a:pPr marL="26988" eaLnBrk="1" hangingPunct="1">
              <a:lnSpc>
                <a:spcPct val="80000"/>
              </a:lnSpc>
            </a:pPr>
            <a:endParaRPr lang="en-US" sz="2200" b="1" dirty="0" smtClean="0">
              <a:solidFill>
                <a:srgbClr val="320E04"/>
              </a:solidFill>
              <a:latin typeface="Times New Roman" pitchFamily="18" charset="0"/>
            </a:endParaRPr>
          </a:p>
          <a:p>
            <a:pPr marL="26988" eaLnBrk="1" hangingPunct="1">
              <a:lnSpc>
                <a:spcPct val="80000"/>
              </a:lnSpc>
            </a:pPr>
            <a:r>
              <a:rPr lang="en-US" sz="2200" b="1" dirty="0">
                <a:solidFill>
                  <a:srgbClr val="320E04"/>
                </a:solidFill>
                <a:latin typeface="Times New Roman" pitchFamily="18" charset="0"/>
              </a:rPr>
              <a:t> </a:t>
            </a:r>
            <a:r>
              <a:rPr lang="en-US" sz="2200" b="1" dirty="0" smtClean="0">
                <a:solidFill>
                  <a:srgbClr val="320E04"/>
                </a:solidFill>
                <a:latin typeface="Times New Roman" pitchFamily="18" charset="0"/>
              </a:rPr>
              <a:t>                                                                                           </a:t>
            </a:r>
            <a:r>
              <a:rPr lang="en-US" sz="1200" b="1" dirty="0" smtClean="0">
                <a:solidFill>
                  <a:srgbClr val="320E04"/>
                </a:solidFill>
                <a:latin typeface="Times New Roman" pitchFamily="18" charset="0"/>
              </a:rPr>
              <a:t>A0205873</a:t>
            </a:r>
            <a:endParaRPr lang="en-US" sz="1200" b="1" dirty="0">
              <a:solidFill>
                <a:srgbClr val="320E04"/>
              </a:solidFill>
              <a:latin typeface="Times New Roman" pitchFamily="18" charset="0"/>
            </a:endParaRPr>
          </a:p>
          <a:p>
            <a:pPr marL="26988" eaLnBrk="1" hangingPunct="1">
              <a:lnSpc>
                <a:spcPct val="80000"/>
              </a:lnSpc>
            </a:pPr>
            <a:endParaRPr lang="en-US" sz="2200" b="1" dirty="0" smtClean="0">
              <a:solidFill>
                <a:srgbClr val="320E04"/>
              </a:solidFill>
              <a:latin typeface="Times New Roman" pitchFamily="18" charset="0"/>
            </a:endParaRPr>
          </a:p>
          <a:p>
            <a:pPr marL="26988" eaLnBrk="1" hangingPunct="1">
              <a:lnSpc>
                <a:spcPct val="80000"/>
              </a:lnSpc>
            </a:pPr>
            <a:endParaRPr lang="en-US" sz="1600" b="1" dirty="0">
              <a:solidFill>
                <a:srgbClr val="320E04"/>
              </a:solidFill>
              <a:latin typeface="Times New Roman" pitchFamily="18" charset="0"/>
            </a:endParaRPr>
          </a:p>
        </p:txBody>
      </p:sp>
      <p:sp>
        <p:nvSpPr>
          <p:cNvPr id="7172" name="Rectangle 3"/>
          <p:cNvSpPr>
            <a:spLocks noChangeArrowheads="1"/>
          </p:cNvSpPr>
          <p:nvPr/>
        </p:nvSpPr>
        <p:spPr bwMode="auto">
          <a:xfrm>
            <a:off x="1447800" y="228600"/>
            <a:ext cx="7391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a:lstStyle/>
          <a:p>
            <a:pPr marL="26988">
              <a:lnSpc>
                <a:spcPct val="80000"/>
              </a:lnSpc>
              <a:spcBef>
                <a:spcPts val="600"/>
              </a:spcBef>
              <a:buClr>
                <a:schemeClr val="accent1"/>
              </a:buClr>
              <a:buSzPct val="80000"/>
              <a:buFont typeface="Wingdings 2" pitchFamily="18" charset="2"/>
              <a:buNone/>
            </a:pPr>
            <a:endParaRPr lang="en-US" sz="2200" dirty="0">
              <a:solidFill>
                <a:srgbClr val="320E04"/>
              </a:solidFill>
              <a:latin typeface="Times New Roman" pitchFamily="18" charset="0"/>
              <a:cs typeface="Times New Roman" pitchFamily="18" charset="0"/>
            </a:endParaRPr>
          </a:p>
          <a:p>
            <a:pPr marL="26988" lvl="0" algn="ctr">
              <a:spcBef>
                <a:spcPts val="0"/>
              </a:spcBef>
              <a:buClr>
                <a:srgbClr val="3891A7"/>
              </a:buClr>
              <a:buSzPct val="80000"/>
            </a:pPr>
            <a:r>
              <a:rPr lang="en-US" sz="4400" b="1" dirty="0">
                <a:solidFill>
                  <a:srgbClr val="C32D2E">
                    <a:lumMod val="50000"/>
                  </a:srgbClr>
                </a:solidFill>
                <a:latin typeface="Arial" charset="0"/>
              </a:rPr>
              <a:t>The New Fiduciary Rules:</a:t>
            </a:r>
          </a:p>
          <a:p>
            <a:pPr marL="26988" lvl="0" algn="ctr">
              <a:spcBef>
                <a:spcPts val="0"/>
              </a:spcBef>
              <a:spcAft>
                <a:spcPts val="1200"/>
              </a:spcAft>
              <a:buClr>
                <a:srgbClr val="3891A7"/>
              </a:buClr>
              <a:buSzPct val="80000"/>
            </a:pPr>
            <a:endParaRPr lang="en-US" sz="600" i="1" dirty="0" smtClean="0">
              <a:solidFill>
                <a:srgbClr val="C32D2E">
                  <a:lumMod val="50000"/>
                </a:srgbClr>
              </a:solidFill>
              <a:latin typeface="Arial" charset="0"/>
            </a:endParaRPr>
          </a:p>
          <a:p>
            <a:pPr marL="4763" lvl="0" algn="ctr">
              <a:spcBef>
                <a:spcPts val="0"/>
              </a:spcBef>
              <a:spcAft>
                <a:spcPts val="600"/>
              </a:spcAft>
              <a:buClr>
                <a:srgbClr val="3891A7"/>
              </a:buClr>
              <a:buSzPct val="80000"/>
            </a:pPr>
            <a:r>
              <a:rPr lang="en-US" i="1" dirty="0" smtClean="0">
                <a:solidFill>
                  <a:srgbClr val="C32D2E">
                    <a:lumMod val="50000"/>
                  </a:srgbClr>
                </a:solidFill>
                <a:latin typeface="Arial" charset="0"/>
              </a:rPr>
              <a:t>What </a:t>
            </a:r>
            <a:r>
              <a:rPr lang="en-US" i="1" dirty="0">
                <a:solidFill>
                  <a:srgbClr val="C32D2E">
                    <a:lumMod val="50000"/>
                  </a:srgbClr>
                </a:solidFill>
                <a:latin typeface="Arial" charset="0"/>
              </a:rPr>
              <a:t>Do You Need to Know </a:t>
            </a:r>
          </a:p>
          <a:p>
            <a:pPr marL="26988" lvl="0" algn="ctr">
              <a:spcBef>
                <a:spcPts val="0"/>
              </a:spcBef>
              <a:spcAft>
                <a:spcPts val="600"/>
              </a:spcAft>
              <a:buClr>
                <a:srgbClr val="3891A7"/>
              </a:buClr>
              <a:buSzPct val="80000"/>
            </a:pPr>
            <a:r>
              <a:rPr lang="en-US" i="1" dirty="0">
                <a:solidFill>
                  <a:srgbClr val="C32D2E">
                    <a:lumMod val="50000"/>
                  </a:srgbClr>
                </a:solidFill>
                <a:latin typeface="Arial" charset="0"/>
              </a:rPr>
              <a:t>and Do Now?</a:t>
            </a:r>
            <a:endParaRPr lang="en-US" i="1" dirty="0">
              <a:solidFill>
                <a:srgbClr val="320E04"/>
              </a:solidFill>
              <a:latin typeface="Arial" charset="0"/>
            </a:endParaRPr>
          </a:p>
        </p:txBody>
      </p:sp>
      <p:pic>
        <p:nvPicPr>
          <p:cNvPr id="6" name="Picture 5" descr="C:\Documents and Settings\Barbara Lewis\Local Settings\Temporary Internet Files\OLK2EB\Wagner-Logo.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962400"/>
            <a:ext cx="3505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786890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New “Investment Advice” Definition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Required Context for Investment Advice</a:t>
            </a:r>
          </a:p>
          <a:p>
            <a:pPr lvl="1">
              <a:defRPr/>
            </a:pPr>
            <a:r>
              <a:rPr lang="en-US" sz="2400" dirty="0" smtClean="0">
                <a:latin typeface="Arial" pitchFamily="34" charset="0"/>
                <a:cs typeface="Arial" pitchFamily="34" charset="0"/>
              </a:rPr>
              <a:t>Advisor acknowledges it is acting as a fiduciary under ERISA or IRC, or</a:t>
            </a:r>
          </a:p>
          <a:p>
            <a:pPr lvl="1">
              <a:defRPr/>
            </a:pPr>
            <a:r>
              <a:rPr lang="en-US" sz="2400" dirty="0" smtClean="0">
                <a:latin typeface="Arial" pitchFamily="34" charset="0"/>
                <a:cs typeface="Arial" pitchFamily="34" charset="0"/>
              </a:rPr>
              <a:t>Written or unwritten understanding that advice is based on </a:t>
            </a:r>
            <a:r>
              <a:rPr lang="en-US" sz="2400" u="sng" dirty="0" smtClean="0">
                <a:latin typeface="Arial" pitchFamily="34" charset="0"/>
                <a:cs typeface="Arial" pitchFamily="34" charset="0"/>
              </a:rPr>
              <a:t>particular</a:t>
            </a:r>
            <a:r>
              <a:rPr lang="en-US" sz="2400" dirty="0" smtClean="0">
                <a:latin typeface="Arial" pitchFamily="34" charset="0"/>
                <a:cs typeface="Arial" pitchFamily="34" charset="0"/>
              </a:rPr>
              <a:t> investment needs of client, or</a:t>
            </a:r>
          </a:p>
          <a:p>
            <a:pPr lvl="1">
              <a:defRPr/>
            </a:pPr>
            <a:r>
              <a:rPr lang="en-US" sz="2400" dirty="0" smtClean="0">
                <a:latin typeface="Arial" pitchFamily="34" charset="0"/>
                <a:cs typeface="Arial" pitchFamily="34" charset="0"/>
              </a:rPr>
              <a:t>Advice is directed to </a:t>
            </a:r>
            <a:r>
              <a:rPr lang="en-US" sz="2400" u="sng" dirty="0" smtClean="0">
                <a:latin typeface="Arial" pitchFamily="34" charset="0"/>
                <a:cs typeface="Arial" pitchFamily="34" charset="0"/>
              </a:rPr>
              <a:t>specific</a:t>
            </a:r>
            <a:r>
              <a:rPr lang="en-US" sz="2400" dirty="0" smtClean="0">
                <a:latin typeface="Arial" pitchFamily="34" charset="0"/>
                <a:cs typeface="Arial" pitchFamily="34" charset="0"/>
              </a:rPr>
              <a:t> person(s) regarding advisability of a </a:t>
            </a:r>
            <a:r>
              <a:rPr lang="en-US" sz="2400" u="sng" dirty="0" smtClean="0">
                <a:latin typeface="Arial" pitchFamily="34" charset="0"/>
                <a:cs typeface="Arial" pitchFamily="34" charset="0"/>
              </a:rPr>
              <a:t>particular</a:t>
            </a:r>
            <a:r>
              <a:rPr lang="en-US" sz="2400" dirty="0" smtClean="0">
                <a:latin typeface="Arial" pitchFamily="34" charset="0"/>
                <a:cs typeface="Arial" pitchFamily="34" charset="0"/>
              </a:rPr>
              <a:t> investment decision</a:t>
            </a:r>
          </a:p>
          <a:p>
            <a:pPr marL="82550" indent="0">
              <a:buNone/>
              <a:defRPr/>
            </a:pPr>
            <a:endParaRPr lang="en-US" sz="2800" dirty="0" smtClean="0">
              <a:latin typeface="Arial" pitchFamily="34" charset="0"/>
              <a:cs typeface="Arial" pitchFamily="34" charset="0"/>
            </a:endParaRPr>
          </a:p>
          <a:p>
            <a:pPr>
              <a:defRPr/>
            </a:pPr>
            <a:r>
              <a:rPr lang="en-US" sz="2800" dirty="0" smtClean="0">
                <a:latin typeface="Arial" pitchFamily="34" charset="0"/>
                <a:cs typeface="Arial" pitchFamily="34" charset="0"/>
              </a:rPr>
              <a:t>Required Nature </a:t>
            </a:r>
            <a:r>
              <a:rPr lang="en-US" sz="2800" dirty="0">
                <a:latin typeface="Arial" pitchFamily="34" charset="0"/>
                <a:cs typeface="Arial" pitchFamily="34" charset="0"/>
              </a:rPr>
              <a:t>of </a:t>
            </a:r>
            <a:r>
              <a:rPr lang="en-US" sz="2800" dirty="0" smtClean="0">
                <a:latin typeface="Arial" pitchFamily="34" charset="0"/>
                <a:cs typeface="Arial" pitchFamily="34" charset="0"/>
              </a:rPr>
              <a:t>Investment Advice</a:t>
            </a:r>
            <a:endParaRPr lang="en-US" sz="2800" dirty="0">
              <a:latin typeface="Arial" pitchFamily="34" charset="0"/>
              <a:cs typeface="Arial" pitchFamily="34" charset="0"/>
            </a:endParaRPr>
          </a:p>
          <a:p>
            <a:pPr lvl="1">
              <a:defRPr/>
            </a:pPr>
            <a:r>
              <a:rPr lang="en-US" sz="2400" dirty="0">
                <a:latin typeface="Arial" pitchFamily="34" charset="0"/>
                <a:cs typeface="Arial" pitchFamily="34" charset="0"/>
              </a:rPr>
              <a:t>Advisor makes a “</a:t>
            </a:r>
            <a:r>
              <a:rPr lang="en-US" sz="2400" u="sng" dirty="0">
                <a:latin typeface="Arial" pitchFamily="34" charset="0"/>
                <a:cs typeface="Arial" pitchFamily="34" charset="0"/>
              </a:rPr>
              <a:t>recommendation</a:t>
            </a:r>
            <a:r>
              <a:rPr lang="en-US" sz="2400" dirty="0">
                <a:latin typeface="Arial" pitchFamily="34" charset="0"/>
                <a:cs typeface="Arial" pitchFamily="34" charset="0"/>
              </a:rPr>
              <a:t>” for a fee or other </a:t>
            </a:r>
            <a:r>
              <a:rPr lang="en-US" sz="2400" dirty="0" smtClean="0">
                <a:latin typeface="Arial" pitchFamily="34" charset="0"/>
                <a:cs typeface="Arial" pitchFamily="34" charset="0"/>
              </a:rPr>
              <a:t>direct or indirect compensation</a:t>
            </a:r>
            <a:endParaRPr lang="en-US" sz="2400" dirty="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6</a:t>
            </a:fld>
            <a:endParaRPr lang="en-US" dirty="0"/>
          </a:p>
        </p:txBody>
      </p:sp>
    </p:spTree>
    <p:extLst>
      <p:ext uri="{BB962C8B-B14F-4D97-AF65-F5344CB8AC3E}">
        <p14:creationId xmlns:p14="http://schemas.microsoft.com/office/powerpoint/2010/main" val="1386531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“Recommendation” Defined</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Covered Recommendations to Plan/IRA</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On advisability of investing in property, or</a:t>
            </a:r>
          </a:p>
          <a:p>
            <a:pPr lvl="1">
              <a:defRPr/>
            </a:pPr>
            <a:r>
              <a:rPr lang="en-US" sz="2400" dirty="0" smtClean="0">
                <a:latin typeface="Arial" pitchFamily="34" charset="0"/>
                <a:cs typeface="Arial" pitchFamily="34" charset="0"/>
              </a:rPr>
              <a:t>Relating to management of property including:</a:t>
            </a:r>
          </a:p>
          <a:p>
            <a:pPr marL="682625" lvl="1" indent="0">
              <a:buNone/>
              <a:defRPr/>
            </a:pPr>
            <a:r>
              <a:rPr lang="en-US" sz="2400" dirty="0" smtClean="0">
                <a:latin typeface="Arial" pitchFamily="34" charset="0"/>
                <a:cs typeface="Arial" pitchFamily="34" charset="0"/>
              </a:rPr>
              <a:t>- IPS, strategies, portfolio composition</a:t>
            </a:r>
          </a:p>
          <a:p>
            <a:pPr marL="682625" lvl="1" indent="0">
              <a:buNone/>
              <a:defRPr/>
            </a:pPr>
            <a:r>
              <a:rPr lang="en-US" sz="2400" dirty="0" smtClean="0">
                <a:latin typeface="Arial" pitchFamily="34" charset="0"/>
                <a:cs typeface="Arial" pitchFamily="34" charset="0"/>
              </a:rPr>
              <a:t>- Selection of </a:t>
            </a:r>
            <a:r>
              <a:rPr lang="en-US" sz="2400" u="sng" dirty="0" smtClean="0">
                <a:latin typeface="Arial" pitchFamily="34" charset="0"/>
                <a:cs typeface="Arial" pitchFamily="34" charset="0"/>
              </a:rPr>
              <a:t>other persons</a:t>
            </a:r>
            <a:r>
              <a:rPr lang="en-US" sz="2400" dirty="0" smtClean="0">
                <a:latin typeface="Arial" pitchFamily="34" charset="0"/>
                <a:cs typeface="Arial" pitchFamily="34" charset="0"/>
              </a:rPr>
              <a:t> to provide advice</a:t>
            </a:r>
          </a:p>
          <a:p>
            <a:pPr marL="682625" lvl="1" indent="0">
              <a:buNone/>
              <a:defRPr/>
            </a:pPr>
            <a:r>
              <a:rPr lang="en-US" sz="2400" dirty="0" smtClean="0">
                <a:latin typeface="Arial" pitchFamily="34" charset="0"/>
                <a:cs typeface="Arial" pitchFamily="34" charset="0"/>
              </a:rPr>
              <a:t>- Selection of account (brokerage vs. advisory)</a:t>
            </a:r>
          </a:p>
          <a:p>
            <a:pPr marL="682625" lvl="1" indent="0">
              <a:buNone/>
              <a:defRPr/>
            </a:pPr>
            <a:r>
              <a:rPr lang="en-US" sz="2400" dirty="0" smtClean="0">
                <a:latin typeface="Arial" pitchFamily="34" charset="0"/>
                <a:cs typeface="Arial" pitchFamily="34" charset="0"/>
              </a:rPr>
              <a:t>- Transfers or </a:t>
            </a:r>
            <a:r>
              <a:rPr lang="en-US" sz="2400" u="sng" dirty="0" smtClean="0">
                <a:latin typeface="Arial" pitchFamily="34" charset="0"/>
                <a:cs typeface="Arial" pitchFamily="34" charset="0"/>
              </a:rPr>
              <a:t>rollovers</a:t>
            </a:r>
            <a:r>
              <a:rPr lang="en-US" sz="2400" dirty="0" smtClean="0">
                <a:latin typeface="Arial" pitchFamily="34" charset="0"/>
                <a:cs typeface="Arial" pitchFamily="34" charset="0"/>
              </a:rPr>
              <a:t> from Plan/IRA</a:t>
            </a:r>
          </a:p>
          <a:p>
            <a:pPr marL="682625" lvl="1" indent="0">
              <a:buNone/>
              <a:defRPr/>
            </a:pPr>
            <a:endParaRPr lang="en-US" sz="2400" dirty="0" smtClean="0">
              <a:latin typeface="Arial" pitchFamily="34" charset="0"/>
              <a:cs typeface="Arial" pitchFamily="34" charset="0"/>
            </a:endParaRPr>
          </a:p>
          <a:p>
            <a:pPr>
              <a:defRPr/>
            </a:pPr>
            <a:r>
              <a:rPr lang="en-US" sz="2800" dirty="0" smtClean="0">
                <a:latin typeface="Arial" pitchFamily="34" charset="0"/>
                <a:cs typeface="Arial" pitchFamily="34" charset="0"/>
              </a:rPr>
              <a:t>“Recommendation”</a:t>
            </a:r>
          </a:p>
          <a:p>
            <a:pPr lvl="1">
              <a:defRPr/>
            </a:pPr>
            <a:r>
              <a:rPr lang="en-US" sz="2400" dirty="0" smtClean="0">
                <a:latin typeface="Arial" pitchFamily="34" charset="0"/>
                <a:cs typeface="Arial" pitchFamily="34" charset="0"/>
              </a:rPr>
              <a:t>Reasonably viewed as suggestion to engage in particular course of action (</a:t>
            </a:r>
            <a:r>
              <a:rPr lang="en-US" sz="2400" i="1" dirty="0" smtClean="0">
                <a:latin typeface="Arial" pitchFamily="34" charset="0"/>
                <a:cs typeface="Arial" pitchFamily="34" charset="0"/>
              </a:rPr>
              <a:t>i.e.</a:t>
            </a:r>
            <a:r>
              <a:rPr lang="en-US" sz="2400" dirty="0" smtClean="0">
                <a:latin typeface="Arial" pitchFamily="34" charset="0"/>
                <a:cs typeface="Arial" pitchFamily="34" charset="0"/>
              </a:rPr>
              <a:t>, call to action)</a:t>
            </a:r>
          </a:p>
          <a:p>
            <a:pPr marL="403225" lvl="1" indent="0">
              <a:buNone/>
              <a:defRPr/>
            </a:pPr>
            <a:endParaRPr lang="en-US" sz="2100" dirty="0" smtClean="0">
              <a:latin typeface="Arial" pitchFamily="34" charset="0"/>
              <a:cs typeface="Arial" pitchFamily="34" charset="0"/>
            </a:endParaRPr>
          </a:p>
          <a:p>
            <a:pPr marL="406400" lvl="1" indent="0">
              <a:buNone/>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pPr marL="406400" lvl="1" indent="0">
              <a:defRPr/>
            </a:pP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7</a:t>
            </a:fld>
            <a:endParaRPr lang="en-US" dirty="0"/>
          </a:p>
        </p:txBody>
      </p:sp>
    </p:spTree>
    <p:extLst>
      <p:ext uri="{BB962C8B-B14F-4D97-AF65-F5344CB8AC3E}">
        <p14:creationId xmlns:p14="http://schemas.microsoft.com/office/powerpoint/2010/main" val="89759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Observations on New Definition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Changes to “Investment Advice”</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Includes one-time advice (without “</a:t>
            </a:r>
            <a:r>
              <a:rPr lang="en-US" sz="2400" u="sng" dirty="0" smtClean="0">
                <a:latin typeface="Arial" pitchFamily="34" charset="0"/>
                <a:cs typeface="Arial" pitchFamily="34" charset="0"/>
              </a:rPr>
              <a:t>regular basis</a:t>
            </a:r>
            <a:r>
              <a:rPr lang="en-US" sz="2400" dirty="0" smtClean="0">
                <a:latin typeface="Arial" pitchFamily="34" charset="0"/>
                <a:cs typeface="Arial" pitchFamily="34" charset="0"/>
              </a:rPr>
              <a:t>” condition)</a:t>
            </a:r>
          </a:p>
          <a:p>
            <a:pPr lvl="1">
              <a:defRPr/>
            </a:pPr>
            <a:r>
              <a:rPr lang="en-US" sz="2400" dirty="0" smtClean="0">
                <a:latin typeface="Arial" pitchFamily="34" charset="0"/>
                <a:cs typeface="Arial" pitchFamily="34" charset="0"/>
              </a:rPr>
              <a:t>No need for "mutual understanding” of parties</a:t>
            </a:r>
          </a:p>
          <a:p>
            <a:pPr lvl="1">
              <a:defRPr/>
            </a:pPr>
            <a:r>
              <a:rPr lang="en-US" sz="2400" dirty="0" smtClean="0">
                <a:latin typeface="Arial" pitchFamily="34" charset="0"/>
                <a:cs typeface="Arial" pitchFamily="34" charset="0"/>
              </a:rPr>
              <a:t>Advice may address particular investment needs or a particular investment decision (and does not necessarily need to be individualized)</a:t>
            </a:r>
          </a:p>
          <a:p>
            <a:pPr lvl="1">
              <a:defRPr/>
            </a:pPr>
            <a:r>
              <a:rPr lang="en-US" sz="2400" dirty="0" smtClean="0">
                <a:latin typeface="Arial" pitchFamily="34" charset="0"/>
                <a:cs typeface="Arial" pitchFamily="34" charset="0"/>
              </a:rPr>
              <a:t>Client only needs to receive advice (which does not need to be “</a:t>
            </a:r>
            <a:r>
              <a:rPr lang="en-US" sz="2400" u="sng" dirty="0" smtClean="0">
                <a:latin typeface="Arial" pitchFamily="34" charset="0"/>
                <a:cs typeface="Arial" pitchFamily="34" charset="0"/>
              </a:rPr>
              <a:t>primary basis</a:t>
            </a:r>
            <a:r>
              <a:rPr lang="en-US" sz="2400" dirty="0" smtClean="0">
                <a:latin typeface="Arial" pitchFamily="34" charset="0"/>
                <a:cs typeface="Arial" pitchFamily="34" charset="0"/>
              </a:rPr>
              <a:t>” for decisions)</a:t>
            </a:r>
          </a:p>
          <a:p>
            <a:pPr lvl="1">
              <a:defRPr/>
            </a:pPr>
            <a:r>
              <a:rPr lang="en-US" sz="2400" dirty="0" smtClean="0">
                <a:latin typeface="Arial" pitchFamily="34" charset="0"/>
                <a:cs typeface="Arial" pitchFamily="34" charset="0"/>
              </a:rPr>
              <a:t>Expressly revises definition to cover investment </a:t>
            </a:r>
            <a:r>
              <a:rPr lang="en-US" sz="2400" u="sng" dirty="0" smtClean="0">
                <a:latin typeface="Arial" pitchFamily="34" charset="0"/>
                <a:cs typeface="Arial" pitchFamily="34" charset="0"/>
              </a:rPr>
              <a:t>management</a:t>
            </a:r>
            <a:r>
              <a:rPr lang="en-US" sz="2400" dirty="0" smtClean="0">
                <a:latin typeface="Arial" pitchFamily="34" charset="0"/>
                <a:cs typeface="Arial" pitchFamily="34" charset="0"/>
              </a:rPr>
              <a:t> recommendations</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8</a:t>
            </a:fld>
            <a:endParaRPr lang="en-US" dirty="0"/>
          </a:p>
        </p:txBody>
      </p:sp>
    </p:spTree>
    <p:extLst>
      <p:ext uri="{BB962C8B-B14F-4D97-AF65-F5344CB8AC3E}">
        <p14:creationId xmlns:p14="http://schemas.microsoft.com/office/powerpoint/2010/main" val="2890989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944562"/>
          </a:xfrm>
        </p:spPr>
        <p:txBody>
          <a:bodyPr>
            <a:noAutofit/>
          </a:bodyPr>
          <a:lstStyle/>
          <a:p>
            <a:r>
              <a:rPr lang="en-US" sz="3200" b="1" dirty="0" smtClean="0">
                <a:effectLst/>
                <a:latin typeface="Arial" pitchFamily="34" charset="0"/>
                <a:cs typeface="Arial" pitchFamily="34" charset="0"/>
              </a:rPr>
              <a:t>Observations on “Recommendation”</a:t>
            </a:r>
            <a:endParaRPr lang="en-US" sz="3200" b="1" dirty="0">
              <a:effectLst/>
              <a:latin typeface="Arial" pitchFamily="34" charset="0"/>
              <a:cs typeface="Arial" pitchFamily="34" charset="0"/>
            </a:endParaRPr>
          </a:p>
        </p:txBody>
      </p:sp>
      <p:sp>
        <p:nvSpPr>
          <p:cNvPr id="3" name="Content Placeholder 2"/>
          <p:cNvSpPr>
            <a:spLocks noGrp="1"/>
          </p:cNvSpPr>
          <p:nvPr>
            <p:ph idx="1"/>
          </p:nvPr>
        </p:nvSpPr>
        <p:spPr>
          <a:xfrm>
            <a:off x="1435100" y="1295400"/>
            <a:ext cx="7499350" cy="4953000"/>
          </a:xfrm>
        </p:spPr>
        <p:txBody>
          <a:bodyPr/>
          <a:lstStyle/>
          <a:p>
            <a:pPr>
              <a:defRPr/>
            </a:pPr>
            <a:r>
              <a:rPr lang="en-US" sz="2800" dirty="0" smtClean="0">
                <a:latin typeface="Arial" pitchFamily="34" charset="0"/>
                <a:cs typeface="Arial" pitchFamily="34" charset="0"/>
              </a:rPr>
              <a:t>“Hire Me” Recommendations</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Fiduciary advice only covers recommendations for selection of </a:t>
            </a:r>
            <a:r>
              <a:rPr lang="en-US" sz="2400" u="sng" dirty="0" smtClean="0">
                <a:latin typeface="Arial" pitchFamily="34" charset="0"/>
                <a:cs typeface="Arial" pitchFamily="34" charset="0"/>
              </a:rPr>
              <a:t>other persons</a:t>
            </a:r>
            <a:r>
              <a:rPr lang="en-US" sz="2400" dirty="0" smtClean="0">
                <a:latin typeface="Arial" pitchFamily="34" charset="0"/>
                <a:cs typeface="Arial" pitchFamily="34" charset="0"/>
              </a:rPr>
              <a:t> to provide advice</a:t>
            </a:r>
            <a:endParaRPr lang="en-US" sz="2400" dirty="0">
              <a:latin typeface="Arial" pitchFamily="34" charset="0"/>
              <a:cs typeface="Arial" pitchFamily="34" charset="0"/>
            </a:endParaRPr>
          </a:p>
          <a:p>
            <a:pPr lvl="1">
              <a:defRPr/>
            </a:pPr>
            <a:r>
              <a:rPr lang="en-US" sz="2400" dirty="0" smtClean="0">
                <a:latin typeface="Arial" pitchFamily="34" charset="0"/>
                <a:cs typeface="Arial" pitchFamily="34" charset="0"/>
              </a:rPr>
              <a:t>Advisor’s “Hire Me” recommendation is not conflicted fiduciary advice</a:t>
            </a:r>
            <a:endParaRPr lang="en-US" sz="2400" dirty="0">
              <a:latin typeface="Arial" pitchFamily="34" charset="0"/>
              <a:cs typeface="Arial" pitchFamily="34" charset="0"/>
            </a:endParaRPr>
          </a:p>
          <a:p>
            <a:pPr marL="82550" indent="0">
              <a:buNone/>
              <a:defRPr/>
            </a:pPr>
            <a:endParaRPr lang="en-US" sz="2800" dirty="0" smtClean="0">
              <a:latin typeface="Arial" pitchFamily="34" charset="0"/>
              <a:cs typeface="Arial" pitchFamily="34" charset="0"/>
            </a:endParaRPr>
          </a:p>
          <a:p>
            <a:pPr>
              <a:defRPr/>
            </a:pPr>
            <a:r>
              <a:rPr lang="en-US" sz="2800" dirty="0" smtClean="0">
                <a:latin typeface="Arial" pitchFamily="34" charset="0"/>
                <a:cs typeface="Arial" pitchFamily="34" charset="0"/>
              </a:rPr>
              <a:t>Rollover Advice </a:t>
            </a:r>
            <a:endParaRPr lang="en-US" sz="2800" dirty="0">
              <a:latin typeface="Arial" pitchFamily="34" charset="0"/>
              <a:cs typeface="Arial" pitchFamily="34" charset="0"/>
            </a:endParaRPr>
          </a:p>
          <a:p>
            <a:pPr lvl="1">
              <a:defRPr/>
            </a:pPr>
            <a:r>
              <a:rPr lang="en-US" sz="2400" dirty="0" smtClean="0">
                <a:latin typeface="Arial" pitchFamily="34" charset="0"/>
                <a:cs typeface="Arial" pitchFamily="34" charset="0"/>
              </a:rPr>
              <a:t>Recommending a rollover distribution is fiduciary advice</a:t>
            </a:r>
          </a:p>
          <a:p>
            <a:pPr lvl="1">
              <a:defRPr/>
            </a:pPr>
            <a:r>
              <a:rPr lang="en-US" sz="2400" dirty="0" smtClean="0">
                <a:latin typeface="Arial" pitchFamily="34" charset="0"/>
                <a:cs typeface="Arial" pitchFamily="34" charset="0"/>
              </a:rPr>
              <a:t>Covers rollover advice that does not include any actual investment recommendation </a:t>
            </a:r>
          </a:p>
        </p:txBody>
      </p:sp>
      <p:sp>
        <p:nvSpPr>
          <p:cNvPr id="4" name="Slide Number Placeholder 3"/>
          <p:cNvSpPr>
            <a:spLocks noGrp="1"/>
          </p:cNvSpPr>
          <p:nvPr>
            <p:ph type="sldNum" sz="quarter" idx="12"/>
          </p:nvPr>
        </p:nvSpPr>
        <p:spPr/>
        <p:txBody>
          <a:bodyPr/>
          <a:lstStyle/>
          <a:p>
            <a:pPr>
              <a:defRPr/>
            </a:pPr>
            <a:fld id="{1CA818CC-217F-4484-AEDF-321D6DD1A1BA}" type="slidenum">
              <a:rPr lang="en-US" smtClean="0"/>
              <a:pPr>
                <a:defRPr/>
              </a:pPr>
              <a:t>9</a:t>
            </a:fld>
            <a:endParaRPr lang="en-US" dirty="0"/>
          </a:p>
        </p:txBody>
      </p:sp>
    </p:spTree>
    <p:extLst>
      <p:ext uri="{BB962C8B-B14F-4D97-AF65-F5344CB8AC3E}">
        <p14:creationId xmlns:p14="http://schemas.microsoft.com/office/powerpoint/2010/main" val="704946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37054</TotalTime>
  <Words>12910</Words>
  <Application>Microsoft Office PowerPoint</Application>
  <PresentationFormat>On-screen Show (4:3)</PresentationFormat>
  <Paragraphs>783</Paragraphs>
  <Slides>51</Slides>
  <Notes>51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Solstice</vt:lpstr>
      <vt:lpstr> </vt:lpstr>
      <vt:lpstr>Agenda</vt:lpstr>
      <vt:lpstr>Introduction</vt:lpstr>
      <vt:lpstr>Rollout of DOL’s New Fiduciary Rule</vt:lpstr>
      <vt:lpstr>Existing Fiduciary Definition</vt:lpstr>
      <vt:lpstr>New “Investment Advice” Definition</vt:lpstr>
      <vt:lpstr>“Recommendation” Defined</vt:lpstr>
      <vt:lpstr>Observations on New Definition</vt:lpstr>
      <vt:lpstr>Observations on “Recommendation”</vt:lpstr>
      <vt:lpstr>6 Exclusions from “Investment Advice”</vt:lpstr>
      <vt:lpstr>Exclusion #1: Platform Providers</vt:lpstr>
      <vt:lpstr>Exclusion #2: Investment Education</vt:lpstr>
      <vt:lpstr>Exclusion #3: General Communications</vt:lpstr>
      <vt:lpstr>Exclusion #4:  Sellers to Institutional Fiduciaries</vt:lpstr>
      <vt:lpstr>Exclusion #5: Swap Counterparty</vt:lpstr>
      <vt:lpstr>Exclusion #6: Plan Sponsor Employees</vt:lpstr>
      <vt:lpstr>Comparison to Proposed Rule</vt:lpstr>
      <vt:lpstr>Fiduciary Rule and Exemptions</vt:lpstr>
      <vt:lpstr>Best Interest Contract (BIC) Exemption</vt:lpstr>
      <vt:lpstr>Framework of BIC Exemption</vt:lpstr>
      <vt:lpstr>“Full Blown” BIC:    IRAs and Non-ERISA Plans</vt:lpstr>
      <vt:lpstr>“Disclosure” BIC: ERISA Plans</vt:lpstr>
      <vt:lpstr>BIC Compliance Policies</vt:lpstr>
      <vt:lpstr>DOL Notice for BIC Exemption</vt:lpstr>
      <vt:lpstr>“Streamlined” BIC: Level Fee Fiduciary</vt:lpstr>
      <vt:lpstr>“Transition” BIC: All Plan/IRA Clients</vt:lpstr>
      <vt:lpstr>Grandfathered Brokerage Transactions</vt:lpstr>
      <vt:lpstr>Comparison to Proposed BIC Exemption</vt:lpstr>
      <vt:lpstr>Observations on BIC Exemption</vt:lpstr>
      <vt:lpstr>Annuity Products and DOL Final Rule</vt:lpstr>
      <vt:lpstr>PTE 84-24 and Annuity Sales</vt:lpstr>
      <vt:lpstr>Comparison to PTE 84-24 Proposal</vt:lpstr>
      <vt:lpstr>Fee Levelization</vt:lpstr>
      <vt:lpstr>Implementing Fee Levelization</vt:lpstr>
      <vt:lpstr>Robo-Advice</vt:lpstr>
      <vt:lpstr>Computer Model Exemption</vt:lpstr>
      <vt:lpstr>Requirements for Computer Model</vt:lpstr>
      <vt:lpstr>Capturing Rollovers</vt:lpstr>
      <vt:lpstr>DOL Rollover Opinion</vt:lpstr>
      <vt:lpstr>Effect of New DOL Rule on Rollovers</vt:lpstr>
      <vt:lpstr>Potential Impact on RIAs</vt:lpstr>
      <vt:lpstr>Focusing on Managed Accounts</vt:lpstr>
      <vt:lpstr>Implications for Managed Accounts</vt:lpstr>
      <vt:lpstr>Anticipated Trends in B/D Industry</vt:lpstr>
      <vt:lpstr>ERISA Compliance Planning</vt:lpstr>
      <vt:lpstr>Implementation</vt:lpstr>
      <vt:lpstr>Strategic Use of Financial Plans</vt:lpstr>
      <vt:lpstr>Conclusions</vt:lpstr>
      <vt:lpstr>Q&amp;A</vt:lpstr>
      <vt:lpstr>Important Information</vt:lpstr>
      <vt:lpstr> </vt:lpstr>
    </vt:vector>
  </TitlesOfParts>
  <Company>MNA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ERISA Section 408(b)(2) Fee Disclosures: Impact on Broker-Dealers</dc:title>
  <dc:creator>mcnealsa</dc:creator>
  <cp:lastModifiedBy>krk</cp:lastModifiedBy>
  <cp:revision>1020</cp:revision>
  <cp:lastPrinted>2016-04-18T14:31:13Z</cp:lastPrinted>
  <dcterms:created xsi:type="dcterms:W3CDTF">2008-04-29T20:53:18Z</dcterms:created>
  <dcterms:modified xsi:type="dcterms:W3CDTF">2016-04-19T15:46:52Z</dcterms:modified>
</cp:coreProperties>
</file>